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5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 FEEDER STEER PRICE</a:t>
            </a:r>
          </a:p>
          <a:p>
            <a:pPr>
              <a:defRPr/>
            </a:pPr>
            <a:r>
              <a:rPr lang="en-US" sz="2000" b="0" dirty="0"/>
              <a:t>550 </a:t>
            </a:r>
            <a:r>
              <a:rPr lang="en-US" sz="2000" b="0" dirty="0" err="1"/>
              <a:t>Lbs</a:t>
            </a:r>
            <a:r>
              <a:rPr lang="en-US" sz="2000" b="0" baseline="0" dirty="0"/>
              <a:t>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222.78400000000002</c:v>
                </c:pt>
                <c:pt idx="1">
                  <c:v>228.71999999999997</c:v>
                </c:pt>
                <c:pt idx="2">
                  <c:v>227.54000000000002</c:v>
                </c:pt>
                <c:pt idx="3">
                  <c:v>227.33199999999997</c:v>
                </c:pt>
                <c:pt idx="4">
                  <c:v>228.59200000000001</c:v>
                </c:pt>
                <c:pt idx="5">
                  <c:v>227.92799999999997</c:v>
                </c:pt>
                <c:pt idx="6">
                  <c:v>225.65</c:v>
                </c:pt>
                <c:pt idx="7">
                  <c:v>226.34399999999999</c:v>
                </c:pt>
                <c:pt idx="8">
                  <c:v>229.85999999999999</c:v>
                </c:pt>
                <c:pt idx="9">
                  <c:v>225.352</c:v>
                </c:pt>
                <c:pt idx="10">
                  <c:v>223.93400000000003</c:v>
                </c:pt>
                <c:pt idx="11">
                  <c:v>227.48600000000002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F9-446A-8B9D-1863B9C9C1C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300.22000000000003</c:v>
                </c:pt>
                <c:pt idx="1">
                  <c:v>310.75</c:v>
                </c:pt>
                <c:pt idx="2">
                  <c:v>326.17</c:v>
                </c:pt>
                <c:pt idx="3">
                  <c:v>334.55</c:v>
                </c:pt>
                <c:pt idx="4">
                  <c:v>346.46</c:v>
                </c:pt>
                <c:pt idx="5">
                  <c:v>344.73</c:v>
                </c:pt>
                <c:pt idx="6">
                  <c:v>359.15</c:v>
                </c:pt>
                <c:pt idx="7">
                  <c:v>374.19</c:v>
                </c:pt>
                <c:pt idx="8">
                  <c:v>397.9</c:v>
                </c:pt>
                <c:pt idx="9">
                  <c:v>388.02</c:v>
                </c:pt>
                <c:pt idx="10">
                  <c:v>383.6</c:v>
                </c:pt>
                <c:pt idx="11">
                  <c:v>377.99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F9-446A-8B9D-1863B9C9C1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B9F9-446A-8B9D-1863B9C9C1C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385.88</c:v>
                </c:pt>
                <c:pt idx="1">
                  <c:v>424.02</c:v>
                </c:pt>
                <c:pt idx="2">
                  <c:v>426.72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F9-446A-8B9D-1863B9C9C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26784"/>
        <c:axId val="383627176"/>
      </c:lineChart>
      <c:catAx>
        <c:axId val="3836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3627176"/>
        <c:crosses val="autoZero"/>
        <c:auto val="1"/>
        <c:lblAlgn val="ctr"/>
        <c:lblOffset val="100"/>
        <c:noMultiLvlLbl val="0"/>
      </c:catAx>
      <c:valAx>
        <c:axId val="383627176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836267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COW PRICES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78871391076114"/>
          <c:y val="0.16102214335884071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Dodge City, KS 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Sheet1!$A$2:$A$22</c:f>
              <c:numCache>
                <c:formatCode>[$-409]mmm\-yy;@</c:formatCode>
                <c:ptCount val="21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53.44</c:v>
                </c:pt>
                <c:pt idx="1">
                  <c:v>63.24</c:v>
                </c:pt>
                <c:pt idx="2">
                  <c:v>77.66</c:v>
                </c:pt>
                <c:pt idx="3">
                  <c:v>73.75</c:v>
                </c:pt>
                <c:pt idx="4">
                  <c:v>74.13</c:v>
                </c:pt>
                <c:pt idx="5">
                  <c:v>85.5</c:v>
                </c:pt>
                <c:pt idx="6">
                  <c:v>89.02</c:v>
                </c:pt>
                <c:pt idx="7">
                  <c:v>86.54</c:v>
                </c:pt>
                <c:pt idx="8">
                  <c:v>79.53</c:v>
                </c:pt>
                <c:pt idx="9">
                  <c:v>80.53</c:v>
                </c:pt>
                <c:pt idx="10">
                  <c:v>76.2</c:v>
                </c:pt>
                <c:pt idx="11">
                  <c:v>86.83</c:v>
                </c:pt>
                <c:pt idx="12">
                  <c:v>87.09</c:v>
                </c:pt>
                <c:pt idx="13">
                  <c:v>95.56</c:v>
                </c:pt>
                <c:pt idx="14">
                  <c:v>108.37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3F-486E-9678-AAD6ED18980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Alberta Canada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Sheet1!$A$2:$A$22</c:f>
              <c:numCache>
                <c:formatCode>[$-409]mmm\-yy;@</c:formatCode>
                <c:ptCount val="21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73.272217253435244</c:v>
                </c:pt>
                <c:pt idx="1">
                  <c:v>77.746378680925233</c:v>
                </c:pt>
                <c:pt idx="2">
                  <c:v>93.421617410934275</c:v>
                </c:pt>
                <c:pt idx="3">
                  <c:v>101.21759960050561</c:v>
                </c:pt>
                <c:pt idx="4">
                  <c:v>112.26414777102619</c:v>
                </c:pt>
                <c:pt idx="5">
                  <c:v>115.10274341043572</c:v>
                </c:pt>
                <c:pt idx="6">
                  <c:v>116.23334281998537</c:v>
                </c:pt>
                <c:pt idx="7">
                  <c:v>110.3974515686928</c:v>
                </c:pt>
                <c:pt idx="8">
                  <c:v>101.27451209172442</c:v>
                </c:pt>
                <c:pt idx="9">
                  <c:v>97.119808472988453</c:v>
                </c:pt>
                <c:pt idx="10">
                  <c:v>94.172434180781124</c:v>
                </c:pt>
                <c:pt idx="11">
                  <c:v>95.935948361469713</c:v>
                </c:pt>
                <c:pt idx="12">
                  <c:v>93.678237239386803</c:v>
                </c:pt>
                <c:pt idx="13">
                  <c:v>105.32393698922185</c:v>
                </c:pt>
                <c:pt idx="14">
                  <c:v>120.30325075055669</c:v>
                </c:pt>
                <c:pt idx="15">
                  <c:v>#N/A</c:v>
                </c:pt>
                <c:pt idx="16">
                  <c:v>#N/A</c:v>
                </c:pt>
                <c:pt idx="17" formatCode="0.00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3F-486E-9678-AAD6ED189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011648"/>
        <c:axId val="388012040"/>
      </c:lineChart>
      <c:catAx>
        <c:axId val="38801164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8012040"/>
        <c:crosses val="autoZero"/>
        <c:auto val="0"/>
        <c:lblAlgn val="ctr"/>
        <c:lblOffset val="100"/>
        <c:tickLblSkip val="3"/>
        <c:noMultiLvlLbl val="1"/>
      </c:catAx>
      <c:valAx>
        <c:axId val="388012040"/>
        <c:scaling>
          <c:orientation val="minMax"/>
          <c:min val="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US$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3.7196692008326544E-2"/>
              <c:y val="7.575043436471849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880116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 SLAUGHTER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STEER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124.06951735396233</c:v>
                </c:pt>
                <c:pt idx="1">
                  <c:v>120.50438986672884</c:v>
                </c:pt>
                <c:pt idx="2">
                  <c:v>119.23757916339841</c:v>
                </c:pt>
                <c:pt idx="3">
                  <c:v>118.69116115263569</c:v>
                </c:pt>
                <c:pt idx="4">
                  <c:v>118.42185850265234</c:v>
                </c:pt>
                <c:pt idx="5">
                  <c:v>117.59582083355062</c:v>
                </c:pt>
                <c:pt idx="6">
                  <c:v>116.56389206305005</c:v>
                </c:pt>
                <c:pt idx="7">
                  <c:v>115.97753570935888</c:v>
                </c:pt>
                <c:pt idx="8">
                  <c:v>115.40358211257319</c:v>
                </c:pt>
                <c:pt idx="9">
                  <c:v>116.51462041800873</c:v>
                </c:pt>
                <c:pt idx="10">
                  <c:v>117.69517470160272</c:v>
                </c:pt>
                <c:pt idx="11">
                  <c:v>121.74113824871259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30-41EB-BCEC-E35B798288E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139.80675935712932</c:v>
                </c:pt>
                <c:pt idx="1">
                  <c:v>145.22955215246671</c:v>
                </c:pt>
                <c:pt idx="2">
                  <c:v>151.5221849514331</c:v>
                </c:pt>
                <c:pt idx="3">
                  <c:v>165.4987437774067</c:v>
                </c:pt>
                <c:pt idx="4">
                  <c:v>174.73997827687896</c:v>
                </c:pt>
                <c:pt idx="5">
                  <c:v>185.72027972027973</c:v>
                </c:pt>
                <c:pt idx="6">
                  <c:v>180.53086824481326</c:v>
                </c:pt>
                <c:pt idx="7">
                  <c:v>172.90810090009998</c:v>
                </c:pt>
                <c:pt idx="8">
                  <c:v>172.0225732931961</c:v>
                </c:pt>
                <c:pt idx="9">
                  <c:v>169.73560945144166</c:v>
                </c:pt>
                <c:pt idx="10">
                  <c:v>168.099328765694</c:v>
                </c:pt>
                <c:pt idx="11">
                  <c:v>165.07447864945382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30-41EB-BCEC-E35B798288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EB30-41EB-BCEC-E35B798288E6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162.17695623868394</c:v>
                </c:pt>
                <c:pt idx="1">
                  <c:v>166.10653796044062</c:v>
                </c:pt>
                <c:pt idx="2">
                  <c:v>173.36105377050876</c:v>
                </c:pt>
                <c:pt idx="3">
                  <c:v>#N/A</c:v>
                </c:pt>
                <c:pt idx="4">
                  <c:v>#N/A</c:v>
                </c:pt>
                <c:pt idx="5" formatCode="0.00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30-41EB-BCEC-E35B79828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012824"/>
        <c:axId val="388013216"/>
      </c:lineChart>
      <c:catAx>
        <c:axId val="388012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8013216"/>
        <c:crosses val="autoZero"/>
        <c:auto val="1"/>
        <c:lblAlgn val="ctr"/>
        <c:lblOffset val="100"/>
        <c:noMultiLvlLbl val="0"/>
      </c:catAx>
      <c:valAx>
        <c:axId val="388013216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US$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880128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 SLAUGHTER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HEIFER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123.47212931147685</c:v>
                </c:pt>
                <c:pt idx="1">
                  <c:v>119.8287790602777</c:v>
                </c:pt>
                <c:pt idx="2">
                  <c:v>119.07530412232481</c:v>
                </c:pt>
                <c:pt idx="3">
                  <c:v>117.67654983693892</c:v>
                </c:pt>
                <c:pt idx="4">
                  <c:v>117.04023251900153</c:v>
                </c:pt>
                <c:pt idx="5">
                  <c:v>116.70457364889653</c:v>
                </c:pt>
                <c:pt idx="6">
                  <c:v>115.57575906037387</c:v>
                </c:pt>
                <c:pt idx="7">
                  <c:v>115.12999485417791</c:v>
                </c:pt>
                <c:pt idx="8">
                  <c:v>114.51135668887892</c:v>
                </c:pt>
                <c:pt idx="9">
                  <c:v>115.84709153279775</c:v>
                </c:pt>
                <c:pt idx="10">
                  <c:v>116.88491099456306</c:v>
                </c:pt>
                <c:pt idx="11">
                  <c:v>120.79360711614179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B0-4C69-8688-9E8131E7C04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138.56953139821664</c:v>
                </c:pt>
                <c:pt idx="1">
                  <c:v>143.09819188105342</c:v>
                </c:pt>
                <c:pt idx="2">
                  <c:v>151.17116830675798</c:v>
                </c:pt>
                <c:pt idx="3">
                  <c:v>165.23189400914467</c:v>
                </c:pt>
                <c:pt idx="4">
                  <c:v>173.45273203555058</c:v>
                </c:pt>
                <c:pt idx="5">
                  <c:v>183.64174287251211</c:v>
                </c:pt>
                <c:pt idx="6">
                  <c:v>179.90294794710053</c:v>
                </c:pt>
                <c:pt idx="7">
                  <c:v>171.34496425528758</c:v>
                </c:pt>
                <c:pt idx="8">
                  <c:v>170.92891201705052</c:v>
                </c:pt>
                <c:pt idx="9">
                  <c:v>168.52607473717083</c:v>
                </c:pt>
                <c:pt idx="10">
                  <c:v>165.70375265189719</c:v>
                </c:pt>
                <c:pt idx="11">
                  <c:v>163.72641509433964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B0-4C69-8688-9E8131E7C0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2BB0-4C69-8688-9E8131E7C042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160.56040136942377</c:v>
                </c:pt>
                <c:pt idx="1">
                  <c:v>164.55199573611276</c:v>
                </c:pt>
                <c:pt idx="2">
                  <c:v>171.684533547022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B0-4C69-8688-9E8131E7C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014000"/>
        <c:axId val="387152784"/>
      </c:lineChart>
      <c:catAx>
        <c:axId val="38801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7152784"/>
        <c:crosses val="autoZero"/>
        <c:auto val="1"/>
        <c:lblAlgn val="ctr"/>
        <c:lblOffset val="100"/>
        <c:noMultiLvlLbl val="0"/>
      </c:catAx>
      <c:valAx>
        <c:axId val="387152784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US$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8801400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MANITOBA HOG PRICE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73.823313021461274</c:v>
                </c:pt>
                <c:pt idx="1">
                  <c:v>78.755904640341967</c:v>
                </c:pt>
                <c:pt idx="2">
                  <c:v>82.818006896420329</c:v>
                </c:pt>
                <c:pt idx="3">
                  <c:v>85.925614459077352</c:v>
                </c:pt>
                <c:pt idx="4">
                  <c:v>92.067030084976025</c:v>
                </c:pt>
                <c:pt idx="5">
                  <c:v>94.100485253254291</c:v>
                </c:pt>
                <c:pt idx="6">
                  <c:v>92.541034245326415</c:v>
                </c:pt>
                <c:pt idx="7">
                  <c:v>91.362374139421632</c:v>
                </c:pt>
                <c:pt idx="8">
                  <c:v>84.981098800610724</c:v>
                </c:pt>
                <c:pt idx="9">
                  <c:v>87.580319891573254</c:v>
                </c:pt>
                <c:pt idx="10">
                  <c:v>82.17190974235038</c:v>
                </c:pt>
                <c:pt idx="11">
                  <c:v>77.70251165959516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8D-4123-A67D-76DB7A91612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89.657093143405078</c:v>
                </c:pt>
                <c:pt idx="1">
                  <c:v>89.576580475020194</c:v>
                </c:pt>
                <c:pt idx="2">
                  <c:v>95.873124735215384</c:v>
                </c:pt>
                <c:pt idx="3">
                  <c:v>89.113916127118387</c:v>
                </c:pt>
                <c:pt idx="4">
                  <c:v>92.730182316968623</c:v>
                </c:pt>
                <c:pt idx="5">
                  <c:v>100.39634912470255</c:v>
                </c:pt>
                <c:pt idx="6">
                  <c:v>113.75646255911444</c:v>
                </c:pt>
                <c:pt idx="7">
                  <c:v>116.30111647257442</c:v>
                </c:pt>
                <c:pt idx="8">
                  <c:v>103.20680824195712</c:v>
                </c:pt>
                <c:pt idx="9">
                  <c:v>98.858216964177984</c:v>
                </c:pt>
                <c:pt idx="10">
                  <c:v>92.619052154972593</c:v>
                </c:pt>
                <c:pt idx="11">
                  <c:v>84.197653838163632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8D-4123-A67D-76DB7A9161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B98D-4123-A67D-76DB7A91612C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85.697230636363059</c:v>
                </c:pt>
                <c:pt idx="1">
                  <c:v>90.237691540772062</c:v>
                </c:pt>
                <c:pt idx="2">
                  <c:v>97.241159709011342</c:v>
                </c:pt>
                <c:pt idx="3" formatCode="0.00">
                  <c:v>#N/A</c:v>
                </c:pt>
                <c:pt idx="4">
                  <c:v>#N/A</c:v>
                </c:pt>
                <c:pt idx="5">
                  <c:v>#N/A</c:v>
                </c:pt>
                <c:pt idx="6" formatCode="0.00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8D-4123-A67D-76DB7A916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7153568"/>
        <c:axId val="387153960"/>
      </c:lineChart>
      <c:catAx>
        <c:axId val="38715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7153960"/>
        <c:crosses val="autoZero"/>
        <c:auto val="1"/>
        <c:lblAlgn val="ctr"/>
        <c:lblOffset val="100"/>
        <c:noMultiLvlLbl val="0"/>
      </c:catAx>
      <c:valAx>
        <c:axId val="387153960"/>
        <c:scaling>
          <c:orientation val="minMax"/>
          <c:min val="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8715356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 FEEDER STEER PRICE</a:t>
            </a:r>
          </a:p>
          <a:p>
            <a:pPr>
              <a:defRPr/>
            </a:pPr>
            <a:r>
              <a:rPr lang="en-US" sz="2000" b="0" dirty="0"/>
              <a:t>850 </a:t>
            </a:r>
            <a:r>
              <a:rPr lang="en-US" sz="2000" b="0" dirty="0" err="1"/>
              <a:t>Lbs</a:t>
            </a:r>
            <a:r>
              <a:rPr lang="en-US" sz="2000" b="0" baseline="0" dirty="0"/>
              <a:t>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183.45400000000001</c:v>
                </c:pt>
                <c:pt idx="1">
                  <c:v>181.26599999999999</c:v>
                </c:pt>
                <c:pt idx="2">
                  <c:v>176.82400000000001</c:v>
                </c:pt>
                <c:pt idx="3">
                  <c:v>176.41199999999998</c:v>
                </c:pt>
                <c:pt idx="4">
                  <c:v>179.76600000000002</c:v>
                </c:pt>
                <c:pt idx="5">
                  <c:v>185.52599999999998</c:v>
                </c:pt>
                <c:pt idx="6">
                  <c:v>190.73</c:v>
                </c:pt>
                <c:pt idx="7">
                  <c:v>199.28</c:v>
                </c:pt>
                <c:pt idx="8">
                  <c:v>203.37</c:v>
                </c:pt>
                <c:pt idx="9">
                  <c:v>202.04400000000001</c:v>
                </c:pt>
                <c:pt idx="10">
                  <c:v>194.38</c:v>
                </c:pt>
                <c:pt idx="11">
                  <c:v>192.096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94-4551-924A-95CD8064345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241.6</c:v>
                </c:pt>
                <c:pt idx="1">
                  <c:v>245.16</c:v>
                </c:pt>
                <c:pt idx="2">
                  <c:v>251.72</c:v>
                </c:pt>
                <c:pt idx="3">
                  <c:v>262.63</c:v>
                </c:pt>
                <c:pt idx="4">
                  <c:v>275.77999999999997</c:v>
                </c:pt>
                <c:pt idx="5">
                  <c:v>291.24</c:v>
                </c:pt>
                <c:pt idx="6">
                  <c:v>298.57</c:v>
                </c:pt>
                <c:pt idx="7">
                  <c:v>317.02</c:v>
                </c:pt>
                <c:pt idx="8">
                  <c:v>328.41</c:v>
                </c:pt>
                <c:pt idx="9">
                  <c:v>320.81</c:v>
                </c:pt>
                <c:pt idx="10">
                  <c:v>307.67</c:v>
                </c:pt>
                <c:pt idx="11">
                  <c:v>298.64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94-4551-924A-95CD806434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A594-4551-924A-95CD8064345C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296.18</c:v>
                </c:pt>
                <c:pt idx="1">
                  <c:v>315.82</c:v>
                </c:pt>
                <c:pt idx="2">
                  <c:v>326.42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94-4551-924A-95CD80643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5311016"/>
        <c:axId val="335314936"/>
      </c:lineChart>
      <c:catAx>
        <c:axId val="33531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35314936"/>
        <c:crosses val="autoZero"/>
        <c:auto val="1"/>
        <c:lblAlgn val="ctr"/>
        <c:lblOffset val="100"/>
        <c:noMultiLvlLbl val="0"/>
      </c:catAx>
      <c:valAx>
        <c:axId val="335314936"/>
        <c:scaling>
          <c:orientation val="minMax"/>
          <c:min val="16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353110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 SLAUGHTER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STEER PRICE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159.08599999999998</c:v>
                </c:pt>
                <c:pt idx="1">
                  <c:v>155.25200000000001</c:v>
                </c:pt>
                <c:pt idx="2">
                  <c:v>155.82199999999997</c:v>
                </c:pt>
                <c:pt idx="3">
                  <c:v>154.30599999999998</c:v>
                </c:pt>
                <c:pt idx="4">
                  <c:v>153.65600000000001</c:v>
                </c:pt>
                <c:pt idx="5">
                  <c:v>152.32600000000002</c:v>
                </c:pt>
                <c:pt idx="6">
                  <c:v>151.74200000000002</c:v>
                </c:pt>
                <c:pt idx="7">
                  <c:v>150.77199999999999</c:v>
                </c:pt>
                <c:pt idx="8">
                  <c:v>151.18400000000003</c:v>
                </c:pt>
                <c:pt idx="9">
                  <c:v>152.76599999999999</c:v>
                </c:pt>
                <c:pt idx="10">
                  <c:v>154.24200000000002</c:v>
                </c:pt>
                <c:pt idx="11">
                  <c:v>160.33999999999997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AF-46D7-8889-061AAE284DB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187.58</c:v>
                </c:pt>
                <c:pt idx="1">
                  <c:v>195.56</c:v>
                </c:pt>
                <c:pt idx="2">
                  <c:v>207.2</c:v>
                </c:pt>
                <c:pt idx="3">
                  <c:v>223.27</c:v>
                </c:pt>
                <c:pt idx="4">
                  <c:v>236.2</c:v>
                </c:pt>
                <c:pt idx="5">
                  <c:v>246.61</c:v>
                </c:pt>
                <c:pt idx="6">
                  <c:v>238.63</c:v>
                </c:pt>
                <c:pt idx="7">
                  <c:v>233.4</c:v>
                </c:pt>
                <c:pt idx="8">
                  <c:v>232.79</c:v>
                </c:pt>
                <c:pt idx="9">
                  <c:v>232.95</c:v>
                </c:pt>
                <c:pt idx="10">
                  <c:v>230.16</c:v>
                </c:pt>
                <c:pt idx="11">
                  <c:v>221.64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AF-46D7-8889-061AAE284DB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84AF-46D7-8889-061AAE284DB6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217.7</c:v>
                </c:pt>
                <c:pt idx="1">
                  <c:v>224.39</c:v>
                </c:pt>
                <c:pt idx="2">
                  <c:v>234.73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AF-46D7-8889-061AAE284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5307880"/>
        <c:axId val="385466344"/>
      </c:lineChart>
      <c:catAx>
        <c:axId val="33530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5466344"/>
        <c:crosses val="autoZero"/>
        <c:auto val="1"/>
        <c:lblAlgn val="ctr"/>
        <c:lblOffset val="100"/>
        <c:noMultiLvlLbl val="0"/>
      </c:catAx>
      <c:valAx>
        <c:axId val="385466344"/>
        <c:scaling>
          <c:orientation val="minMax"/>
          <c:min val="1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353078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 SLAUGHTER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HEIFER PRICE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158.328</c:v>
                </c:pt>
                <c:pt idx="1">
                  <c:v>154.37800000000001</c:v>
                </c:pt>
                <c:pt idx="2">
                  <c:v>155.61000000000001</c:v>
                </c:pt>
                <c:pt idx="3">
                  <c:v>152.98000000000002</c:v>
                </c:pt>
                <c:pt idx="4">
                  <c:v>151.85599999999999</c:v>
                </c:pt>
                <c:pt idx="5">
                  <c:v>151.166</c:v>
                </c:pt>
                <c:pt idx="6">
                  <c:v>150.446</c:v>
                </c:pt>
                <c:pt idx="7">
                  <c:v>149.666</c:v>
                </c:pt>
                <c:pt idx="8">
                  <c:v>150.01599999999999</c:v>
                </c:pt>
                <c:pt idx="9">
                  <c:v>151.89600000000002</c:v>
                </c:pt>
                <c:pt idx="10">
                  <c:v>153.17800000000003</c:v>
                </c:pt>
                <c:pt idx="11">
                  <c:v>159.084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22-4F7F-BA7B-9DDB38414BE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185.92</c:v>
                </c:pt>
                <c:pt idx="1">
                  <c:v>192.69</c:v>
                </c:pt>
                <c:pt idx="2">
                  <c:v>206.72</c:v>
                </c:pt>
                <c:pt idx="3">
                  <c:v>222.91</c:v>
                </c:pt>
                <c:pt idx="4">
                  <c:v>234.46</c:v>
                </c:pt>
                <c:pt idx="5">
                  <c:v>243.85</c:v>
                </c:pt>
                <c:pt idx="6">
                  <c:v>237.8</c:v>
                </c:pt>
                <c:pt idx="7">
                  <c:v>231.29</c:v>
                </c:pt>
                <c:pt idx="8">
                  <c:v>231.31</c:v>
                </c:pt>
                <c:pt idx="9">
                  <c:v>231.29</c:v>
                </c:pt>
                <c:pt idx="10">
                  <c:v>226.88</c:v>
                </c:pt>
                <c:pt idx="11">
                  <c:v>219.83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22-4F7F-BA7B-9DDB38414B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3122-4F7F-BA7B-9DDB38414BE7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215.53</c:v>
                </c:pt>
                <c:pt idx="1">
                  <c:v>222.29</c:v>
                </c:pt>
                <c:pt idx="2">
                  <c:v>232.46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22-4F7F-BA7B-9DDB38414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55632"/>
        <c:axId val="383656024"/>
      </c:lineChart>
      <c:catAx>
        <c:axId val="38365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3656024"/>
        <c:crosses val="autoZero"/>
        <c:auto val="1"/>
        <c:lblAlgn val="ctr"/>
        <c:lblOffset val="100"/>
        <c:noMultiLvlLbl val="0"/>
      </c:catAx>
      <c:valAx>
        <c:axId val="383656024"/>
        <c:scaling>
          <c:orientation val="minMax"/>
          <c:min val="1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836556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 COW PRICE</a:t>
            </a:r>
          </a:p>
          <a:p>
            <a:pPr>
              <a:defRPr/>
            </a:pPr>
            <a:r>
              <a:rPr lang="en-US" sz="2000" b="0" baseline="0" dirty="0"/>
              <a:t>Canada Dollars,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82.847999999999999</c:v>
                </c:pt>
                <c:pt idx="1">
                  <c:v>83.833999999999989</c:v>
                </c:pt>
                <c:pt idx="2">
                  <c:v>88.994</c:v>
                </c:pt>
                <c:pt idx="3">
                  <c:v>91.506</c:v>
                </c:pt>
                <c:pt idx="4">
                  <c:v>95.147999999999996</c:v>
                </c:pt>
                <c:pt idx="5">
                  <c:v>93.753999999999991</c:v>
                </c:pt>
                <c:pt idx="6">
                  <c:v>92.661999999999992</c:v>
                </c:pt>
                <c:pt idx="7">
                  <c:v>92.27</c:v>
                </c:pt>
                <c:pt idx="8">
                  <c:v>87.805999999999997</c:v>
                </c:pt>
                <c:pt idx="9">
                  <c:v>84.37</c:v>
                </c:pt>
                <c:pt idx="10">
                  <c:v>75.782000000000011</c:v>
                </c:pt>
                <c:pt idx="11">
                  <c:v>78.015999999999991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79-4E9F-8F19-A38178507BB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98.31</c:v>
                </c:pt>
                <c:pt idx="1">
                  <c:v>104.69</c:v>
                </c:pt>
                <c:pt idx="2">
                  <c:v>127.75</c:v>
                </c:pt>
                <c:pt idx="3">
                  <c:v>136.55000000000001</c:v>
                </c:pt>
                <c:pt idx="4">
                  <c:v>151.75</c:v>
                </c:pt>
                <c:pt idx="5">
                  <c:v>152.84</c:v>
                </c:pt>
                <c:pt idx="6">
                  <c:v>153.63999999999999</c:v>
                </c:pt>
                <c:pt idx="7">
                  <c:v>149.02000000000001</c:v>
                </c:pt>
                <c:pt idx="8">
                  <c:v>137.05000000000001</c:v>
                </c:pt>
                <c:pt idx="9">
                  <c:v>133.29</c:v>
                </c:pt>
                <c:pt idx="10">
                  <c:v>128.94</c:v>
                </c:pt>
                <c:pt idx="11">
                  <c:v>128.81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79-4E9F-8F19-A38178507B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5879-4E9F-8F19-A38178507BBA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125.75</c:v>
                </c:pt>
                <c:pt idx="1">
                  <c:v>142.28</c:v>
                </c:pt>
                <c:pt idx="2">
                  <c:v>162.88999999999999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879-4E9F-8F19-A38178507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56808"/>
        <c:axId val="383657200"/>
      </c:lineChart>
      <c:catAx>
        <c:axId val="383656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3657200"/>
        <c:crosses val="autoZero"/>
        <c:auto val="1"/>
        <c:lblAlgn val="ctr"/>
        <c:lblOffset val="100"/>
        <c:noMultiLvlLbl val="0"/>
      </c:catAx>
      <c:valAx>
        <c:axId val="383657200"/>
        <c:scaling>
          <c:orientation val="minMax"/>
          <c:min val="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8365680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ONTARIO SLAUGHTER STEER PRICE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149.21200000000002</c:v>
                </c:pt>
                <c:pt idx="1">
                  <c:v>151.86199999999999</c:v>
                </c:pt>
                <c:pt idx="2">
                  <c:v>147.96200000000002</c:v>
                </c:pt>
                <c:pt idx="3">
                  <c:v>149.64400000000001</c:v>
                </c:pt>
                <c:pt idx="4">
                  <c:v>155.578</c:v>
                </c:pt>
                <c:pt idx="5">
                  <c:v>160.13400000000001</c:v>
                </c:pt>
                <c:pt idx="6">
                  <c:v>154.52600000000001</c:v>
                </c:pt>
                <c:pt idx="7">
                  <c:v>151.928</c:v>
                </c:pt>
                <c:pt idx="8">
                  <c:v>150.238</c:v>
                </c:pt>
                <c:pt idx="9">
                  <c:v>149.72</c:v>
                </c:pt>
                <c:pt idx="10">
                  <c:v>149.154</c:v>
                </c:pt>
                <c:pt idx="11">
                  <c:v>151.28400000000002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47-4003-9C41-EA7D22D0139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194.39</c:v>
                </c:pt>
                <c:pt idx="1">
                  <c:v>198.97</c:v>
                </c:pt>
                <c:pt idx="2">
                  <c:v>211.27</c:v>
                </c:pt>
                <c:pt idx="3">
                  <c:v>221.89</c:v>
                </c:pt>
                <c:pt idx="4">
                  <c:v>227.27</c:v>
                </c:pt>
                <c:pt idx="5">
                  <c:v>245.92</c:v>
                </c:pt>
                <c:pt idx="6">
                  <c:v>237.93</c:v>
                </c:pt>
                <c:pt idx="7">
                  <c:v>232.52</c:v>
                </c:pt>
                <c:pt idx="8">
                  <c:v>234.97</c:v>
                </c:pt>
                <c:pt idx="9">
                  <c:v>236.41</c:v>
                </c:pt>
                <c:pt idx="10">
                  <c:v>234.39</c:v>
                </c:pt>
                <c:pt idx="11">
                  <c:v>226.83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47-4003-9C41-EA7D22D013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FF47-4003-9C41-EA7D22D01399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226.28</c:v>
                </c:pt>
                <c:pt idx="1">
                  <c:v>238.18</c:v>
                </c:pt>
                <c:pt idx="2">
                  <c:v>239.1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47-4003-9C41-EA7D22D01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57984"/>
        <c:axId val="383658376"/>
      </c:lineChart>
      <c:catAx>
        <c:axId val="38365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3658376"/>
        <c:crosses val="autoZero"/>
        <c:auto val="1"/>
        <c:lblAlgn val="ctr"/>
        <c:lblOffset val="100"/>
        <c:noMultiLvlLbl val="0"/>
      </c:catAx>
      <c:valAx>
        <c:axId val="383658376"/>
        <c:scaling>
          <c:orientation val="minMax"/>
          <c:min val="1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83657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ONTARIO COW PRICE</a:t>
            </a:r>
          </a:p>
          <a:p>
            <a:pPr>
              <a:defRPr/>
            </a:pPr>
            <a:r>
              <a:rPr lang="en-US" sz="2000" b="0" baseline="0" dirty="0"/>
              <a:t>Canada Dollars,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65.153999999999996</c:v>
                </c:pt>
                <c:pt idx="1">
                  <c:v>73.092000000000013</c:v>
                </c:pt>
                <c:pt idx="2">
                  <c:v>79.617999999999995</c:v>
                </c:pt>
                <c:pt idx="3">
                  <c:v>78.518000000000001</c:v>
                </c:pt>
                <c:pt idx="4">
                  <c:v>84.916000000000011</c:v>
                </c:pt>
                <c:pt idx="5">
                  <c:v>92.065999999999988</c:v>
                </c:pt>
                <c:pt idx="6">
                  <c:v>88.556000000000012</c:v>
                </c:pt>
                <c:pt idx="7">
                  <c:v>87.044000000000011</c:v>
                </c:pt>
                <c:pt idx="8">
                  <c:v>83.72999999999999</c:v>
                </c:pt>
                <c:pt idx="9">
                  <c:v>73.248000000000005</c:v>
                </c:pt>
                <c:pt idx="10">
                  <c:v>66.587999999999994</c:v>
                </c:pt>
                <c:pt idx="11">
                  <c:v>64.012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7E-40E6-8DB9-F41720A77E8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96.82</c:v>
                </c:pt>
                <c:pt idx="1">
                  <c:v>110.22</c:v>
                </c:pt>
                <c:pt idx="2">
                  <c:v>121.24</c:v>
                </c:pt>
                <c:pt idx="3">
                  <c:v>124.07</c:v>
                </c:pt>
                <c:pt idx="4">
                  <c:v>133.58000000000001</c:v>
                </c:pt>
                <c:pt idx="5">
                  <c:v>142.25</c:v>
                </c:pt>
                <c:pt idx="6">
                  <c:v>136.51</c:v>
                </c:pt>
                <c:pt idx="7">
                  <c:v>139.12</c:v>
                </c:pt>
                <c:pt idx="8">
                  <c:v>142.22</c:v>
                </c:pt>
                <c:pt idx="9">
                  <c:v>126.01</c:v>
                </c:pt>
                <c:pt idx="10">
                  <c:v>127.46</c:v>
                </c:pt>
                <c:pt idx="11">
                  <c:v>118.65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7E-40E6-8DB9-F41720A77E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5F7E-40E6-8DB9-F41720A77E8F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127.6</c:v>
                </c:pt>
                <c:pt idx="1">
                  <c:v>135.63</c:v>
                </c:pt>
                <c:pt idx="2">
                  <c:v>146.22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7E-40E6-8DB9-F41720A77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2396424"/>
        <c:axId val="332396816"/>
      </c:lineChart>
      <c:catAx>
        <c:axId val="332396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32396816"/>
        <c:crosses val="autoZero"/>
        <c:auto val="1"/>
        <c:lblAlgn val="ctr"/>
        <c:lblOffset val="100"/>
        <c:noMultiLvlLbl val="0"/>
      </c:catAx>
      <c:valAx>
        <c:axId val="332396816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323964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COW PRICES</a:t>
            </a:r>
          </a:p>
          <a:p>
            <a:pPr>
              <a:defRPr/>
            </a:pPr>
            <a:r>
              <a:rPr lang="en-US" sz="2000" b="0" baseline="0" dirty="0"/>
              <a:t>Southern Plains, 85-90% Lean,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46.908000000000001</c:v>
                </c:pt>
                <c:pt idx="1">
                  <c:v>53.688000000000002</c:v>
                </c:pt>
                <c:pt idx="2">
                  <c:v>57.693999999999996</c:v>
                </c:pt>
                <c:pt idx="3">
                  <c:v>57.024000000000001</c:v>
                </c:pt>
                <c:pt idx="4">
                  <c:v>56.411999999999999</c:v>
                </c:pt>
                <c:pt idx="5">
                  <c:v>60.480000000000004</c:v>
                </c:pt>
                <c:pt idx="6">
                  <c:v>57.393999999999991</c:v>
                </c:pt>
                <c:pt idx="7">
                  <c:v>54.330000000000005</c:v>
                </c:pt>
                <c:pt idx="8">
                  <c:v>52.989999999999995</c:v>
                </c:pt>
                <c:pt idx="9">
                  <c:v>47.642000000000003</c:v>
                </c:pt>
                <c:pt idx="10">
                  <c:v>44.966000000000001</c:v>
                </c:pt>
                <c:pt idx="11">
                  <c:v>44.517999999999994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B8-4902-85DB-E0E3B6DA98D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53.44</c:v>
                </c:pt>
                <c:pt idx="1">
                  <c:v>63.24</c:v>
                </c:pt>
                <c:pt idx="2">
                  <c:v>77.66</c:v>
                </c:pt>
                <c:pt idx="3">
                  <c:v>73.75</c:v>
                </c:pt>
                <c:pt idx="4">
                  <c:v>74.13</c:v>
                </c:pt>
                <c:pt idx="5">
                  <c:v>85.5</c:v>
                </c:pt>
                <c:pt idx="6">
                  <c:v>89.02</c:v>
                </c:pt>
                <c:pt idx="7">
                  <c:v>86.54</c:v>
                </c:pt>
                <c:pt idx="8">
                  <c:v>79.53</c:v>
                </c:pt>
                <c:pt idx="9">
                  <c:v>80.53</c:v>
                </c:pt>
                <c:pt idx="10">
                  <c:v>76.2</c:v>
                </c:pt>
                <c:pt idx="11">
                  <c:v>86.83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B8-4902-85DB-E0E3B6DA98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1DB8-4902-85DB-E0E3B6DA98DA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87.09</c:v>
                </c:pt>
                <c:pt idx="1">
                  <c:v>95.56</c:v>
                </c:pt>
                <c:pt idx="2">
                  <c:v>108.37</c:v>
                </c:pt>
                <c:pt idx="3">
                  <c:v>#N/A</c:v>
                </c:pt>
                <c:pt idx="4">
                  <c:v>#N/A</c:v>
                </c:pt>
                <c:pt idx="5" formatCode="0.00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B8-4902-85DB-E0E3B6DA9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2397600"/>
        <c:axId val="332397992"/>
      </c:lineChart>
      <c:catAx>
        <c:axId val="33239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32397992"/>
        <c:crosses val="autoZero"/>
        <c:auto val="1"/>
        <c:lblAlgn val="ctr"/>
        <c:lblOffset val="100"/>
        <c:noMultiLvlLbl val="0"/>
      </c:catAx>
      <c:valAx>
        <c:axId val="332397992"/>
        <c:scaling>
          <c:orientation val="minMax"/>
          <c:min val="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US$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3239760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 COW PRICE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64.608069199773354</c:v>
                </c:pt>
                <c:pt idx="1">
                  <c:v>65.02063134303512</c:v>
                </c:pt>
                <c:pt idx="2">
                  <c:v>68.091223868063551</c:v>
                </c:pt>
                <c:pt idx="3">
                  <c:v>70.447411567335209</c:v>
                </c:pt>
                <c:pt idx="4">
                  <c:v>73.274152494734111</c:v>
                </c:pt>
                <c:pt idx="5">
                  <c:v>72.379667283878945</c:v>
                </c:pt>
                <c:pt idx="6">
                  <c:v>71.120809765763426</c:v>
                </c:pt>
                <c:pt idx="7">
                  <c:v>70.888632315755927</c:v>
                </c:pt>
                <c:pt idx="8">
                  <c:v>66.946482796664355</c:v>
                </c:pt>
                <c:pt idx="9">
                  <c:v>64.203817867447597</c:v>
                </c:pt>
                <c:pt idx="10">
                  <c:v>57.722946869121834</c:v>
                </c:pt>
                <c:pt idx="11">
                  <c:v>59.241856308235356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E0-44CC-9249-1F0420D60D4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73.272217253435244</c:v>
                </c:pt>
                <c:pt idx="1">
                  <c:v>77.746378680925233</c:v>
                </c:pt>
                <c:pt idx="2">
                  <c:v>93.421617410934275</c:v>
                </c:pt>
                <c:pt idx="3">
                  <c:v>101.21759960050561</c:v>
                </c:pt>
                <c:pt idx="4">
                  <c:v>112.26414777102619</c:v>
                </c:pt>
                <c:pt idx="5">
                  <c:v>115.10274341043572</c:v>
                </c:pt>
                <c:pt idx="6">
                  <c:v>116.23334281998537</c:v>
                </c:pt>
                <c:pt idx="7">
                  <c:v>110.3974515686928</c:v>
                </c:pt>
                <c:pt idx="8">
                  <c:v>101.27451209172442</c:v>
                </c:pt>
                <c:pt idx="9">
                  <c:v>97.119808472988453</c:v>
                </c:pt>
                <c:pt idx="10">
                  <c:v>94.172434180781124</c:v>
                </c:pt>
                <c:pt idx="11">
                  <c:v>95.935948361469713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E0-44CC-9249-1F0420D60D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0BE0-44CC-9249-1F0420D60D4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93.678237239386803</c:v>
                </c:pt>
                <c:pt idx="1">
                  <c:v>105.32393698922185</c:v>
                </c:pt>
                <c:pt idx="2">
                  <c:v>120.30325075055669</c:v>
                </c:pt>
                <c:pt idx="3">
                  <c:v>#N/A</c:v>
                </c:pt>
                <c:pt idx="4">
                  <c:v>#N/A</c:v>
                </c:pt>
                <c:pt idx="5" formatCode="0.00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E0-44CC-9249-1F0420D60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2398776"/>
        <c:axId val="388010472"/>
      </c:lineChart>
      <c:catAx>
        <c:axId val="332398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8010472"/>
        <c:crosses val="autoZero"/>
        <c:auto val="1"/>
        <c:lblAlgn val="ctr"/>
        <c:lblOffset val="100"/>
        <c:noMultiLvlLbl val="0"/>
      </c:catAx>
      <c:valAx>
        <c:axId val="388010472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US$ Per 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9.922461276847435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323987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0AAB2-416F-4C93-B6F5-A428C5DEF38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C196D-22ED-45B2-B8E9-CCF7FB51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6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10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45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95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62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6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3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75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79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272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44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10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4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9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33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4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94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3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66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8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7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9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2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6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73064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2F9FD9-233B-56C2-588B-04D4622DF2D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914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273556"/>
              </p:ext>
            </p:extLst>
          </p:nvPr>
        </p:nvGraphicFramePr>
        <p:xfrm>
          <a:off x="0" y="732473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r>
              <a:rPr lang="en-US" sz="1000" b="1" dirty="0">
                <a:solidFill>
                  <a:prstClr val="black"/>
                </a:solidFill>
              </a:rPr>
              <a:t>,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9111270-8229-974E-3FA2-2AC2134D74D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69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16012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r>
              <a:rPr lang="en-US" sz="1000" b="1" dirty="0">
                <a:solidFill>
                  <a:prstClr val="black"/>
                </a:solidFill>
              </a:rPr>
              <a:t>, Compiled &amp; Analysis by LMIC 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16671F-007D-CAD6-7F07-73D2E5D0BCF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2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72522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r>
              <a:rPr lang="en-US" sz="1000" b="1" dirty="0">
                <a:solidFill>
                  <a:prstClr val="black"/>
                </a:solidFill>
              </a:rPr>
              <a:t>, Compiled &amp; Analysis by LMIC 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4BA38C2-AA42-26AB-3286-7632C01D7B9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10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09577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Statistics Canada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BF725A5-DD34-7506-8318-E67D99D2DA8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8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92648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7EEF025-A0DE-5794-B9DE-3E055A4D947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8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2551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E1D181C-D4ED-E01F-F142-7D25976B6FD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8225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4F73524-76E5-1826-1B7F-50A4AA3D818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1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95396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0B16928-535E-CBC4-C1F0-6077FD23692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1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36877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05B2E8-8116-EE7C-7553-3678DEC60F8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39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34253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4EDDD65-14CF-7787-FE42-D6AF2F7AEEC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5484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317B46E-6FD7-6B8B-B9C7-ED6AC016C80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94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34138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4D19F9D-C6DB-A29D-8E68-BA4D7A4360B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419975" y="6327775"/>
            <a:ext cx="596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310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268</Words>
  <Application>Microsoft Office PowerPoint</Application>
  <PresentationFormat>On-screen Show (4:3)</PresentationFormat>
  <Paragraphs>78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Tyler Cozzens</cp:lastModifiedBy>
  <cp:revision>91</cp:revision>
  <dcterms:created xsi:type="dcterms:W3CDTF">2013-09-12T20:33:39Z</dcterms:created>
  <dcterms:modified xsi:type="dcterms:W3CDTF">2024-04-16T20:47:19Z</dcterms:modified>
</cp:coreProperties>
</file>