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/>
  </p:normalViewPr>
  <p:slideViewPr>
    <p:cSldViewPr>
      <p:cViewPr varScale="1">
        <p:scale>
          <a:sx n="105" d="100"/>
          <a:sy n="105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January</a:t>
            </a:r>
            <a:r>
              <a:rPr lang="en-US" sz="2000" b="0" baseline="0" dirty="0"/>
              <a:t> 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183E-2"/>
          <c:y val="0.18519648072159994"/>
          <c:w val="0.87435808670467907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4EE-4262-94F7-37BA55561988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3911</c:v>
                </c:pt>
                <c:pt idx="1">
                  <c:v>3828.1</c:v>
                </c:pt>
                <c:pt idx="2">
                  <c:v>3709.9</c:v>
                </c:pt>
                <c:pt idx="3">
                  <c:v>3675.2</c:v>
                </c:pt>
                <c:pt idx="4">
                  <c:v>3686</c:v>
                </c:pt>
                <c:pt idx="5">
                  <c:v>3743.8</c:v>
                </c:pt>
                <c:pt idx="6">
                  <c:v>3741.7</c:v>
                </c:pt>
                <c:pt idx="7">
                  <c:v>3668.4</c:v>
                </c:pt>
                <c:pt idx="8">
                  <c:v>3711.1</c:v>
                </c:pt>
                <c:pt idx="9">
                  <c:v>3652.9</c:v>
                </c:pt>
                <c:pt idx="10">
                  <c:v>3531.9</c:v>
                </c:pt>
                <c:pt idx="11">
                  <c:v>3419.5</c:v>
                </c:pt>
                <c:pt idx="12">
                  <c:v>3378.7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EE-4262-94F7-37BA5556198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Beef Heifer Replacements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557.70000000000005</c:v>
                </c:pt>
                <c:pt idx="1">
                  <c:v>554.9</c:v>
                </c:pt>
                <c:pt idx="2">
                  <c:v>531.5</c:v>
                </c:pt>
                <c:pt idx="3">
                  <c:v>564.79999999999995</c:v>
                </c:pt>
                <c:pt idx="4">
                  <c:v>567.79999999999995</c:v>
                </c:pt>
                <c:pt idx="5">
                  <c:v>566.1</c:v>
                </c:pt>
                <c:pt idx="6">
                  <c:v>581.29999999999995</c:v>
                </c:pt>
                <c:pt idx="7">
                  <c:v>555.6</c:v>
                </c:pt>
                <c:pt idx="8">
                  <c:v>572.70000000000005</c:v>
                </c:pt>
                <c:pt idx="9">
                  <c:v>576</c:v>
                </c:pt>
                <c:pt idx="10">
                  <c:v>540.5</c:v>
                </c:pt>
                <c:pt idx="11">
                  <c:v>516.6</c:v>
                </c:pt>
                <c:pt idx="12">
                  <c:v>520.70000000000005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EE-4262-94F7-37BA55561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744592"/>
        <c:axId val="23274851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Cattle Inventory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12240</c:v>
                </c:pt>
                <c:pt idx="1">
                  <c:v>12050</c:v>
                </c:pt>
                <c:pt idx="2">
                  <c:v>11640</c:v>
                </c:pt>
                <c:pt idx="3">
                  <c:v>11610</c:v>
                </c:pt>
                <c:pt idx="4">
                  <c:v>11510</c:v>
                </c:pt>
                <c:pt idx="5">
                  <c:v>11670</c:v>
                </c:pt>
                <c:pt idx="6">
                  <c:v>11670</c:v>
                </c:pt>
                <c:pt idx="7">
                  <c:v>11540</c:v>
                </c:pt>
                <c:pt idx="8">
                  <c:v>11515</c:v>
                </c:pt>
                <c:pt idx="9">
                  <c:v>11515</c:v>
                </c:pt>
                <c:pt idx="10">
                  <c:v>11245</c:v>
                </c:pt>
                <c:pt idx="11">
                  <c:v>11015</c:v>
                </c:pt>
                <c:pt idx="12">
                  <c:v>10940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EE-4262-94F7-37BA55561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749296"/>
        <c:axId val="232748904"/>
      </c:lineChart>
      <c:catAx>
        <c:axId val="23274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2748512"/>
        <c:crosses val="autoZero"/>
        <c:auto val="1"/>
        <c:lblAlgn val="ctr"/>
        <c:lblOffset val="100"/>
        <c:tickLblSkip val="2"/>
        <c:noMultiLvlLbl val="0"/>
      </c:catAx>
      <c:valAx>
        <c:axId val="2327485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(Cows &amp; Heifers)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2744592"/>
        <c:crosses val="autoZero"/>
        <c:crossBetween val="between"/>
        <c:majorUnit val="1000"/>
        <c:dispUnits>
          <c:builtInUnit val="thousands"/>
        </c:dispUnits>
      </c:valAx>
      <c:valAx>
        <c:axId val="232748904"/>
        <c:scaling>
          <c:orientation val="minMax"/>
          <c:max val="14000"/>
          <c:min val="9000"/>
        </c:scaling>
        <c:delete val="0"/>
        <c:axPos val="r"/>
        <c:numFmt formatCode="General" sourceLinked="1"/>
        <c:majorTickMark val="out"/>
        <c:minorTickMark val="none"/>
        <c:tickLblPos val="nextTo"/>
        <c:crossAx val="232749296"/>
        <c:crosses val="max"/>
        <c:crossBetween val="between"/>
        <c:majorUnit val="1000"/>
        <c:minorUnit val="500"/>
        <c:dispUnits>
          <c:builtInUnit val="thousands"/>
        </c:dispUnits>
      </c:valAx>
      <c:catAx>
        <c:axId val="2327492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274890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SHEEP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July </a:t>
            </a:r>
            <a:r>
              <a:rPr lang="en-US" sz="2000" b="0" baseline="0" dirty="0"/>
              <a:t>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6908498506652188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Ewes 1 yr &amp; older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5D0-42AB-B796-3123F003B3DC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568.5</c:v>
                </c:pt>
                <c:pt idx="1">
                  <c:v>555.5</c:v>
                </c:pt>
                <c:pt idx="2">
                  <c:v>543.6</c:v>
                </c:pt>
                <c:pt idx="3">
                  <c:v>532.29999999999995</c:v>
                </c:pt>
                <c:pt idx="4">
                  <c:v>525.6</c:v>
                </c:pt>
                <c:pt idx="5">
                  <c:v>519.20000000000005</c:v>
                </c:pt>
                <c:pt idx="6">
                  <c:v>515.79999999999995</c:v>
                </c:pt>
                <c:pt idx="7">
                  <c:v>518.4</c:v>
                </c:pt>
                <c:pt idx="8">
                  <c:v>519.29999999999995</c:v>
                </c:pt>
                <c:pt idx="9">
                  <c:v>523.20000000000005</c:v>
                </c:pt>
                <c:pt idx="10">
                  <c:v>524.6</c:v>
                </c:pt>
                <c:pt idx="11">
                  <c:v>509.3</c:v>
                </c:pt>
                <c:pt idx="12">
                  <c:v>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0-42AB-B796-3123F003B3D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Replacement Lambs under 1 year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100.3</c:v>
                </c:pt>
                <c:pt idx="1">
                  <c:v>97.3</c:v>
                </c:pt>
                <c:pt idx="2">
                  <c:v>92.3</c:v>
                </c:pt>
                <c:pt idx="3">
                  <c:v>88.2</c:v>
                </c:pt>
                <c:pt idx="4">
                  <c:v>85.8</c:v>
                </c:pt>
                <c:pt idx="5">
                  <c:v>91.2</c:v>
                </c:pt>
                <c:pt idx="6">
                  <c:v>91.1</c:v>
                </c:pt>
                <c:pt idx="7">
                  <c:v>88.1</c:v>
                </c:pt>
                <c:pt idx="8">
                  <c:v>93.5</c:v>
                </c:pt>
                <c:pt idx="9">
                  <c:v>102.9</c:v>
                </c:pt>
                <c:pt idx="10">
                  <c:v>104.1</c:v>
                </c:pt>
                <c:pt idx="11">
                  <c:v>100.5</c:v>
                </c:pt>
                <c:pt idx="12">
                  <c:v>95.5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D0-42AB-B796-3123F003B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578944"/>
        <c:axId val="39857933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Sheep &amp; Lambs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1131.2</c:v>
                </c:pt>
                <c:pt idx="1">
                  <c:v>1115.5999999999999</c:v>
                </c:pt>
                <c:pt idx="2">
                  <c:v>1073</c:v>
                </c:pt>
                <c:pt idx="3">
                  <c:v>1053.7</c:v>
                </c:pt>
                <c:pt idx="4">
                  <c:v>1052.0999999999999</c:v>
                </c:pt>
                <c:pt idx="5">
                  <c:v>1048</c:v>
                </c:pt>
                <c:pt idx="6">
                  <c:v>1060.4000000000001</c:v>
                </c:pt>
                <c:pt idx="7">
                  <c:v>1050.0999999999999</c:v>
                </c:pt>
                <c:pt idx="8">
                  <c:v>1043.0999999999999</c:v>
                </c:pt>
                <c:pt idx="9">
                  <c:v>1052.3</c:v>
                </c:pt>
                <c:pt idx="10">
                  <c:v>1071</c:v>
                </c:pt>
                <c:pt idx="11">
                  <c:v>1048</c:v>
                </c:pt>
                <c:pt idx="12">
                  <c:v>1034.8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D0-42AB-B796-3123F003B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580120"/>
        <c:axId val="398579728"/>
      </c:lineChart>
      <c:catAx>
        <c:axId val="3985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98579336"/>
        <c:crosses val="autoZero"/>
        <c:auto val="1"/>
        <c:lblAlgn val="ctr"/>
        <c:lblOffset val="100"/>
        <c:tickLblSkip val="2"/>
        <c:noMultiLvlLbl val="0"/>
      </c:catAx>
      <c:valAx>
        <c:axId val="398579336"/>
        <c:scaling>
          <c:orientation val="minMax"/>
          <c:max val="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(Ewes)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98578944"/>
        <c:crosses val="autoZero"/>
        <c:crossBetween val="between"/>
        <c:dispUnits>
          <c:builtInUnit val="thousands"/>
          <c:dispUnitsLbl/>
        </c:dispUnits>
      </c:valAx>
      <c:valAx>
        <c:axId val="398579728"/>
        <c:scaling>
          <c:orientation val="minMax"/>
          <c:max val="1140"/>
          <c:min val="1000"/>
        </c:scaling>
        <c:delete val="0"/>
        <c:axPos val="r"/>
        <c:numFmt formatCode="General" sourceLinked="1"/>
        <c:majorTickMark val="out"/>
        <c:minorTickMark val="none"/>
        <c:tickLblPos val="nextTo"/>
        <c:crossAx val="398580120"/>
        <c:crosses val="max"/>
        <c:crossBetween val="between"/>
        <c:dispUnits>
          <c:builtInUnit val="thousands"/>
          <c:dispUnitsLbl/>
        </c:dispUnits>
      </c:valAx>
      <c:catAx>
        <c:axId val="3985801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857972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January 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6908498506652188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Hogs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0D-4129-B4AC-3BFD3A17E7C2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12770</c:v>
                </c:pt>
                <c:pt idx="1">
                  <c:v>12745</c:v>
                </c:pt>
                <c:pt idx="2">
                  <c:v>12835</c:v>
                </c:pt>
                <c:pt idx="3">
                  <c:v>13180</c:v>
                </c:pt>
                <c:pt idx="4">
                  <c:v>13630</c:v>
                </c:pt>
                <c:pt idx="5">
                  <c:v>13935</c:v>
                </c:pt>
                <c:pt idx="6">
                  <c:v>14245</c:v>
                </c:pt>
                <c:pt idx="7">
                  <c:v>14070</c:v>
                </c:pt>
                <c:pt idx="8">
                  <c:v>14065</c:v>
                </c:pt>
                <c:pt idx="9">
                  <c:v>14120</c:v>
                </c:pt>
                <c:pt idx="10">
                  <c:v>14155</c:v>
                </c:pt>
                <c:pt idx="11">
                  <c:v>13895</c:v>
                </c:pt>
                <c:pt idx="12">
                  <c:v>13985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D-4129-B4AC-3BFD3A17E7C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Pigs Born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0</c:formatCode>
                <c:ptCount val="13"/>
                <c:pt idx="0">
                  <c:v>15652.5</c:v>
                </c:pt>
                <c:pt idx="1">
                  <c:v>15896.9</c:v>
                </c:pt>
                <c:pt idx="2">
                  <c:v>15055.9</c:v>
                </c:pt>
                <c:pt idx="3">
                  <c:v>16121.7</c:v>
                </c:pt>
                <c:pt idx="4">
                  <c:v>16573.5</c:v>
                </c:pt>
                <c:pt idx="5">
                  <c:v>16724.2</c:v>
                </c:pt>
                <c:pt idx="6">
                  <c:v>16151.6</c:v>
                </c:pt>
                <c:pt idx="7">
                  <c:v>16194.6</c:v>
                </c:pt>
                <c:pt idx="8">
                  <c:v>16770.5</c:v>
                </c:pt>
                <c:pt idx="9">
                  <c:v>17346.099999999999</c:v>
                </c:pt>
                <c:pt idx="10">
                  <c:v>16805.400000000001</c:v>
                </c:pt>
                <c:pt idx="11">
                  <c:v>17094.099999999999</c:v>
                </c:pt>
                <c:pt idx="12">
                  <c:v>16907.400000000001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02296"/>
        <c:axId val="2397026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Sows Farrowed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Sheet1!$D$2:$D$14</c:f>
              <c:numCache>
                <c:formatCode>0</c:formatCode>
                <c:ptCount val="13"/>
                <c:pt idx="0">
                  <c:v>1269.5999999999999</c:v>
                </c:pt>
                <c:pt idx="1">
                  <c:v>1177.2</c:v>
                </c:pt>
                <c:pt idx="2">
                  <c:v>1241.0999999999999</c:v>
                </c:pt>
                <c:pt idx="3">
                  <c:v>1278.7</c:v>
                </c:pt>
                <c:pt idx="4">
                  <c:v>1228</c:v>
                </c:pt>
                <c:pt idx="5">
                  <c:v>1244.0999999999999</c:v>
                </c:pt>
                <c:pt idx="6">
                  <c:v>1218.0999999999999</c:v>
                </c:pt>
                <c:pt idx="7">
                  <c:v>1223.0999999999999</c:v>
                </c:pt>
                <c:pt idx="8">
                  <c:v>1268.3</c:v>
                </c:pt>
                <c:pt idx="9">
                  <c:v>1253.3</c:v>
                </c:pt>
                <c:pt idx="10">
                  <c:v>1234.3</c:v>
                </c:pt>
                <c:pt idx="11">
                  <c:v>1253.4000000000001</c:v>
                </c:pt>
                <c:pt idx="12">
                  <c:v>1222.9000000000001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703472"/>
        <c:axId val="239703080"/>
      </c:lineChart>
      <c:catAx>
        <c:axId val="23970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702688"/>
        <c:crosses val="autoZero"/>
        <c:auto val="1"/>
        <c:lblAlgn val="ctr"/>
        <c:lblOffset val="100"/>
        <c:tickLblSkip val="2"/>
        <c:noMultiLvlLbl val="0"/>
      </c:catAx>
      <c:valAx>
        <c:axId val="239702688"/>
        <c:scaling>
          <c:orientation val="minMax"/>
          <c:min val="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 and Pigs</a:t>
                </a:r>
                <a:r>
                  <a:rPr lang="en-US" sz="1000" b="0" baseline="0" dirty="0"/>
                  <a:t> Born</a:t>
                </a:r>
                <a:r>
                  <a:rPr lang="en-US" sz="1000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9702296"/>
        <c:crosses val="autoZero"/>
        <c:crossBetween val="between"/>
        <c:dispUnits>
          <c:builtInUnit val="thousands"/>
          <c:dispUnitsLbl/>
        </c:dispUnits>
      </c:valAx>
      <c:valAx>
        <c:axId val="239703080"/>
        <c:scaling>
          <c:orientation val="minMax"/>
          <c:max val="1300"/>
          <c:min val="1100"/>
        </c:scaling>
        <c:delete val="0"/>
        <c:axPos val="r"/>
        <c:numFmt formatCode="0.0" sourceLinked="0"/>
        <c:majorTickMark val="out"/>
        <c:minorTickMark val="none"/>
        <c:tickLblPos val="nextTo"/>
        <c:crossAx val="239703472"/>
        <c:crosses val="max"/>
        <c:crossBetween val="between"/>
        <c:majorUnit val="50"/>
        <c:dispUnits>
          <c:builtInUnit val="thousands"/>
        </c:dispUnits>
      </c:valAx>
      <c:catAx>
        <c:axId val="23970347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(Sows)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970308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UNITED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STATES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HOG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December 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6908498506652188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All Hogs and Pigs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0D-4129-B4AC-3BFD3A17E7C2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66224</c:v>
                </c:pt>
                <c:pt idx="1">
                  <c:v>64775</c:v>
                </c:pt>
                <c:pt idx="2">
                  <c:v>67627</c:v>
                </c:pt>
                <c:pt idx="3">
                  <c:v>69019</c:v>
                </c:pt>
                <c:pt idx="4">
                  <c:v>71345</c:v>
                </c:pt>
                <c:pt idx="5">
                  <c:v>73145</c:v>
                </c:pt>
                <c:pt idx="6">
                  <c:v>75055.20166015625</c:v>
                </c:pt>
                <c:pt idx="7">
                  <c:v>77322.60009765625</c:v>
                </c:pt>
                <c:pt idx="8">
                  <c:v>77022.00146484375</c:v>
                </c:pt>
                <c:pt idx="9">
                  <c:v>74606.0966796875</c:v>
                </c:pt>
                <c:pt idx="10">
                  <c:v>74955.5</c:v>
                </c:pt>
                <c:pt idx="11">
                  <c:v>75461.3017578125</c:v>
                </c:pt>
                <c:pt idx="12">
                  <c:v>75845.4013671875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D-4129-B4AC-3BFD3A17E7C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Pig Crop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29319</c:v>
                </c:pt>
                <c:pt idx="1">
                  <c:v>28253</c:v>
                </c:pt>
                <c:pt idx="2">
                  <c:v>30531</c:v>
                </c:pt>
                <c:pt idx="3">
                  <c:v>30878</c:v>
                </c:pt>
                <c:pt idx="4">
                  <c:v>32320</c:v>
                </c:pt>
                <c:pt idx="5">
                  <c:v>33328</c:v>
                </c:pt>
                <c:pt idx="6">
                  <c:v>34172.5</c:v>
                </c:pt>
                <c:pt idx="7">
                  <c:v>34351.6015625</c:v>
                </c:pt>
                <c:pt idx="8">
                  <c:v>34987.30078125</c:v>
                </c:pt>
                <c:pt idx="9">
                  <c:v>34122.6015625</c:v>
                </c:pt>
                <c:pt idx="10">
                  <c:v>34700.69921875</c:v>
                </c:pt>
                <c:pt idx="11">
                  <c:v>34537.19921875</c:v>
                </c:pt>
                <c:pt idx="12">
                  <c:v>35238.30078125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02296"/>
        <c:axId val="2397026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Sows Farrowing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2888</c:v>
                </c:pt>
                <c:pt idx="1">
                  <c:v>2780</c:v>
                </c:pt>
                <c:pt idx="2">
                  <c:v>2984</c:v>
                </c:pt>
                <c:pt idx="3">
                  <c:v>2932</c:v>
                </c:pt>
                <c:pt idx="4">
                  <c:v>3041</c:v>
                </c:pt>
                <c:pt idx="5">
                  <c:v>3103</c:v>
                </c:pt>
                <c:pt idx="6">
                  <c:v>3174.760009765625</c:v>
                </c:pt>
                <c:pt idx="7">
                  <c:v>3097.590087890625</c:v>
                </c:pt>
                <c:pt idx="8">
                  <c:v>3165</c:v>
                </c:pt>
                <c:pt idx="9">
                  <c:v>3048.89990234375</c:v>
                </c:pt>
                <c:pt idx="10">
                  <c:v>3092</c:v>
                </c:pt>
                <c:pt idx="11">
                  <c:v>2961.60009765625</c:v>
                </c:pt>
                <c:pt idx="12">
                  <c:v>2955.10009765625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703472"/>
        <c:axId val="239703080"/>
      </c:lineChart>
      <c:catAx>
        <c:axId val="23970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702688"/>
        <c:crosses val="autoZero"/>
        <c:auto val="1"/>
        <c:lblAlgn val="ctr"/>
        <c:lblOffset val="100"/>
        <c:tickLblSkip val="2"/>
        <c:noMultiLvlLbl val="0"/>
      </c:catAx>
      <c:valAx>
        <c:axId val="239702688"/>
        <c:scaling>
          <c:orientation val="minMax"/>
          <c:min val="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 and Pig Crop)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9702296"/>
        <c:crosses val="autoZero"/>
        <c:crossBetween val="between"/>
        <c:dispUnits>
          <c:builtInUnit val="thousands"/>
          <c:dispUnitsLbl/>
        </c:dispUnits>
      </c:valAx>
      <c:valAx>
        <c:axId val="239703080"/>
        <c:scaling>
          <c:orientation val="minMax"/>
        </c:scaling>
        <c:delete val="0"/>
        <c:axPos val="r"/>
        <c:numFmt formatCode="0.0" sourceLinked="0"/>
        <c:majorTickMark val="out"/>
        <c:minorTickMark val="none"/>
        <c:tickLblPos val="nextTo"/>
        <c:crossAx val="239703472"/>
        <c:crosses val="max"/>
        <c:crossBetween val="between"/>
        <c:dispUnits>
          <c:builtInUnit val="thousands"/>
        </c:dispUnits>
      </c:valAx>
      <c:catAx>
        <c:axId val="23970347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(Sows)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970308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 INVENTORY</a:t>
            </a:r>
          </a:p>
          <a:p>
            <a:pPr>
              <a:defRPr/>
            </a:pPr>
            <a:r>
              <a:rPr lang="en-US" sz="2000" b="0" baseline="0" dirty="0"/>
              <a:t>United States (Dec 1 Prior Year) vs Canada (Jan 1)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82195673816635"/>
          <c:h val="0.67373904846401234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66224</c:v>
                </c:pt>
                <c:pt idx="1">
                  <c:v>64775</c:v>
                </c:pt>
                <c:pt idx="2">
                  <c:v>67627</c:v>
                </c:pt>
                <c:pt idx="3">
                  <c:v>69019</c:v>
                </c:pt>
                <c:pt idx="4">
                  <c:v>71345</c:v>
                </c:pt>
                <c:pt idx="5">
                  <c:v>73145</c:v>
                </c:pt>
                <c:pt idx="6">
                  <c:v>75055.20166015625</c:v>
                </c:pt>
                <c:pt idx="7">
                  <c:v>77322.60009765625</c:v>
                </c:pt>
                <c:pt idx="8">
                  <c:v>77022.00146484375</c:v>
                </c:pt>
                <c:pt idx="9">
                  <c:v>74606.0966796875</c:v>
                </c:pt>
                <c:pt idx="10">
                  <c:v>74955.5</c:v>
                </c:pt>
                <c:pt idx="11">
                  <c:v>75461.3017578125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7-45E8-A489-F382B39B2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863120"/>
        <c:axId val="240863512"/>
      </c:barChar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D07-45E8-A489-F382B39B2787}"/>
              </c:ext>
            </c:extLst>
          </c:dPt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12770</c:v>
                </c:pt>
                <c:pt idx="1">
                  <c:v>12745</c:v>
                </c:pt>
                <c:pt idx="2">
                  <c:v>12835</c:v>
                </c:pt>
                <c:pt idx="3">
                  <c:v>13180</c:v>
                </c:pt>
                <c:pt idx="4">
                  <c:v>13630</c:v>
                </c:pt>
                <c:pt idx="5">
                  <c:v>13935</c:v>
                </c:pt>
                <c:pt idx="6">
                  <c:v>14245</c:v>
                </c:pt>
                <c:pt idx="7">
                  <c:v>14070</c:v>
                </c:pt>
                <c:pt idx="8">
                  <c:v>14065</c:v>
                </c:pt>
                <c:pt idx="9">
                  <c:v>14120</c:v>
                </c:pt>
                <c:pt idx="10">
                  <c:v>14155</c:v>
                </c:pt>
                <c:pt idx="11">
                  <c:v>13895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07-45E8-A489-F382B39B2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2"/>
        <c:overlap val="100"/>
        <c:axId val="240864296"/>
        <c:axId val="240863904"/>
      </c:barChart>
      <c:catAx>
        <c:axId val="24086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0863512"/>
        <c:crosses val="autoZero"/>
        <c:auto val="1"/>
        <c:lblAlgn val="ctr"/>
        <c:lblOffset val="100"/>
        <c:tickLblSkip val="2"/>
        <c:noMultiLvlLbl val="0"/>
      </c:catAx>
      <c:valAx>
        <c:axId val="240863512"/>
        <c:scaling>
          <c:orientation val="minMax"/>
          <c:max val="80000"/>
          <c:min val="5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  <a:r>
                  <a:rPr lang="en-US" b="0" baseline="0" dirty="0"/>
                  <a:t> (US)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9955312697981717E-2"/>
              <c:y val="0.1109617019703522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40863120"/>
        <c:crosses val="autoZero"/>
        <c:crossBetween val="between"/>
        <c:dispUnits>
          <c:builtInUnit val="thousands"/>
          <c:dispUnitsLbl/>
        </c:dispUnits>
      </c:valAx>
      <c:valAx>
        <c:axId val="240863904"/>
        <c:scaling>
          <c:orientation val="minMax"/>
          <c:min val="12000"/>
        </c:scaling>
        <c:delete val="0"/>
        <c:axPos val="r"/>
        <c:numFmt formatCode="#,##0.0" sourceLinked="0"/>
        <c:majorTickMark val="out"/>
        <c:minorTickMark val="none"/>
        <c:tickLblPos val="nextTo"/>
        <c:crossAx val="240864296"/>
        <c:crosses val="max"/>
        <c:crossBetween val="between"/>
        <c:dispUnits>
          <c:builtInUnit val="thousands"/>
          <c:dispUnitsLbl/>
        </c:dispUnits>
      </c:valAx>
      <c:catAx>
        <c:axId val="2408642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 (Canada)</a:t>
                </a:r>
              </a:p>
            </c:rich>
          </c:tx>
          <c:layout>
            <c:manualLayout>
              <c:xMode val="edge"/>
              <c:yMode val="edge"/>
              <c:x val="0.79041666666666666"/>
              <c:y val="0.111909171564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086390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PIGS PER LITTER</a:t>
            </a:r>
          </a:p>
          <a:p>
            <a:pPr>
              <a:defRPr/>
            </a:pPr>
            <a:r>
              <a:rPr lang="en-US" sz="1800" b="0" i="0" baseline="0" dirty="0">
                <a:effectLst/>
              </a:rPr>
              <a:t>United States (Dec 1 Prior Year) vs Canada (Jan 1)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6908498506652188"/>
          <c:h val="0.673739048464012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571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13.503992524634725</c:v>
                </c:pt>
                <c:pt idx="1">
                  <c:v>12.131093384900492</c:v>
                </c:pt>
                <c:pt idx="2">
                  <c:v>12.607883006178151</c:v>
                </c:pt>
                <c:pt idx="3">
                  <c:v>13.496335504885993</c:v>
                </c:pt>
                <c:pt idx="4">
                  <c:v>13.442810063499721</c:v>
                </c:pt>
                <c:pt idx="5">
                  <c:v>13.25966669403169</c:v>
                </c:pt>
                <c:pt idx="6">
                  <c:v>13.240618101545255</c:v>
                </c:pt>
                <c:pt idx="7">
                  <c:v>13.222817945281085</c:v>
                </c:pt>
                <c:pt idx="8">
                  <c:v>13.840341498444108</c:v>
                </c:pt>
                <c:pt idx="9">
                  <c:v>13.615328526290206</c:v>
                </c:pt>
                <c:pt idx="10">
                  <c:v>13.638184139141533</c:v>
                </c:pt>
                <c:pt idx="11">
                  <c:v>13.825660315643143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0D-4129-B4AC-3BFD3A17E7C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10.152008310249307</c:v>
                </c:pt>
                <c:pt idx="1">
                  <c:v>10.162949640287771</c:v>
                </c:pt>
                <c:pt idx="2">
                  <c:v>10.23156836461126</c:v>
                </c:pt>
                <c:pt idx="3">
                  <c:v>10.531377899045021</c:v>
                </c:pt>
                <c:pt idx="4">
                  <c:v>10.628082867477803</c:v>
                </c:pt>
                <c:pt idx="5">
                  <c:v>10.740573638414437</c:v>
                </c:pt>
                <c:pt idx="6">
                  <c:v>10.763805734885381</c:v>
                </c:pt>
                <c:pt idx="7">
                  <c:v>11.089782891800416</c:v>
                </c:pt>
                <c:pt idx="8">
                  <c:v>11.054439425355451</c:v>
                </c:pt>
                <c:pt idx="9">
                  <c:v>11.191774953408368</c:v>
                </c:pt>
                <c:pt idx="10">
                  <c:v>11.222735840475421</c:v>
                </c:pt>
                <c:pt idx="11">
                  <c:v>11.661668719582376</c:v>
                </c:pt>
                <c:pt idx="12">
                  <c:v>11.924570950810841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9702296"/>
        <c:axId val="239702688"/>
      </c:lineChart>
      <c:catAx>
        <c:axId val="23970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702688"/>
        <c:crosses val="autoZero"/>
        <c:auto val="1"/>
        <c:lblAlgn val="ctr"/>
        <c:lblOffset val="100"/>
        <c:noMultiLvlLbl val="0"/>
      </c:catAx>
      <c:valAx>
        <c:axId val="239702688"/>
        <c:scaling>
          <c:orientation val="minMax"/>
          <c:max val="14.5"/>
          <c:min val="1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97022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UNITED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STATES 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January</a:t>
            </a:r>
            <a:r>
              <a:rPr lang="en-US" sz="2000" b="0" baseline="0" dirty="0"/>
              <a:t> 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9525613177663133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BA-411F-A0C1-594773D6B944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29631.3</c:v>
                </c:pt>
                <c:pt idx="1">
                  <c:v>28956.400000000001</c:v>
                </c:pt>
                <c:pt idx="2">
                  <c:v>29332.1</c:v>
                </c:pt>
                <c:pt idx="3">
                  <c:v>30163.8</c:v>
                </c:pt>
                <c:pt idx="4">
                  <c:v>31170.7</c:v>
                </c:pt>
                <c:pt idx="5">
                  <c:v>31466.2</c:v>
                </c:pt>
                <c:pt idx="6">
                  <c:v>31640.7</c:v>
                </c:pt>
                <c:pt idx="7">
                  <c:v>31348.7</c:v>
                </c:pt>
                <c:pt idx="8">
                  <c:v>30856.6</c:v>
                </c:pt>
                <c:pt idx="9">
                  <c:v>29965.200000000001</c:v>
                </c:pt>
                <c:pt idx="10">
                  <c:v>28939.3</c:v>
                </c:pt>
                <c:pt idx="11">
                  <c:v>28013</c:v>
                </c:pt>
                <c:pt idx="12">
                  <c:v>27863.5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BA-411F-A0C1-594773D6B94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Beef Heifer Replacements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5429.2</c:v>
                </c:pt>
                <c:pt idx="1">
                  <c:v>5556.3</c:v>
                </c:pt>
                <c:pt idx="2">
                  <c:v>6086.4</c:v>
                </c:pt>
                <c:pt idx="3">
                  <c:v>6335.2</c:v>
                </c:pt>
                <c:pt idx="4">
                  <c:v>6363.2</c:v>
                </c:pt>
                <c:pt idx="5">
                  <c:v>6108.2</c:v>
                </c:pt>
                <c:pt idx="6">
                  <c:v>5803.9</c:v>
                </c:pt>
                <c:pt idx="7">
                  <c:v>5728.9</c:v>
                </c:pt>
                <c:pt idx="8">
                  <c:v>5640.1</c:v>
                </c:pt>
                <c:pt idx="9">
                  <c:v>5299.5</c:v>
                </c:pt>
                <c:pt idx="10">
                  <c:v>4929.6000000000004</c:v>
                </c:pt>
                <c:pt idx="11">
                  <c:v>4718.3</c:v>
                </c:pt>
                <c:pt idx="12">
                  <c:v>4672.3999999999996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BA-411F-A0C1-594773D6B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016160"/>
        <c:axId val="23801459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Cattle Inventory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90095.2</c:v>
                </c:pt>
                <c:pt idx="1">
                  <c:v>88243</c:v>
                </c:pt>
                <c:pt idx="2">
                  <c:v>89173</c:v>
                </c:pt>
                <c:pt idx="3">
                  <c:v>91888</c:v>
                </c:pt>
                <c:pt idx="4">
                  <c:v>93624.6</c:v>
                </c:pt>
                <c:pt idx="5">
                  <c:v>94298</c:v>
                </c:pt>
                <c:pt idx="6">
                  <c:v>94664.7</c:v>
                </c:pt>
                <c:pt idx="7">
                  <c:v>93768.3</c:v>
                </c:pt>
                <c:pt idx="8">
                  <c:v>93586.5</c:v>
                </c:pt>
                <c:pt idx="9">
                  <c:v>91788.7</c:v>
                </c:pt>
                <c:pt idx="10">
                  <c:v>88841</c:v>
                </c:pt>
                <c:pt idx="11">
                  <c:v>87157.4</c:v>
                </c:pt>
                <c:pt idx="12">
                  <c:v>86662.2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BA-411F-A0C1-594773D6B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015768"/>
        <c:axId val="238013416"/>
      </c:lineChart>
      <c:catAx>
        <c:axId val="2380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8014592"/>
        <c:crosses val="autoZero"/>
        <c:auto val="1"/>
        <c:lblAlgn val="ctr"/>
        <c:lblOffset val="100"/>
        <c:tickLblSkip val="2"/>
        <c:noMultiLvlLbl val="0"/>
      </c:catAx>
      <c:valAx>
        <c:axId val="2380145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(Cows &amp; Heifers)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8016160"/>
        <c:crosses val="autoZero"/>
        <c:crossBetween val="between"/>
        <c:dispUnits>
          <c:builtInUnit val="thousands"/>
          <c:dispUnitsLbl/>
        </c:dispUnits>
      </c:valAx>
      <c:valAx>
        <c:axId val="238013416"/>
        <c:scaling>
          <c:orientation val="minMax"/>
          <c:max val="98000"/>
          <c:min val="84000"/>
        </c:scaling>
        <c:delete val="0"/>
        <c:axPos val="r"/>
        <c:numFmt formatCode="General" sourceLinked="1"/>
        <c:majorTickMark val="out"/>
        <c:minorTickMark val="none"/>
        <c:tickLblPos val="nextTo"/>
        <c:crossAx val="238015768"/>
        <c:crosses val="max"/>
        <c:crossBetween val="between"/>
        <c:dispUnits>
          <c:builtInUnit val="thousands"/>
          <c:dispUnitsLbl/>
        </c:dispUnits>
      </c:valAx>
      <c:catAx>
        <c:axId val="2380157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801341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INVENTORY</a:t>
            </a:r>
          </a:p>
          <a:p>
            <a:pPr>
              <a:defRPr/>
            </a:pPr>
            <a:r>
              <a:rPr lang="en-US" sz="2000" b="0" dirty="0"/>
              <a:t>January</a:t>
            </a:r>
            <a:r>
              <a:rPr lang="en-US" sz="2000" b="0" baseline="0" dirty="0"/>
              <a:t> 1, United States </a:t>
            </a:r>
            <a:r>
              <a:rPr lang="en-US" sz="2000" b="0" baseline="0" dirty="0" err="1"/>
              <a:t>vs</a:t>
            </a:r>
            <a:r>
              <a:rPr lang="en-US" sz="2000" b="0" baseline="0" dirty="0"/>
              <a:t> Canada,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756152140465201"/>
          <c:h val="0.67373904846401234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90095.2</c:v>
                </c:pt>
                <c:pt idx="1">
                  <c:v>88243</c:v>
                </c:pt>
                <c:pt idx="2">
                  <c:v>89173</c:v>
                </c:pt>
                <c:pt idx="3">
                  <c:v>91888</c:v>
                </c:pt>
                <c:pt idx="4">
                  <c:v>93624.6</c:v>
                </c:pt>
                <c:pt idx="5">
                  <c:v>94298</c:v>
                </c:pt>
                <c:pt idx="6">
                  <c:v>94664.7</c:v>
                </c:pt>
                <c:pt idx="7">
                  <c:v>93768.3</c:v>
                </c:pt>
                <c:pt idx="8">
                  <c:v>93586.5</c:v>
                </c:pt>
                <c:pt idx="9">
                  <c:v>91788.7</c:v>
                </c:pt>
                <c:pt idx="10">
                  <c:v>88841</c:v>
                </c:pt>
                <c:pt idx="11">
                  <c:v>87157.4</c:v>
                </c:pt>
                <c:pt idx="12">
                  <c:v>86662.2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0-4595-90A7-001057136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623648"/>
        <c:axId val="236625216"/>
      </c:barChar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470-4595-90A7-001057136A7C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12240</c:v>
                </c:pt>
                <c:pt idx="1">
                  <c:v>12050</c:v>
                </c:pt>
                <c:pt idx="2">
                  <c:v>11640</c:v>
                </c:pt>
                <c:pt idx="3">
                  <c:v>11610</c:v>
                </c:pt>
                <c:pt idx="4">
                  <c:v>11510</c:v>
                </c:pt>
                <c:pt idx="5">
                  <c:v>11670</c:v>
                </c:pt>
                <c:pt idx="6">
                  <c:v>11670</c:v>
                </c:pt>
                <c:pt idx="7">
                  <c:v>11540</c:v>
                </c:pt>
                <c:pt idx="8">
                  <c:v>11515</c:v>
                </c:pt>
                <c:pt idx="9">
                  <c:v>11515</c:v>
                </c:pt>
                <c:pt idx="10">
                  <c:v>11245</c:v>
                </c:pt>
                <c:pt idx="11">
                  <c:v>11015</c:v>
                </c:pt>
                <c:pt idx="12">
                  <c:v>10940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70-4595-90A7-001057136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2"/>
        <c:overlap val="100"/>
        <c:axId val="236622864"/>
        <c:axId val="236623256"/>
      </c:barChart>
      <c:catAx>
        <c:axId val="23662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6625216"/>
        <c:crosses val="autoZero"/>
        <c:auto val="1"/>
        <c:lblAlgn val="ctr"/>
        <c:lblOffset val="100"/>
        <c:tickLblSkip val="2"/>
        <c:noMultiLvlLbl val="0"/>
      </c:catAx>
      <c:valAx>
        <c:axId val="236625216"/>
        <c:scaling>
          <c:orientation val="minMax"/>
          <c:max val="95000"/>
          <c:min val="8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  <a:r>
                  <a:rPr lang="en-US" b="0" baseline="0" dirty="0"/>
                  <a:t> (US)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9955312697981717E-2"/>
              <c:y val="0.1109617019703522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6623648"/>
        <c:crosses val="autoZero"/>
        <c:crossBetween val="between"/>
        <c:dispUnits>
          <c:builtInUnit val="thousands"/>
        </c:dispUnits>
      </c:valAx>
      <c:valAx>
        <c:axId val="236623256"/>
        <c:scaling>
          <c:orientation val="minMax"/>
          <c:min val="10500"/>
        </c:scaling>
        <c:delete val="0"/>
        <c:axPos val="r"/>
        <c:numFmt formatCode="General" sourceLinked="0"/>
        <c:majorTickMark val="out"/>
        <c:minorTickMark val="none"/>
        <c:tickLblPos val="nextTo"/>
        <c:crossAx val="236622864"/>
        <c:crosses val="max"/>
        <c:crossBetween val="between"/>
        <c:dispUnits>
          <c:builtInUnit val="thousands"/>
        </c:dispUnits>
      </c:valAx>
      <c:catAx>
        <c:axId val="2366228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 (Canada)</a:t>
                </a:r>
              </a:p>
            </c:rich>
          </c:tx>
          <c:layout>
            <c:manualLayout>
              <c:xMode val="edge"/>
              <c:yMode val="edge"/>
              <c:x val="0.79041666666666666"/>
              <c:y val="0.111909171564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662325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July </a:t>
            </a:r>
            <a:r>
              <a:rPr lang="en-US" sz="2000" b="0" baseline="0" dirty="0"/>
              <a:t>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261245361571183E-2"/>
          <c:y val="0.18519648072159994"/>
          <c:w val="0.88872590279663322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8575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FB7-449D-B8F2-C6C79116B8C6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3931.4</c:v>
                </c:pt>
                <c:pt idx="1">
                  <c:v>3932.6</c:v>
                </c:pt>
                <c:pt idx="2">
                  <c:v>3848.2</c:v>
                </c:pt>
                <c:pt idx="3">
                  <c:v>3706.4</c:v>
                </c:pt>
                <c:pt idx="4">
                  <c:v>3736.6</c:v>
                </c:pt>
                <c:pt idx="5">
                  <c:v>3804.6</c:v>
                </c:pt>
                <c:pt idx="6">
                  <c:v>3794.7</c:v>
                </c:pt>
                <c:pt idx="7">
                  <c:v>3771.3</c:v>
                </c:pt>
                <c:pt idx="8">
                  <c:v>3787.4</c:v>
                </c:pt>
                <c:pt idx="9">
                  <c:v>3776.3</c:v>
                </c:pt>
                <c:pt idx="10">
                  <c:v>3671.3</c:v>
                </c:pt>
                <c:pt idx="11">
                  <c:v>3563.8</c:v>
                </c:pt>
                <c:pt idx="12">
                  <c:v>3485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B7-449D-B8F2-C6C79116B8C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Beef Heifer Replacements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654.6</c:v>
                </c:pt>
                <c:pt idx="1">
                  <c:v>666.3</c:v>
                </c:pt>
                <c:pt idx="2">
                  <c:v>640</c:v>
                </c:pt>
                <c:pt idx="3">
                  <c:v>642.79999999999995</c:v>
                </c:pt>
                <c:pt idx="4">
                  <c:v>674.5</c:v>
                </c:pt>
                <c:pt idx="5">
                  <c:v>692.4</c:v>
                </c:pt>
                <c:pt idx="6">
                  <c:v>699.2</c:v>
                </c:pt>
                <c:pt idx="7">
                  <c:v>682.2</c:v>
                </c:pt>
                <c:pt idx="8">
                  <c:v>683.8</c:v>
                </c:pt>
                <c:pt idx="9">
                  <c:v>671.6</c:v>
                </c:pt>
                <c:pt idx="10">
                  <c:v>606.79999999999995</c:v>
                </c:pt>
                <c:pt idx="11">
                  <c:v>581.6</c:v>
                </c:pt>
                <c:pt idx="12">
                  <c:v>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B7-449D-B8F2-C6C79116B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10600"/>
        <c:axId val="15091099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Cattle Inventory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Sheet1!$D$2:$D$14</c:f>
              <c:numCache>
                <c:formatCode>General</c:formatCode>
                <c:ptCount val="13"/>
                <c:pt idx="0">
                  <c:v>13465</c:v>
                </c:pt>
                <c:pt idx="1">
                  <c:v>13365</c:v>
                </c:pt>
                <c:pt idx="2">
                  <c:v>13020</c:v>
                </c:pt>
                <c:pt idx="3">
                  <c:v>12615</c:v>
                </c:pt>
                <c:pt idx="4">
                  <c:v>12530</c:v>
                </c:pt>
                <c:pt idx="5">
                  <c:v>12595</c:v>
                </c:pt>
                <c:pt idx="6">
                  <c:v>12610</c:v>
                </c:pt>
                <c:pt idx="7">
                  <c:v>12510</c:v>
                </c:pt>
                <c:pt idx="8">
                  <c:v>12575</c:v>
                </c:pt>
                <c:pt idx="9">
                  <c:v>12645</c:v>
                </c:pt>
                <c:pt idx="10">
                  <c:v>12280</c:v>
                </c:pt>
                <c:pt idx="11">
                  <c:v>12110</c:v>
                </c:pt>
                <c:pt idx="12">
                  <c:v>11935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FB7-449D-B8F2-C6C79116B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914912"/>
        <c:axId val="150910208"/>
      </c:lineChart>
      <c:catAx>
        <c:axId val="15091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910992"/>
        <c:crosses val="autoZero"/>
        <c:auto val="1"/>
        <c:lblAlgn val="ctr"/>
        <c:lblOffset val="100"/>
        <c:tickLblSkip val="2"/>
        <c:noMultiLvlLbl val="0"/>
      </c:catAx>
      <c:valAx>
        <c:axId val="150910992"/>
        <c:scaling>
          <c:orientation val="minMax"/>
          <c:max val="4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(Cows &amp; Heifers)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0910600"/>
        <c:crosses val="autoZero"/>
        <c:crossBetween val="between"/>
        <c:dispUnits>
          <c:builtInUnit val="thousands"/>
          <c:dispUnitsLbl/>
        </c:dispUnits>
      </c:valAx>
      <c:valAx>
        <c:axId val="150910208"/>
        <c:scaling>
          <c:orientation val="minMax"/>
          <c:max val="13600"/>
          <c:min val="11800"/>
        </c:scaling>
        <c:delete val="0"/>
        <c:axPos val="r"/>
        <c:numFmt formatCode="#,##0.0" sourceLinked="0"/>
        <c:majorTickMark val="out"/>
        <c:minorTickMark val="none"/>
        <c:tickLblPos val="nextTo"/>
        <c:crossAx val="150914912"/>
        <c:crosses val="max"/>
        <c:crossBetween val="between"/>
        <c:dispUnits>
          <c:builtInUnit val="thousands"/>
        </c:dispUnits>
      </c:valAx>
      <c:catAx>
        <c:axId val="1509149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091020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UNITED STATES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July </a:t>
            </a:r>
            <a:r>
              <a:rPr lang="en-US" sz="2000" b="0" baseline="0" dirty="0"/>
              <a:t>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8214544302651821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E75-45C6-BD21-630F9F85FF50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30467</c:v>
                </c:pt>
                <c:pt idx="1">
                  <c:v>29900</c:v>
                </c:pt>
                <c:pt idx="2">
                  <c:v>29750</c:v>
                </c:pt>
                <c:pt idx="3">
                  <c:v>30400</c:v>
                </c:pt>
                <c:pt idx="4">
                  <c:v>#N/A</c:v>
                </c:pt>
                <c:pt idx="5">
                  <c:v>32100</c:v>
                </c:pt>
                <c:pt idx="6">
                  <c:v>32400</c:v>
                </c:pt>
                <c:pt idx="7">
                  <c:v>32300</c:v>
                </c:pt>
                <c:pt idx="8">
                  <c:v>32050</c:v>
                </c:pt>
                <c:pt idx="9">
                  <c:v>31100</c:v>
                </c:pt>
                <c:pt idx="10">
                  <c:v>30200</c:v>
                </c:pt>
                <c:pt idx="11">
                  <c:v>29100</c:v>
                </c:pt>
                <c:pt idx="12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5-45C6-BD21-630F9F85FF5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Beef Heifer Replacements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4200</c:v>
                </c:pt>
                <c:pt idx="1">
                  <c:v>4200</c:v>
                </c:pt>
                <c:pt idx="2">
                  <c:v>4500</c:v>
                </c:pt>
                <c:pt idx="3">
                  <c:v>4800</c:v>
                </c:pt>
                <c:pt idx="4">
                  <c:v>#N/A</c:v>
                </c:pt>
                <c:pt idx="5">
                  <c:v>4700</c:v>
                </c:pt>
                <c:pt idx="6">
                  <c:v>4600</c:v>
                </c:pt>
                <c:pt idx="7">
                  <c:v>4400</c:v>
                </c:pt>
                <c:pt idx="8">
                  <c:v>4400</c:v>
                </c:pt>
                <c:pt idx="9">
                  <c:v>4300</c:v>
                </c:pt>
                <c:pt idx="10">
                  <c:v>4000</c:v>
                </c:pt>
                <c:pt idx="11">
                  <c:v>3900</c:v>
                </c:pt>
                <c:pt idx="12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5-45C6-BD21-630F9F85F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97296"/>
        <c:axId val="913957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Cattle Inventory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97800</c:v>
                </c:pt>
                <c:pt idx="1">
                  <c:v>96300</c:v>
                </c:pt>
                <c:pt idx="2">
                  <c:v>95700</c:v>
                </c:pt>
                <c:pt idx="3">
                  <c:v>98100</c:v>
                </c:pt>
                <c:pt idx="4">
                  <c:v>#N/A</c:v>
                </c:pt>
                <c:pt idx="5">
                  <c:v>102100</c:v>
                </c:pt>
                <c:pt idx="6">
                  <c:v>102800</c:v>
                </c:pt>
                <c:pt idx="7">
                  <c:v>102600</c:v>
                </c:pt>
                <c:pt idx="8">
                  <c:v>102300</c:v>
                </c:pt>
                <c:pt idx="9">
                  <c:v>100800</c:v>
                </c:pt>
                <c:pt idx="10">
                  <c:v>98300</c:v>
                </c:pt>
                <c:pt idx="11">
                  <c:v>95400</c:v>
                </c:pt>
                <c:pt idx="12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75-45C6-BD21-630F9F85F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96512"/>
        <c:axId val="91390240"/>
      </c:lineChart>
      <c:catAx>
        <c:axId val="9139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1395728"/>
        <c:crosses val="autoZero"/>
        <c:auto val="1"/>
        <c:lblAlgn val="ctr"/>
        <c:lblOffset val="100"/>
        <c:tickLblSkip val="2"/>
        <c:noMultiLvlLbl val="0"/>
      </c:catAx>
      <c:valAx>
        <c:axId val="913957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(Cows &amp; Heifers)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91397296"/>
        <c:crosses val="autoZero"/>
        <c:crossBetween val="between"/>
        <c:dispUnits>
          <c:builtInUnit val="thousands"/>
          <c:dispUnitsLbl/>
        </c:dispUnits>
      </c:valAx>
      <c:valAx>
        <c:axId val="91390240"/>
        <c:scaling>
          <c:orientation val="minMax"/>
          <c:max val="105000"/>
          <c:min val="91000"/>
        </c:scaling>
        <c:delete val="0"/>
        <c:axPos val="r"/>
        <c:numFmt formatCode="General" sourceLinked="1"/>
        <c:majorTickMark val="out"/>
        <c:minorTickMark val="none"/>
        <c:tickLblPos val="nextTo"/>
        <c:crossAx val="91396512"/>
        <c:crosses val="max"/>
        <c:crossBetween val="between"/>
        <c:dispUnits>
          <c:builtInUnit val="thousands"/>
          <c:dispUnitsLbl/>
        </c:dispUnits>
      </c:valAx>
      <c:catAx>
        <c:axId val="913965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139024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INVENTORY</a:t>
            </a:r>
          </a:p>
          <a:p>
            <a:pPr>
              <a:defRPr/>
            </a:pPr>
            <a:r>
              <a:rPr lang="en-US" sz="2000" b="0" dirty="0"/>
              <a:t>July </a:t>
            </a:r>
            <a:r>
              <a:rPr lang="en-US" sz="2000" b="0" baseline="0" dirty="0"/>
              <a:t>1, United States </a:t>
            </a:r>
            <a:r>
              <a:rPr lang="en-US" sz="2000" b="0" baseline="0" dirty="0" err="1"/>
              <a:t>vs</a:t>
            </a:r>
            <a:r>
              <a:rPr lang="en-US" sz="2000" b="0" baseline="0" dirty="0"/>
              <a:t> Canada,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6250452529640687"/>
          <c:h val="0.67373904846401234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97800</c:v>
                </c:pt>
                <c:pt idx="1">
                  <c:v>96300</c:v>
                </c:pt>
                <c:pt idx="2">
                  <c:v>95700</c:v>
                </c:pt>
                <c:pt idx="3">
                  <c:v>98100</c:v>
                </c:pt>
                <c:pt idx="4">
                  <c:v>#N/A</c:v>
                </c:pt>
                <c:pt idx="5">
                  <c:v>102100</c:v>
                </c:pt>
                <c:pt idx="6">
                  <c:v>102800</c:v>
                </c:pt>
                <c:pt idx="7">
                  <c:v>102600</c:v>
                </c:pt>
                <c:pt idx="8">
                  <c:v>102300</c:v>
                </c:pt>
                <c:pt idx="9">
                  <c:v>100800</c:v>
                </c:pt>
                <c:pt idx="10">
                  <c:v>98300</c:v>
                </c:pt>
                <c:pt idx="11">
                  <c:v>95400</c:v>
                </c:pt>
                <c:pt idx="12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E-404D-9C6A-02C6ADC82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64840"/>
        <c:axId val="152164056"/>
      </c:barChar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94DE-404D-9C6A-02C6ADC827E1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13465</c:v>
                </c:pt>
                <c:pt idx="1">
                  <c:v>13365</c:v>
                </c:pt>
                <c:pt idx="2">
                  <c:v>13020</c:v>
                </c:pt>
                <c:pt idx="3">
                  <c:v>12615</c:v>
                </c:pt>
                <c:pt idx="4">
                  <c:v>12530</c:v>
                </c:pt>
                <c:pt idx="5">
                  <c:v>12595</c:v>
                </c:pt>
                <c:pt idx="6">
                  <c:v>12610</c:v>
                </c:pt>
                <c:pt idx="7">
                  <c:v>12510</c:v>
                </c:pt>
                <c:pt idx="8">
                  <c:v>12575</c:v>
                </c:pt>
                <c:pt idx="9">
                  <c:v>12645</c:v>
                </c:pt>
                <c:pt idx="10">
                  <c:v>12280</c:v>
                </c:pt>
                <c:pt idx="11">
                  <c:v>12110</c:v>
                </c:pt>
                <c:pt idx="12">
                  <c:v>11935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E-404D-9C6A-02C6ADC82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2"/>
        <c:overlap val="100"/>
        <c:axId val="239701512"/>
        <c:axId val="239701120"/>
      </c:barChart>
      <c:catAx>
        <c:axId val="15216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64056"/>
        <c:crosses val="autoZero"/>
        <c:auto val="1"/>
        <c:lblAlgn val="ctr"/>
        <c:lblOffset val="100"/>
        <c:tickLblSkip val="2"/>
        <c:noMultiLvlLbl val="0"/>
      </c:catAx>
      <c:valAx>
        <c:axId val="152164056"/>
        <c:scaling>
          <c:orientation val="minMax"/>
          <c:max val="103000"/>
          <c:min val="94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  <a:r>
                  <a:rPr lang="en-US" b="0" baseline="0" dirty="0"/>
                  <a:t> (US)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9955312697981717E-2"/>
              <c:y val="0.1109617019703522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2164840"/>
        <c:crosses val="autoZero"/>
        <c:crossBetween val="between"/>
        <c:dispUnits>
          <c:builtInUnit val="thousands"/>
          <c:dispUnitsLbl/>
        </c:dispUnits>
      </c:valAx>
      <c:valAx>
        <c:axId val="239701120"/>
        <c:scaling>
          <c:orientation val="minMax"/>
          <c:max val="13600"/>
          <c:min val="11800"/>
        </c:scaling>
        <c:delete val="0"/>
        <c:axPos val="r"/>
        <c:numFmt formatCode="General" sourceLinked="1"/>
        <c:majorTickMark val="out"/>
        <c:minorTickMark val="none"/>
        <c:tickLblPos val="nextTo"/>
        <c:crossAx val="239701512"/>
        <c:crosses val="max"/>
        <c:crossBetween val="between"/>
        <c:dispUnits>
          <c:builtInUnit val="thousands"/>
          <c:dispUnitsLbl/>
        </c:dispUnits>
      </c:valAx>
      <c:catAx>
        <c:axId val="2397015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 (Canada)</a:t>
                </a:r>
              </a:p>
            </c:rich>
          </c:tx>
          <c:layout>
            <c:manualLayout>
              <c:xMode val="edge"/>
              <c:yMode val="edge"/>
              <c:x val="0.79041666666666666"/>
              <c:y val="0.111909171564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970112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SHEEP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January </a:t>
            </a:r>
            <a:r>
              <a:rPr lang="en-US" sz="2000" b="0" baseline="0" dirty="0"/>
              <a:t>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6908498506652188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Ewes 1 yr &amp; older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90D-4129-B4AC-3BFD3A17E7C2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549.4</c:v>
                </c:pt>
                <c:pt idx="1">
                  <c:v>539.1</c:v>
                </c:pt>
                <c:pt idx="2">
                  <c:v>524.29999999999995</c:v>
                </c:pt>
                <c:pt idx="3">
                  <c:v>516.79999999999995</c:v>
                </c:pt>
                <c:pt idx="4">
                  <c:v>511.1</c:v>
                </c:pt>
                <c:pt idx="5">
                  <c:v>512.9</c:v>
                </c:pt>
                <c:pt idx="6">
                  <c:v>509.4</c:v>
                </c:pt>
                <c:pt idx="7">
                  <c:v>502.7</c:v>
                </c:pt>
                <c:pt idx="8">
                  <c:v>501.5</c:v>
                </c:pt>
                <c:pt idx="9">
                  <c:v>499.6</c:v>
                </c:pt>
                <c:pt idx="10">
                  <c:v>496.5</c:v>
                </c:pt>
                <c:pt idx="11">
                  <c:v>481.5</c:v>
                </c:pt>
                <c:pt idx="12">
                  <c:v>476.5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D-4129-B4AC-3BFD3A17E7C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Replacement Lambs under 1 year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89.5</c:v>
                </c:pt>
                <c:pt idx="1">
                  <c:v>84.2</c:v>
                </c:pt>
                <c:pt idx="2">
                  <c:v>77.8</c:v>
                </c:pt>
                <c:pt idx="3">
                  <c:v>74.3</c:v>
                </c:pt>
                <c:pt idx="4">
                  <c:v>75.5</c:v>
                </c:pt>
                <c:pt idx="5">
                  <c:v>78.900000000000006</c:v>
                </c:pt>
                <c:pt idx="6">
                  <c:v>79.2</c:v>
                </c:pt>
                <c:pt idx="7">
                  <c:v>76.599999999999994</c:v>
                </c:pt>
                <c:pt idx="8">
                  <c:v>88.4</c:v>
                </c:pt>
                <c:pt idx="9">
                  <c:v>95.2</c:v>
                </c:pt>
                <c:pt idx="10">
                  <c:v>92.9</c:v>
                </c:pt>
                <c:pt idx="11">
                  <c:v>90.5</c:v>
                </c:pt>
                <c:pt idx="12">
                  <c:v>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02296"/>
        <c:axId val="2397026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Sheep &amp; Lambs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892.9</c:v>
                </c:pt>
                <c:pt idx="1">
                  <c:v>860.7</c:v>
                </c:pt>
                <c:pt idx="2">
                  <c:v>824.3</c:v>
                </c:pt>
                <c:pt idx="3">
                  <c:v>815.1</c:v>
                </c:pt>
                <c:pt idx="4">
                  <c:v>813.9</c:v>
                </c:pt>
                <c:pt idx="5">
                  <c:v>829.4</c:v>
                </c:pt>
                <c:pt idx="6">
                  <c:v>827.9</c:v>
                </c:pt>
                <c:pt idx="7">
                  <c:v>810.8</c:v>
                </c:pt>
                <c:pt idx="8">
                  <c:v>813.7</c:v>
                </c:pt>
                <c:pt idx="9">
                  <c:v>822.2</c:v>
                </c:pt>
                <c:pt idx="10">
                  <c:v>846.8</c:v>
                </c:pt>
                <c:pt idx="11">
                  <c:v>822</c:v>
                </c:pt>
                <c:pt idx="12">
                  <c:v>805.8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0D-4129-B4AC-3BFD3A17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703472"/>
        <c:axId val="239703080"/>
      </c:lineChart>
      <c:catAx>
        <c:axId val="23970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702688"/>
        <c:crosses val="autoZero"/>
        <c:auto val="1"/>
        <c:lblAlgn val="ctr"/>
        <c:lblOffset val="100"/>
        <c:tickLblSkip val="2"/>
        <c:noMultiLvlLbl val="0"/>
      </c:catAx>
      <c:valAx>
        <c:axId val="239702688"/>
        <c:scaling>
          <c:orientation val="minMax"/>
          <c:max val="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(Ewes)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9702296"/>
        <c:crosses val="autoZero"/>
        <c:crossBetween val="between"/>
        <c:dispUnits>
          <c:builtInUnit val="thousands"/>
          <c:dispUnitsLbl/>
        </c:dispUnits>
      </c:valAx>
      <c:valAx>
        <c:axId val="239703080"/>
        <c:scaling>
          <c:orientation val="minMax"/>
          <c:max val="900"/>
          <c:min val="780"/>
        </c:scaling>
        <c:delete val="0"/>
        <c:axPos val="r"/>
        <c:numFmt formatCode="General" sourceLinked="1"/>
        <c:majorTickMark val="out"/>
        <c:minorTickMark val="none"/>
        <c:tickLblPos val="nextTo"/>
        <c:crossAx val="239703472"/>
        <c:crosses val="max"/>
        <c:crossBetween val="between"/>
        <c:dispUnits>
          <c:builtInUnit val="thousands"/>
          <c:dispUnitsLbl/>
        </c:dispUnits>
      </c:valAx>
      <c:catAx>
        <c:axId val="23970347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970308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UNITED STATES SHEEP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January </a:t>
            </a:r>
            <a:r>
              <a:rPr lang="en-US" sz="2000" b="0" baseline="0" dirty="0"/>
              <a:t>1, Annual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82195673816635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Ewes 1 yr &amp; older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254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B1A-491D-B3F3-36AAAF7E508D}"/>
              </c:ext>
            </c:extLst>
          </c:dPt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3135</c:v>
                </c:pt>
                <c:pt idx="1">
                  <c:v>3080</c:v>
                </c:pt>
                <c:pt idx="2">
                  <c:v>3100</c:v>
                </c:pt>
                <c:pt idx="3">
                  <c:v>3100</c:v>
                </c:pt>
                <c:pt idx="4">
                  <c:v>3058</c:v>
                </c:pt>
                <c:pt idx="5">
                  <c:v>3033</c:v>
                </c:pt>
                <c:pt idx="6">
                  <c:v>3000</c:v>
                </c:pt>
                <c:pt idx="7">
                  <c:v>2981</c:v>
                </c:pt>
                <c:pt idx="8">
                  <c:v>2974</c:v>
                </c:pt>
                <c:pt idx="9">
                  <c:v>2962</c:v>
                </c:pt>
                <c:pt idx="10">
                  <c:v>2930</c:v>
                </c:pt>
                <c:pt idx="11">
                  <c:v>2870</c:v>
                </c:pt>
                <c:pt idx="12">
                  <c:v>2880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1A-491D-B3F3-36AAAF7E508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Replacement Lambs under 1 year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670</c:v>
                </c:pt>
                <c:pt idx="1">
                  <c:v>635</c:v>
                </c:pt>
                <c:pt idx="2">
                  <c:v>650</c:v>
                </c:pt>
                <c:pt idx="3">
                  <c:v>665</c:v>
                </c:pt>
                <c:pt idx="4">
                  <c:v>666</c:v>
                </c:pt>
                <c:pt idx="5">
                  <c:v>662</c:v>
                </c:pt>
                <c:pt idx="6">
                  <c:v>650</c:v>
                </c:pt>
                <c:pt idx="7">
                  <c:v>661</c:v>
                </c:pt>
                <c:pt idx="8">
                  <c:v>654</c:v>
                </c:pt>
                <c:pt idx="9">
                  <c:v>655</c:v>
                </c:pt>
                <c:pt idx="10">
                  <c:v>643.5</c:v>
                </c:pt>
                <c:pt idx="11">
                  <c:v>635</c:v>
                </c:pt>
                <c:pt idx="12">
                  <c:v>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1A-491D-B3F3-36AAAF7E5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04256"/>
        <c:axId val="23970464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 Sheep &amp; Lambs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5360</c:v>
                </c:pt>
                <c:pt idx="1">
                  <c:v>5235</c:v>
                </c:pt>
                <c:pt idx="2">
                  <c:v>5270</c:v>
                </c:pt>
                <c:pt idx="3">
                  <c:v>5295</c:v>
                </c:pt>
                <c:pt idx="4">
                  <c:v>5270</c:v>
                </c:pt>
                <c:pt idx="5">
                  <c:v>5265</c:v>
                </c:pt>
                <c:pt idx="6">
                  <c:v>5230</c:v>
                </c:pt>
                <c:pt idx="7">
                  <c:v>5210</c:v>
                </c:pt>
                <c:pt idx="8">
                  <c:v>5200</c:v>
                </c:pt>
                <c:pt idx="9">
                  <c:v>5165</c:v>
                </c:pt>
                <c:pt idx="10">
                  <c:v>5130</c:v>
                </c:pt>
                <c:pt idx="11">
                  <c:v>5030</c:v>
                </c:pt>
                <c:pt idx="12">
                  <c:v>5050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1A-491D-B3F3-36AAAF7E5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861944"/>
        <c:axId val="240861552"/>
      </c:lineChart>
      <c:catAx>
        <c:axId val="2397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9704648"/>
        <c:crosses val="autoZero"/>
        <c:auto val="1"/>
        <c:lblAlgn val="ctr"/>
        <c:lblOffset val="100"/>
        <c:tickLblSkip val="2"/>
        <c:noMultiLvlLbl val="0"/>
      </c:catAx>
      <c:valAx>
        <c:axId val="2397046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(Ewes)</a:t>
                </a:r>
              </a:p>
            </c:rich>
          </c:tx>
          <c:layout>
            <c:manualLayout>
              <c:xMode val="edge"/>
              <c:yMode val="edge"/>
              <c:x val="1.9955312697981717E-2"/>
              <c:y val="8.514010572622085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9704256"/>
        <c:crosses val="autoZero"/>
        <c:crossBetween val="between"/>
        <c:dispUnits>
          <c:builtInUnit val="thousands"/>
          <c:dispUnitsLbl/>
        </c:dispUnits>
      </c:valAx>
      <c:valAx>
        <c:axId val="240861552"/>
        <c:scaling>
          <c:orientation val="minMax"/>
          <c:max val="5500"/>
          <c:min val="4800"/>
        </c:scaling>
        <c:delete val="0"/>
        <c:axPos val="r"/>
        <c:numFmt formatCode="#,##0.0" sourceLinked="0"/>
        <c:majorTickMark val="out"/>
        <c:minorTickMark val="none"/>
        <c:tickLblPos val="nextTo"/>
        <c:crossAx val="240861944"/>
        <c:crosses val="max"/>
        <c:crossBetween val="between"/>
        <c:dispUnits>
          <c:builtInUnit val="thousands"/>
          <c:dispUnitsLbl/>
        </c:dispUnits>
      </c:valAx>
      <c:catAx>
        <c:axId val="2408619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  <a:p>
                <a:pPr>
                  <a:defRPr/>
                </a:pPr>
                <a:r>
                  <a:rPr lang="en-US" sz="1000" b="0" dirty="0"/>
                  <a:t>(Total)</a:t>
                </a:r>
              </a:p>
            </c:rich>
          </c:tx>
          <c:layout>
            <c:manualLayout>
              <c:xMode val="edge"/>
              <c:yMode val="edge"/>
              <c:x val="0.87799902706127253"/>
              <c:y val="8.60875753206905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086155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SHEEP INVENTORY</a:t>
            </a:r>
          </a:p>
          <a:p>
            <a:pPr>
              <a:defRPr/>
            </a:pPr>
            <a:r>
              <a:rPr lang="en-US" sz="2000" b="0" dirty="0"/>
              <a:t>January </a:t>
            </a:r>
            <a:r>
              <a:rPr lang="en-US" sz="2000" b="0" baseline="0" dirty="0"/>
              <a:t>1, United States </a:t>
            </a:r>
            <a:r>
              <a:rPr lang="en-US" sz="2000" b="0" baseline="0" dirty="0" err="1"/>
              <a:t>vs</a:t>
            </a:r>
            <a:r>
              <a:rPr lang="en-US" sz="2000" b="0" baseline="0" dirty="0"/>
              <a:t> Canada, Annual</a:t>
            </a:r>
            <a:endParaRPr lang="en-US" sz="2000" b="0" dirty="0"/>
          </a:p>
        </c:rich>
      </c:tx>
      <c:layout>
        <c:manualLayout>
          <c:xMode val="edge"/>
          <c:yMode val="edge"/>
          <c:x val="0.26839442483482667"/>
          <c:y val="1.408450704225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882195673816635"/>
          <c:h val="0.67373904846401234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  <a:prstDash val="sysDot"/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5360</c:v>
                </c:pt>
                <c:pt idx="1">
                  <c:v>5235</c:v>
                </c:pt>
                <c:pt idx="2">
                  <c:v>5270</c:v>
                </c:pt>
                <c:pt idx="3">
                  <c:v>5295</c:v>
                </c:pt>
                <c:pt idx="4">
                  <c:v>5270</c:v>
                </c:pt>
                <c:pt idx="5">
                  <c:v>5265</c:v>
                </c:pt>
                <c:pt idx="6">
                  <c:v>5230</c:v>
                </c:pt>
                <c:pt idx="7">
                  <c:v>5210</c:v>
                </c:pt>
                <c:pt idx="8">
                  <c:v>5200</c:v>
                </c:pt>
                <c:pt idx="9">
                  <c:v>5165</c:v>
                </c:pt>
                <c:pt idx="10">
                  <c:v>5130</c:v>
                </c:pt>
                <c:pt idx="11">
                  <c:v>5030</c:v>
                </c:pt>
                <c:pt idx="12">
                  <c:v>5050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7-45E8-A489-F382B39B2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863120"/>
        <c:axId val="240863512"/>
      </c:barChar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12700"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D07-45E8-A489-F382B39B2787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892.9</c:v>
                </c:pt>
                <c:pt idx="1">
                  <c:v>860.7</c:v>
                </c:pt>
                <c:pt idx="2">
                  <c:v>824.3</c:v>
                </c:pt>
                <c:pt idx="3">
                  <c:v>815.1</c:v>
                </c:pt>
                <c:pt idx="4">
                  <c:v>813.9</c:v>
                </c:pt>
                <c:pt idx="5">
                  <c:v>829.4</c:v>
                </c:pt>
                <c:pt idx="6">
                  <c:v>827.9</c:v>
                </c:pt>
                <c:pt idx="7">
                  <c:v>810.8</c:v>
                </c:pt>
                <c:pt idx="8">
                  <c:v>813.7</c:v>
                </c:pt>
                <c:pt idx="9">
                  <c:v>822.2</c:v>
                </c:pt>
                <c:pt idx="10">
                  <c:v>846.8</c:v>
                </c:pt>
                <c:pt idx="11">
                  <c:v>822</c:v>
                </c:pt>
                <c:pt idx="12">
                  <c:v>805.8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07-45E8-A489-F382B39B2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2"/>
        <c:overlap val="100"/>
        <c:axId val="240864296"/>
        <c:axId val="240863904"/>
      </c:barChart>
      <c:catAx>
        <c:axId val="24086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0863512"/>
        <c:crosses val="autoZero"/>
        <c:auto val="1"/>
        <c:lblAlgn val="ctr"/>
        <c:lblOffset val="100"/>
        <c:tickLblSkip val="2"/>
        <c:noMultiLvlLbl val="0"/>
      </c:catAx>
      <c:valAx>
        <c:axId val="240863512"/>
        <c:scaling>
          <c:orientation val="minMax"/>
          <c:max val="5400"/>
          <c:min val="4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  <a:r>
                  <a:rPr lang="en-US" b="0" baseline="0" dirty="0"/>
                  <a:t> (US)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9955312697981717E-2"/>
              <c:y val="0.11096170197035229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40863120"/>
        <c:crosses val="autoZero"/>
        <c:crossBetween val="between"/>
        <c:dispUnits>
          <c:builtInUnit val="thousands"/>
          <c:dispUnitsLbl/>
        </c:dispUnits>
      </c:valAx>
      <c:valAx>
        <c:axId val="240863904"/>
        <c:scaling>
          <c:orientation val="minMax"/>
          <c:min val="780"/>
        </c:scaling>
        <c:delete val="0"/>
        <c:axPos val="r"/>
        <c:numFmt formatCode="#,##0.00" sourceLinked="0"/>
        <c:majorTickMark val="out"/>
        <c:minorTickMark val="none"/>
        <c:tickLblPos val="nextTo"/>
        <c:crossAx val="240864296"/>
        <c:crosses val="max"/>
        <c:crossBetween val="between"/>
        <c:dispUnits>
          <c:builtInUnit val="thousands"/>
          <c:dispUnitsLbl/>
        </c:dispUnits>
      </c:valAx>
      <c:catAx>
        <c:axId val="2408642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Mil. Head (Canada)</a:t>
                </a:r>
              </a:p>
            </c:rich>
          </c:tx>
          <c:layout>
            <c:manualLayout>
              <c:xMode val="edge"/>
              <c:yMode val="edge"/>
              <c:x val="0.79041666666666666"/>
              <c:y val="0.111909171564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086390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A04C6-F45C-47E3-A764-81A5240E3AD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5C7A-4678-424F-92F1-A7188346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61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68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99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22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20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1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95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93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1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7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2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2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9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0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1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3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0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E883CA-2786-B1E1-953C-09FF804484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15200" y="6229350"/>
            <a:ext cx="9334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8878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68462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9CCD5-B841-D2E3-53C9-3B15017A2CF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2512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5023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AEA1D7-D80D-3263-6550-11D93FA611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68526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863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176DC2-69BD-8096-C0E0-B724C749EB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9105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1916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89EB2D-2C0A-50DB-876E-532B382390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69465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8479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659F91-FCFE-636B-9094-C4A5B909907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339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747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4CFD0A-A82B-1189-7F7F-6C139B66A83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72350" y="6229350"/>
            <a:ext cx="8953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0996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3042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771CAB-B0D9-A7AE-175B-D7FD527860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5863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3785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4582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9C8964-DBEA-1DD2-2EA1-ADBB3F59FF1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5863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9081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670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545C49-D47A-72E7-26A8-178AC3E02E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35863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4772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1985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ABF724-EC35-65F6-5036-4BB96053A0A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536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2997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5D4559-ECF0-5E9B-9206-8BF89FAF763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5925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1368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BB2DA1-DA21-2F76-9988-A34B20815B6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40978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9556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345192-C659-9516-BF66-D63717436BC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5388" y="6229350"/>
            <a:ext cx="6159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31793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Statistics Canada and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089494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455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95</cp:revision>
  <dcterms:created xsi:type="dcterms:W3CDTF">2013-08-13T19:18:15Z</dcterms:created>
  <dcterms:modified xsi:type="dcterms:W3CDTF">2025-03-14T22:21:39Z</dcterms:modified>
</cp:coreProperties>
</file>