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notesSlides/notesSlide11.xml" ContentType="application/vnd.openxmlformats-officedocument.presentationml.notesSl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notesSlides/notesSlide12.xml" ContentType="application/vnd.openxmlformats-officedocument.presentationml.notesSl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notesSlides/notesSlide13.xml" ContentType="application/vnd.openxmlformats-officedocument.presentationml.notesSlide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ppt/notesSlides/notesSlide14.xml" ContentType="application/vnd.openxmlformats-officedocument.presentationml.notesSlide+xml"/>
  <Override PartName="/ppt/charts/chart14.xml" ContentType="application/vnd.openxmlformats-officedocument.drawingml.chart+xml"/>
  <Override PartName="/ppt/theme/themeOverride1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08" autoAdjust="0"/>
    <p:restoredTop sz="94660"/>
  </p:normalViewPr>
  <p:slideViewPr>
    <p:cSldViewPr>
      <p:cViewPr varScale="1">
        <p:scale>
          <a:sx n="105" d="100"/>
          <a:sy n="105" d="100"/>
        </p:scale>
        <p:origin x="193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7200" cy="457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0.xlsx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1.xlsx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2.xlsx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3.xlsx"/><Relationship Id="rId1" Type="http://schemas.openxmlformats.org/officeDocument/2006/relationships/themeOverride" Target="../theme/themeOverride14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CANADA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CATTLE INVENTORY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000" b="0" dirty="0"/>
              <a:t>January</a:t>
            </a:r>
            <a:r>
              <a:rPr lang="en-US" sz="2000" b="0" baseline="0" dirty="0"/>
              <a:t> 1, Annual</a:t>
            </a:r>
            <a:endParaRPr lang="en-US" sz="2000" b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9261245361571183E-2"/>
          <c:y val="0.18519648072159994"/>
          <c:w val="0.87435808670467907"/>
          <c:h val="0.67373904846401234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Beef Cows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  <a:ln w="25400">
              <a:solidFill>
                <a:sysClr val="windowText" lastClr="000000"/>
              </a:solidFill>
            </a:ln>
          </c:spPr>
          <c:invertIfNegative val="0"/>
          <c:dPt>
            <c:idx val="1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 w="25400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64EE-4262-94F7-37BA55561988}"/>
              </c:ext>
            </c:extLst>
          </c:dPt>
          <c:cat>
            <c:numRef>
              <c:f>Sheet1!$A$2:$A$14</c:f>
              <c:numCache>
                <c:formatCode>General</c:formatCode>
                <c:ptCount val="1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  <c:pt idx="12">
                  <c:v>2025</c:v>
                </c:pt>
              </c:numCache>
            </c:num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3911</c:v>
                </c:pt>
                <c:pt idx="1">
                  <c:v>3828.1</c:v>
                </c:pt>
                <c:pt idx="2">
                  <c:v>3709.9</c:v>
                </c:pt>
                <c:pt idx="3">
                  <c:v>3675.2</c:v>
                </c:pt>
                <c:pt idx="4">
                  <c:v>3686</c:v>
                </c:pt>
                <c:pt idx="5">
                  <c:v>3743.8</c:v>
                </c:pt>
                <c:pt idx="6">
                  <c:v>3741.7</c:v>
                </c:pt>
                <c:pt idx="7">
                  <c:v>3668.4</c:v>
                </c:pt>
                <c:pt idx="8">
                  <c:v>3711.1</c:v>
                </c:pt>
                <c:pt idx="9">
                  <c:v>3652.9</c:v>
                </c:pt>
                <c:pt idx="10">
                  <c:v>3531.9</c:v>
                </c:pt>
                <c:pt idx="11">
                  <c:v>3419.5</c:v>
                </c:pt>
                <c:pt idx="12">
                  <c:v>3378.7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4EE-4262-94F7-37BA55561988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Beef Heifer Replacements</c:v>
                </c:pt>
              </c:strCache>
            </c:strRef>
          </c:tx>
          <c:spPr>
            <a:solidFill>
              <a:srgbClr val="002060"/>
            </a:solidFill>
            <a:ln w="12700">
              <a:solidFill>
                <a:sysClr val="windowText" lastClr="000000"/>
              </a:solidFill>
              <a:prstDash val="sysDot"/>
            </a:ln>
          </c:spPr>
          <c:invertIfNegative val="0"/>
          <c:cat>
            <c:numRef>
              <c:f>Sheet1!$A$2:$A$14</c:f>
              <c:numCache>
                <c:formatCode>General</c:formatCode>
                <c:ptCount val="1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  <c:pt idx="12">
                  <c:v>2025</c:v>
                </c:pt>
              </c:numCache>
            </c:num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557.70000000000005</c:v>
                </c:pt>
                <c:pt idx="1">
                  <c:v>554.9</c:v>
                </c:pt>
                <c:pt idx="2">
                  <c:v>531.5</c:v>
                </c:pt>
                <c:pt idx="3">
                  <c:v>564.79999999999995</c:v>
                </c:pt>
                <c:pt idx="4">
                  <c:v>567.79999999999995</c:v>
                </c:pt>
                <c:pt idx="5">
                  <c:v>566.1</c:v>
                </c:pt>
                <c:pt idx="6">
                  <c:v>581.29999999999995</c:v>
                </c:pt>
                <c:pt idx="7">
                  <c:v>555.6</c:v>
                </c:pt>
                <c:pt idx="8">
                  <c:v>572.70000000000005</c:v>
                </c:pt>
                <c:pt idx="9">
                  <c:v>576</c:v>
                </c:pt>
                <c:pt idx="10">
                  <c:v>540.5</c:v>
                </c:pt>
                <c:pt idx="11">
                  <c:v>516.6</c:v>
                </c:pt>
                <c:pt idx="12">
                  <c:v>520.70000000000005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4EE-4262-94F7-37BA555619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2744592"/>
        <c:axId val="232748512"/>
      </c:barChart>
      <c:lineChart>
        <c:grouping val="standar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Total Cattle Inventory</c:v>
                </c:pt>
              </c:strCache>
            </c:strRef>
          </c:tx>
          <c:spPr>
            <a:ln w="508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  <c:pt idx="12">
                  <c:v>2025</c:v>
                </c:pt>
              </c:numCache>
            </c:numRef>
          </c:cat>
          <c:val>
            <c:numRef>
              <c:f>Sheet1!$D$2:$D$14</c:f>
              <c:numCache>
                <c:formatCode>General</c:formatCode>
                <c:ptCount val="13"/>
                <c:pt idx="0">
                  <c:v>12240</c:v>
                </c:pt>
                <c:pt idx="1">
                  <c:v>12050</c:v>
                </c:pt>
                <c:pt idx="2">
                  <c:v>11640</c:v>
                </c:pt>
                <c:pt idx="3">
                  <c:v>11610</c:v>
                </c:pt>
                <c:pt idx="4">
                  <c:v>11510</c:v>
                </c:pt>
                <c:pt idx="5">
                  <c:v>11670</c:v>
                </c:pt>
                <c:pt idx="6">
                  <c:v>11670</c:v>
                </c:pt>
                <c:pt idx="7">
                  <c:v>11540</c:v>
                </c:pt>
                <c:pt idx="8">
                  <c:v>11515</c:v>
                </c:pt>
                <c:pt idx="9">
                  <c:v>11515</c:v>
                </c:pt>
                <c:pt idx="10">
                  <c:v>11245</c:v>
                </c:pt>
                <c:pt idx="11">
                  <c:v>11015</c:v>
                </c:pt>
                <c:pt idx="12">
                  <c:v>10940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4EE-4262-94F7-37BA555619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2749296"/>
        <c:axId val="232748904"/>
      </c:lineChart>
      <c:catAx>
        <c:axId val="232744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32748512"/>
        <c:crosses val="autoZero"/>
        <c:auto val="1"/>
        <c:lblAlgn val="ctr"/>
        <c:lblOffset val="100"/>
        <c:tickLblSkip val="2"/>
        <c:noMultiLvlLbl val="0"/>
      </c:catAx>
      <c:valAx>
        <c:axId val="232748512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Mil. Head</a:t>
                </a:r>
              </a:p>
              <a:p>
                <a:pPr>
                  <a:defRPr/>
                </a:pPr>
                <a:r>
                  <a:rPr lang="en-US" sz="1000" b="0" dirty="0"/>
                  <a:t>(Cows &amp; Heifers)</a:t>
                </a:r>
              </a:p>
            </c:rich>
          </c:tx>
          <c:layout>
            <c:manualLayout>
              <c:xMode val="edge"/>
              <c:yMode val="edge"/>
              <c:x val="1.9955312697981717E-2"/>
              <c:y val="8.5140105726220855E-2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crossAx val="232744592"/>
        <c:crosses val="autoZero"/>
        <c:crossBetween val="between"/>
        <c:majorUnit val="1000"/>
        <c:dispUnits>
          <c:builtInUnit val="thousands"/>
        </c:dispUnits>
      </c:valAx>
      <c:valAx>
        <c:axId val="232748904"/>
        <c:scaling>
          <c:orientation val="minMax"/>
          <c:max val="14000"/>
          <c:min val="9000"/>
        </c:scaling>
        <c:delete val="0"/>
        <c:axPos val="r"/>
        <c:numFmt formatCode="General" sourceLinked="1"/>
        <c:majorTickMark val="out"/>
        <c:minorTickMark val="none"/>
        <c:tickLblPos val="nextTo"/>
        <c:crossAx val="232749296"/>
        <c:crosses val="max"/>
        <c:crossBetween val="between"/>
        <c:majorUnit val="1000"/>
        <c:minorUnit val="500"/>
        <c:dispUnits>
          <c:builtInUnit val="thousands"/>
        </c:dispUnits>
      </c:valAx>
      <c:catAx>
        <c:axId val="232749296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b="0" dirty="0"/>
                  <a:t>Mil. Head</a:t>
                </a:r>
              </a:p>
              <a:p>
                <a:pPr>
                  <a:defRPr/>
                </a:pPr>
                <a:r>
                  <a:rPr lang="en-US" sz="1000" b="0" dirty="0"/>
                  <a:t>(Total)</a:t>
                </a:r>
              </a:p>
            </c:rich>
          </c:tx>
          <c:layout>
            <c:manualLayout>
              <c:xMode val="edge"/>
              <c:yMode val="edge"/>
              <c:x val="0.87799902706127253"/>
              <c:y val="8.6087575320690515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32748904"/>
        <c:crosses val="autoZero"/>
        <c:auto val="1"/>
        <c:lblAlgn val="ctr"/>
        <c:lblOffset val="100"/>
        <c:noMultiLvlLbl val="0"/>
      </c:cat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CANADA SHEEP 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INVENTORY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000" b="0" dirty="0"/>
              <a:t>July </a:t>
            </a:r>
            <a:r>
              <a:rPr lang="en-US" sz="2000" b="0" baseline="0" dirty="0"/>
              <a:t>1, Annual</a:t>
            </a:r>
            <a:endParaRPr lang="en-US" sz="2000" b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5.8902163091682502E-2"/>
          <c:y val="0.18519648072159994"/>
          <c:w val="0.86908498506652188"/>
          <c:h val="0.67373904846401234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Ewes 1 yr &amp; older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  <a:ln w="25400">
              <a:solidFill>
                <a:sysClr val="windowText" lastClr="000000"/>
              </a:solidFill>
            </a:ln>
          </c:spPr>
          <c:invertIfNegative val="0"/>
          <c:dPt>
            <c:idx val="1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 w="25400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55D0-42AB-B796-3123F003B3DC}"/>
              </c:ext>
            </c:extLst>
          </c:dPt>
          <c:cat>
            <c:numRef>
              <c:f>Sheet1!$A$2:$A$14</c:f>
              <c:numCache>
                <c:formatCode>General</c:formatCod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numCache>
            </c:num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568.5</c:v>
                </c:pt>
                <c:pt idx="1">
                  <c:v>555.5</c:v>
                </c:pt>
                <c:pt idx="2">
                  <c:v>543.6</c:v>
                </c:pt>
                <c:pt idx="3">
                  <c:v>532.29999999999995</c:v>
                </c:pt>
                <c:pt idx="4">
                  <c:v>525.6</c:v>
                </c:pt>
                <c:pt idx="5">
                  <c:v>519.20000000000005</c:v>
                </c:pt>
                <c:pt idx="6">
                  <c:v>515.79999999999995</c:v>
                </c:pt>
                <c:pt idx="7">
                  <c:v>518.4</c:v>
                </c:pt>
                <c:pt idx="8">
                  <c:v>519.29999999999995</c:v>
                </c:pt>
                <c:pt idx="9">
                  <c:v>523.20000000000005</c:v>
                </c:pt>
                <c:pt idx="10">
                  <c:v>524.6</c:v>
                </c:pt>
                <c:pt idx="11">
                  <c:v>509.3</c:v>
                </c:pt>
                <c:pt idx="12">
                  <c:v>508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5D0-42AB-B796-3123F003B3DC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Replacement Lambs under 1 year</c:v>
                </c:pt>
              </c:strCache>
            </c:strRef>
          </c:tx>
          <c:spPr>
            <a:solidFill>
              <a:srgbClr val="002060"/>
            </a:solidFill>
            <a:ln w="12700">
              <a:solidFill>
                <a:sysClr val="windowText" lastClr="000000"/>
              </a:solidFill>
              <a:prstDash val="sysDot"/>
            </a:ln>
          </c:spPr>
          <c:invertIfNegative val="0"/>
          <c:cat>
            <c:numRef>
              <c:f>Sheet1!$A$2:$A$14</c:f>
              <c:numCache>
                <c:formatCode>General</c:formatCod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numCache>
            </c:num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100.3</c:v>
                </c:pt>
                <c:pt idx="1">
                  <c:v>97.3</c:v>
                </c:pt>
                <c:pt idx="2">
                  <c:v>92.3</c:v>
                </c:pt>
                <c:pt idx="3">
                  <c:v>88.2</c:v>
                </c:pt>
                <c:pt idx="4">
                  <c:v>85.8</c:v>
                </c:pt>
                <c:pt idx="5">
                  <c:v>91.2</c:v>
                </c:pt>
                <c:pt idx="6">
                  <c:v>91.1</c:v>
                </c:pt>
                <c:pt idx="7">
                  <c:v>88.1</c:v>
                </c:pt>
                <c:pt idx="8">
                  <c:v>93.5</c:v>
                </c:pt>
                <c:pt idx="9">
                  <c:v>102.9</c:v>
                </c:pt>
                <c:pt idx="10">
                  <c:v>104.1</c:v>
                </c:pt>
                <c:pt idx="11">
                  <c:v>100.5</c:v>
                </c:pt>
                <c:pt idx="12">
                  <c:v>95.5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5D0-42AB-B796-3123F003B3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8578944"/>
        <c:axId val="398579336"/>
      </c:barChart>
      <c:lineChart>
        <c:grouping val="standar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Total Sheep &amp; Lambs</c:v>
                </c:pt>
              </c:strCache>
            </c:strRef>
          </c:tx>
          <c:spPr>
            <a:ln w="508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numCache>
            </c:numRef>
          </c:cat>
          <c:val>
            <c:numRef>
              <c:f>Sheet1!$D$2:$D$14</c:f>
              <c:numCache>
                <c:formatCode>General</c:formatCode>
                <c:ptCount val="13"/>
                <c:pt idx="0">
                  <c:v>1131.2</c:v>
                </c:pt>
                <c:pt idx="1">
                  <c:v>1115.5999999999999</c:v>
                </c:pt>
                <c:pt idx="2">
                  <c:v>1073</c:v>
                </c:pt>
                <c:pt idx="3">
                  <c:v>1053.7</c:v>
                </c:pt>
                <c:pt idx="4">
                  <c:v>1052.0999999999999</c:v>
                </c:pt>
                <c:pt idx="5">
                  <c:v>1048</c:v>
                </c:pt>
                <c:pt idx="6">
                  <c:v>1060.4000000000001</c:v>
                </c:pt>
                <c:pt idx="7">
                  <c:v>1050.0999999999999</c:v>
                </c:pt>
                <c:pt idx="8">
                  <c:v>1043.0999999999999</c:v>
                </c:pt>
                <c:pt idx="9">
                  <c:v>1052.3</c:v>
                </c:pt>
                <c:pt idx="10">
                  <c:v>1071</c:v>
                </c:pt>
                <c:pt idx="11">
                  <c:v>1048</c:v>
                </c:pt>
                <c:pt idx="12">
                  <c:v>1034.8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5D0-42AB-B796-3123F003B3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8580120"/>
        <c:axId val="398579728"/>
      </c:lineChart>
      <c:catAx>
        <c:axId val="398578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398579336"/>
        <c:crosses val="autoZero"/>
        <c:auto val="1"/>
        <c:lblAlgn val="ctr"/>
        <c:lblOffset val="100"/>
        <c:tickLblSkip val="2"/>
        <c:noMultiLvlLbl val="0"/>
      </c:catAx>
      <c:valAx>
        <c:axId val="398579336"/>
        <c:scaling>
          <c:orientation val="minMax"/>
          <c:max val="70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Mil. Head</a:t>
                </a:r>
              </a:p>
              <a:p>
                <a:pPr>
                  <a:defRPr/>
                </a:pPr>
                <a:r>
                  <a:rPr lang="en-US" sz="1000" b="0" dirty="0"/>
                  <a:t>(Ewes)</a:t>
                </a:r>
              </a:p>
            </c:rich>
          </c:tx>
          <c:layout>
            <c:manualLayout>
              <c:xMode val="edge"/>
              <c:yMode val="edge"/>
              <c:x val="1.9955312697981717E-2"/>
              <c:y val="8.5140105726220855E-2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crossAx val="398578944"/>
        <c:crosses val="autoZero"/>
        <c:crossBetween val="between"/>
        <c:dispUnits>
          <c:builtInUnit val="thousands"/>
          <c:dispUnitsLbl/>
        </c:dispUnits>
      </c:valAx>
      <c:valAx>
        <c:axId val="398579728"/>
        <c:scaling>
          <c:orientation val="minMax"/>
          <c:max val="1140"/>
          <c:min val="1000"/>
        </c:scaling>
        <c:delete val="0"/>
        <c:axPos val="r"/>
        <c:numFmt formatCode="General" sourceLinked="1"/>
        <c:majorTickMark val="out"/>
        <c:minorTickMark val="none"/>
        <c:tickLblPos val="nextTo"/>
        <c:crossAx val="398580120"/>
        <c:crosses val="max"/>
        <c:crossBetween val="between"/>
        <c:dispUnits>
          <c:builtInUnit val="thousands"/>
          <c:dispUnitsLbl/>
        </c:dispUnits>
      </c:valAx>
      <c:catAx>
        <c:axId val="398580120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b="0" dirty="0"/>
                  <a:t>Mil. Head</a:t>
                </a:r>
              </a:p>
              <a:p>
                <a:pPr>
                  <a:defRPr/>
                </a:pPr>
                <a:r>
                  <a:rPr lang="en-US" sz="1000" b="0" dirty="0"/>
                  <a:t>(Total)</a:t>
                </a:r>
              </a:p>
            </c:rich>
          </c:tx>
          <c:layout>
            <c:manualLayout>
              <c:xMode val="edge"/>
              <c:yMode val="edge"/>
              <c:x val="0.87799902706127253"/>
              <c:y val="8.6087575320690515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398579728"/>
        <c:crosses val="autoZero"/>
        <c:auto val="1"/>
        <c:lblAlgn val="ctr"/>
        <c:lblOffset val="100"/>
        <c:noMultiLvlLbl val="0"/>
      </c:cat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CANADA HOG 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INVENTORY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000" b="0" dirty="0"/>
              <a:t>January 1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5.8902163091682502E-2"/>
          <c:y val="0.18519648072159994"/>
          <c:w val="0.86908498506652188"/>
          <c:h val="0.67373904846401234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Total Hogs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  <a:ln w="25400">
              <a:solidFill>
                <a:sysClr val="windowText" lastClr="000000"/>
              </a:solidFill>
            </a:ln>
          </c:spPr>
          <c:invertIfNegative val="0"/>
          <c:dPt>
            <c:idx val="1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 w="25400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290D-4129-B4AC-3BFD3A17E7C2}"/>
              </c:ext>
            </c:extLst>
          </c:dPt>
          <c:cat>
            <c:numRef>
              <c:f>Sheet1!$A$2:$A$14</c:f>
              <c:numCache>
                <c:formatCode>General</c:formatCod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numCache>
            </c:num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12770</c:v>
                </c:pt>
                <c:pt idx="1">
                  <c:v>12745</c:v>
                </c:pt>
                <c:pt idx="2">
                  <c:v>12835</c:v>
                </c:pt>
                <c:pt idx="3">
                  <c:v>13180</c:v>
                </c:pt>
                <c:pt idx="4">
                  <c:v>13630</c:v>
                </c:pt>
                <c:pt idx="5">
                  <c:v>13935</c:v>
                </c:pt>
                <c:pt idx="6">
                  <c:v>14245</c:v>
                </c:pt>
                <c:pt idx="7">
                  <c:v>14070</c:v>
                </c:pt>
                <c:pt idx="8">
                  <c:v>14065</c:v>
                </c:pt>
                <c:pt idx="9">
                  <c:v>14120</c:v>
                </c:pt>
                <c:pt idx="10">
                  <c:v>14155</c:v>
                </c:pt>
                <c:pt idx="11">
                  <c:v>13895</c:v>
                </c:pt>
                <c:pt idx="12">
                  <c:v>13985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90D-4129-B4AC-3BFD3A17E7C2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Pigs Born</c:v>
                </c:pt>
              </c:strCache>
            </c:strRef>
          </c:tx>
          <c:spPr>
            <a:solidFill>
              <a:srgbClr val="002060"/>
            </a:solidFill>
            <a:ln w="12700">
              <a:solidFill>
                <a:sysClr val="windowText" lastClr="000000"/>
              </a:solidFill>
              <a:prstDash val="sysDot"/>
            </a:ln>
          </c:spPr>
          <c:invertIfNegative val="0"/>
          <c:cat>
            <c:numRef>
              <c:f>Sheet1!$A$2:$A$14</c:f>
              <c:numCache>
                <c:formatCode>General</c:formatCod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numCache>
            </c:numRef>
          </c:cat>
          <c:val>
            <c:numRef>
              <c:f>Sheet1!$C$2:$C$14</c:f>
              <c:numCache>
                <c:formatCode>0</c:formatCode>
                <c:ptCount val="13"/>
                <c:pt idx="0">
                  <c:v>15652.5</c:v>
                </c:pt>
                <c:pt idx="1">
                  <c:v>15896.9</c:v>
                </c:pt>
                <c:pt idx="2">
                  <c:v>15055.9</c:v>
                </c:pt>
                <c:pt idx="3">
                  <c:v>16121.7</c:v>
                </c:pt>
                <c:pt idx="4">
                  <c:v>16573.5</c:v>
                </c:pt>
                <c:pt idx="5">
                  <c:v>16724.2</c:v>
                </c:pt>
                <c:pt idx="6">
                  <c:v>16151.6</c:v>
                </c:pt>
                <c:pt idx="7">
                  <c:v>16194.6</c:v>
                </c:pt>
                <c:pt idx="8">
                  <c:v>16770.5</c:v>
                </c:pt>
                <c:pt idx="9">
                  <c:v>17346.099999999999</c:v>
                </c:pt>
                <c:pt idx="10">
                  <c:v>16805.400000000001</c:v>
                </c:pt>
                <c:pt idx="11">
                  <c:v>17094.099999999999</c:v>
                </c:pt>
                <c:pt idx="12">
                  <c:v>16907.400000000001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90D-4129-B4AC-3BFD3A17E7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9702296"/>
        <c:axId val="239702688"/>
      </c:barChart>
      <c:lineChart>
        <c:grouping val="standar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Sows Farrowed</c:v>
                </c:pt>
              </c:strCache>
            </c:strRef>
          </c:tx>
          <c:spPr>
            <a:ln w="508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numCache>
            </c:numRef>
          </c:cat>
          <c:val>
            <c:numRef>
              <c:f>Sheet1!$D$2:$D$14</c:f>
              <c:numCache>
                <c:formatCode>0</c:formatCode>
                <c:ptCount val="13"/>
                <c:pt idx="0">
                  <c:v>1269.5999999999999</c:v>
                </c:pt>
                <c:pt idx="1">
                  <c:v>1177.2</c:v>
                </c:pt>
                <c:pt idx="2">
                  <c:v>1241.0999999999999</c:v>
                </c:pt>
                <c:pt idx="3">
                  <c:v>1278.7</c:v>
                </c:pt>
                <c:pt idx="4">
                  <c:v>1228</c:v>
                </c:pt>
                <c:pt idx="5">
                  <c:v>1244.0999999999999</c:v>
                </c:pt>
                <c:pt idx="6">
                  <c:v>1218.0999999999999</c:v>
                </c:pt>
                <c:pt idx="7">
                  <c:v>1223.0999999999999</c:v>
                </c:pt>
                <c:pt idx="8">
                  <c:v>1268.3</c:v>
                </c:pt>
                <c:pt idx="9">
                  <c:v>1253.3</c:v>
                </c:pt>
                <c:pt idx="10">
                  <c:v>1234.3</c:v>
                </c:pt>
                <c:pt idx="11">
                  <c:v>1253.4000000000001</c:v>
                </c:pt>
                <c:pt idx="12">
                  <c:v>1222.9000000000001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90D-4129-B4AC-3BFD3A17E7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9703472"/>
        <c:axId val="239703080"/>
      </c:lineChart>
      <c:catAx>
        <c:axId val="239702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39702688"/>
        <c:crosses val="autoZero"/>
        <c:auto val="1"/>
        <c:lblAlgn val="ctr"/>
        <c:lblOffset val="100"/>
        <c:tickLblSkip val="2"/>
        <c:noMultiLvlLbl val="0"/>
      </c:catAx>
      <c:valAx>
        <c:axId val="239702688"/>
        <c:scaling>
          <c:orientation val="minMax"/>
          <c:min val="1000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Mil. Head</a:t>
                </a:r>
              </a:p>
              <a:p>
                <a:pPr>
                  <a:defRPr/>
                </a:pPr>
                <a:r>
                  <a:rPr lang="en-US" sz="1000" b="0" dirty="0"/>
                  <a:t>(Total and Pigs</a:t>
                </a:r>
                <a:r>
                  <a:rPr lang="en-US" sz="1000" b="0" baseline="0" dirty="0"/>
                  <a:t> Born</a:t>
                </a:r>
                <a:r>
                  <a:rPr lang="en-US" sz="1000" b="0" dirty="0"/>
                  <a:t>)</a:t>
                </a:r>
              </a:p>
            </c:rich>
          </c:tx>
          <c:layout>
            <c:manualLayout>
              <c:xMode val="edge"/>
              <c:yMode val="edge"/>
              <c:x val="1.9955312697981717E-2"/>
              <c:y val="8.5140105726220855E-2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crossAx val="239702296"/>
        <c:crosses val="autoZero"/>
        <c:crossBetween val="between"/>
        <c:dispUnits>
          <c:builtInUnit val="thousands"/>
          <c:dispUnitsLbl/>
        </c:dispUnits>
      </c:valAx>
      <c:valAx>
        <c:axId val="239703080"/>
        <c:scaling>
          <c:orientation val="minMax"/>
          <c:max val="1300"/>
          <c:min val="1100"/>
        </c:scaling>
        <c:delete val="0"/>
        <c:axPos val="r"/>
        <c:numFmt formatCode="0.0" sourceLinked="0"/>
        <c:majorTickMark val="out"/>
        <c:minorTickMark val="none"/>
        <c:tickLblPos val="nextTo"/>
        <c:crossAx val="239703472"/>
        <c:crosses val="max"/>
        <c:crossBetween val="between"/>
        <c:majorUnit val="50"/>
        <c:dispUnits>
          <c:builtInUnit val="thousands"/>
        </c:dispUnits>
      </c:valAx>
      <c:catAx>
        <c:axId val="239703472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b="0" dirty="0"/>
                  <a:t>Mil. Head</a:t>
                </a:r>
              </a:p>
              <a:p>
                <a:pPr>
                  <a:defRPr/>
                </a:pPr>
                <a:r>
                  <a:rPr lang="en-US" sz="1000" b="0" dirty="0"/>
                  <a:t>(Sows)</a:t>
                </a:r>
              </a:p>
            </c:rich>
          </c:tx>
          <c:layout>
            <c:manualLayout>
              <c:xMode val="edge"/>
              <c:yMode val="edge"/>
              <c:x val="0.87799902706127253"/>
              <c:y val="8.6087575320690515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39703080"/>
        <c:crosses val="autoZero"/>
        <c:auto val="1"/>
        <c:lblAlgn val="ctr"/>
        <c:lblOffset val="100"/>
        <c:noMultiLvlLbl val="0"/>
      </c:cat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UNITED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STATES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HOG 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INVENTORY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000" b="0" dirty="0"/>
              <a:t>December 1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5.8902163091682502E-2"/>
          <c:y val="0.18519648072159994"/>
          <c:w val="0.86908498506652188"/>
          <c:h val="0.67373904846401234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All Hogs and Pigs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  <a:ln w="25400">
              <a:solidFill>
                <a:sysClr val="windowText" lastClr="000000"/>
              </a:solidFill>
            </a:ln>
          </c:spPr>
          <c:invertIfNegative val="0"/>
          <c:dPt>
            <c:idx val="1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 w="25400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290D-4129-B4AC-3BFD3A17E7C2}"/>
              </c:ext>
            </c:extLst>
          </c:dPt>
          <c:cat>
            <c:numRef>
              <c:f>Sheet1!$A$2:$A$14</c:f>
              <c:numCache>
                <c:formatCode>General</c:formatCod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numCache>
            </c:num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66224</c:v>
                </c:pt>
                <c:pt idx="1">
                  <c:v>64775</c:v>
                </c:pt>
                <c:pt idx="2">
                  <c:v>67627</c:v>
                </c:pt>
                <c:pt idx="3">
                  <c:v>69019</c:v>
                </c:pt>
                <c:pt idx="4">
                  <c:v>71345</c:v>
                </c:pt>
                <c:pt idx="5">
                  <c:v>73145</c:v>
                </c:pt>
                <c:pt idx="6">
                  <c:v>75055.20166015625</c:v>
                </c:pt>
                <c:pt idx="7">
                  <c:v>77322.60009765625</c:v>
                </c:pt>
                <c:pt idx="8">
                  <c:v>77022.00146484375</c:v>
                </c:pt>
                <c:pt idx="9">
                  <c:v>74606.0966796875</c:v>
                </c:pt>
                <c:pt idx="10">
                  <c:v>74955.5</c:v>
                </c:pt>
                <c:pt idx="11">
                  <c:v>75461.3017578125</c:v>
                </c:pt>
                <c:pt idx="12">
                  <c:v>75845.4013671875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90D-4129-B4AC-3BFD3A17E7C2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Pig Crop</c:v>
                </c:pt>
              </c:strCache>
            </c:strRef>
          </c:tx>
          <c:spPr>
            <a:solidFill>
              <a:srgbClr val="002060"/>
            </a:solidFill>
            <a:ln w="12700">
              <a:solidFill>
                <a:sysClr val="windowText" lastClr="000000"/>
              </a:solidFill>
              <a:prstDash val="sysDot"/>
            </a:ln>
          </c:spPr>
          <c:invertIfNegative val="0"/>
          <c:cat>
            <c:numRef>
              <c:f>Sheet1!$A$2:$A$14</c:f>
              <c:numCache>
                <c:formatCode>General</c:formatCod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numCache>
            </c:num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29319</c:v>
                </c:pt>
                <c:pt idx="1">
                  <c:v>28253</c:v>
                </c:pt>
                <c:pt idx="2">
                  <c:v>30531</c:v>
                </c:pt>
                <c:pt idx="3">
                  <c:v>30878</c:v>
                </c:pt>
                <c:pt idx="4">
                  <c:v>32320</c:v>
                </c:pt>
                <c:pt idx="5">
                  <c:v>33328</c:v>
                </c:pt>
                <c:pt idx="6">
                  <c:v>34172.5</c:v>
                </c:pt>
                <c:pt idx="7">
                  <c:v>34351.6015625</c:v>
                </c:pt>
                <c:pt idx="8">
                  <c:v>34987.30078125</c:v>
                </c:pt>
                <c:pt idx="9">
                  <c:v>34122.6015625</c:v>
                </c:pt>
                <c:pt idx="10">
                  <c:v>34700.69921875</c:v>
                </c:pt>
                <c:pt idx="11">
                  <c:v>34537.19921875</c:v>
                </c:pt>
                <c:pt idx="12">
                  <c:v>35238.30078125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90D-4129-B4AC-3BFD3A17E7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9702296"/>
        <c:axId val="239702688"/>
      </c:barChart>
      <c:lineChart>
        <c:grouping val="standar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Sows Farrowing</c:v>
                </c:pt>
              </c:strCache>
            </c:strRef>
          </c:tx>
          <c:spPr>
            <a:ln w="508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numCache>
            </c:numRef>
          </c:cat>
          <c:val>
            <c:numRef>
              <c:f>Sheet1!$D$2:$D$14</c:f>
              <c:numCache>
                <c:formatCode>General</c:formatCode>
                <c:ptCount val="13"/>
                <c:pt idx="0">
                  <c:v>2888</c:v>
                </c:pt>
                <c:pt idx="1">
                  <c:v>2780</c:v>
                </c:pt>
                <c:pt idx="2">
                  <c:v>2984</c:v>
                </c:pt>
                <c:pt idx="3">
                  <c:v>2932</c:v>
                </c:pt>
                <c:pt idx="4">
                  <c:v>3041</c:v>
                </c:pt>
                <c:pt idx="5">
                  <c:v>3103</c:v>
                </c:pt>
                <c:pt idx="6">
                  <c:v>3174.760009765625</c:v>
                </c:pt>
                <c:pt idx="7">
                  <c:v>3097.590087890625</c:v>
                </c:pt>
                <c:pt idx="8">
                  <c:v>3165</c:v>
                </c:pt>
                <c:pt idx="9">
                  <c:v>3048.89990234375</c:v>
                </c:pt>
                <c:pt idx="10">
                  <c:v>3092</c:v>
                </c:pt>
                <c:pt idx="11">
                  <c:v>2961.60009765625</c:v>
                </c:pt>
                <c:pt idx="12">
                  <c:v>2955.10009765625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90D-4129-B4AC-3BFD3A17E7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9703472"/>
        <c:axId val="239703080"/>
      </c:lineChart>
      <c:catAx>
        <c:axId val="239702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39702688"/>
        <c:crosses val="autoZero"/>
        <c:auto val="1"/>
        <c:lblAlgn val="ctr"/>
        <c:lblOffset val="100"/>
        <c:tickLblSkip val="2"/>
        <c:noMultiLvlLbl val="0"/>
      </c:catAx>
      <c:valAx>
        <c:axId val="239702688"/>
        <c:scaling>
          <c:orientation val="minMax"/>
          <c:min val="1000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Mil. Head</a:t>
                </a:r>
              </a:p>
              <a:p>
                <a:pPr>
                  <a:defRPr/>
                </a:pPr>
                <a:r>
                  <a:rPr lang="en-US" sz="1000" b="0" dirty="0"/>
                  <a:t>(Total and Pig Crop)</a:t>
                </a:r>
              </a:p>
            </c:rich>
          </c:tx>
          <c:layout>
            <c:manualLayout>
              <c:xMode val="edge"/>
              <c:yMode val="edge"/>
              <c:x val="1.9955312697981717E-2"/>
              <c:y val="8.5140105726220855E-2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crossAx val="239702296"/>
        <c:crosses val="autoZero"/>
        <c:crossBetween val="between"/>
        <c:dispUnits>
          <c:builtInUnit val="thousands"/>
          <c:dispUnitsLbl/>
        </c:dispUnits>
      </c:valAx>
      <c:valAx>
        <c:axId val="239703080"/>
        <c:scaling>
          <c:orientation val="minMax"/>
        </c:scaling>
        <c:delete val="0"/>
        <c:axPos val="r"/>
        <c:numFmt formatCode="0.0" sourceLinked="0"/>
        <c:majorTickMark val="out"/>
        <c:minorTickMark val="none"/>
        <c:tickLblPos val="nextTo"/>
        <c:crossAx val="239703472"/>
        <c:crosses val="max"/>
        <c:crossBetween val="between"/>
        <c:dispUnits>
          <c:builtInUnit val="thousands"/>
        </c:dispUnits>
      </c:valAx>
      <c:catAx>
        <c:axId val="239703472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b="0" dirty="0"/>
                  <a:t>Mil. Head</a:t>
                </a:r>
              </a:p>
              <a:p>
                <a:pPr>
                  <a:defRPr/>
                </a:pPr>
                <a:r>
                  <a:rPr lang="en-US" sz="1000" b="0" dirty="0"/>
                  <a:t>(Sows)</a:t>
                </a:r>
              </a:p>
            </c:rich>
          </c:tx>
          <c:layout>
            <c:manualLayout>
              <c:xMode val="edge"/>
              <c:yMode val="edge"/>
              <c:x val="0.87799902706127253"/>
              <c:y val="8.6087575320690515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39703080"/>
        <c:crosses val="autoZero"/>
        <c:auto val="1"/>
        <c:lblAlgn val="ctr"/>
        <c:lblOffset val="100"/>
        <c:noMultiLvlLbl val="0"/>
      </c:cat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HOG INVENTORY</a:t>
            </a:r>
          </a:p>
          <a:p>
            <a:pPr>
              <a:defRPr/>
            </a:pPr>
            <a:r>
              <a:rPr lang="en-US" sz="2000" b="0" baseline="0" dirty="0"/>
              <a:t>United States (Dec 1 Prior Year) vs Canada (Jan 1)</a:t>
            </a:r>
            <a:endParaRPr lang="en-US" sz="2000" b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5.8902163091682502E-2"/>
          <c:y val="0.18519648072159994"/>
          <c:w val="0.882195673816635"/>
          <c:h val="0.67373904846401234"/>
        </c:manualLayout>
      </c:layout>
      <c:barChart>
        <c:barDir val="col"/>
        <c:grouping val="stacked"/>
        <c:varyColors val="0"/>
        <c:ser>
          <c:idx val="0"/>
          <c:order val="1"/>
          <c:tx>
            <c:strRef>
              <c:f>Sheet1!$C$1</c:f>
              <c:strCache>
                <c:ptCount val="1"/>
                <c:pt idx="0">
                  <c:v>United States</c:v>
                </c:pt>
              </c:strCache>
            </c:strRef>
          </c:tx>
          <c:spPr>
            <a:solidFill>
              <a:srgbClr val="002060"/>
            </a:solidFill>
            <a:ln w="12700">
              <a:solidFill>
                <a:sysClr val="windowText" lastClr="000000"/>
              </a:solidFill>
              <a:prstDash val="sysDot"/>
            </a:ln>
          </c:spPr>
          <c:invertIfNegative val="0"/>
          <c:cat>
            <c:numRef>
              <c:f>Sheet1!$A$2:$A$13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66224</c:v>
                </c:pt>
                <c:pt idx="1">
                  <c:v>64775</c:v>
                </c:pt>
                <c:pt idx="2">
                  <c:v>67627</c:v>
                </c:pt>
                <c:pt idx="3">
                  <c:v>69019</c:v>
                </c:pt>
                <c:pt idx="4">
                  <c:v>71345</c:v>
                </c:pt>
                <c:pt idx="5">
                  <c:v>73145</c:v>
                </c:pt>
                <c:pt idx="6">
                  <c:v>75055.20166015625</c:v>
                </c:pt>
                <c:pt idx="7">
                  <c:v>77322.60009765625</c:v>
                </c:pt>
                <c:pt idx="8">
                  <c:v>77022.00146484375</c:v>
                </c:pt>
                <c:pt idx="9">
                  <c:v>74606.0966796875</c:v>
                </c:pt>
                <c:pt idx="10">
                  <c:v>74955.5</c:v>
                </c:pt>
                <c:pt idx="11">
                  <c:v>75461.3017578125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07-45E8-A489-F382B39B27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0863120"/>
        <c:axId val="240863512"/>
      </c:barChart>
      <c:barChart>
        <c:barDir val="col"/>
        <c:grouping val="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  <a:ln w="25400">
              <a:solidFill>
                <a:sysClr val="windowText" lastClr="000000"/>
              </a:solidFill>
            </a:ln>
          </c:spPr>
          <c:invertIfNegative val="0"/>
          <c:dPt>
            <c:idx val="1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 w="12700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2-AD07-45E8-A489-F382B39B2787}"/>
              </c:ext>
            </c:extLst>
          </c:dPt>
          <c:cat>
            <c:numRef>
              <c:f>Sheet1!$A$2:$A$10</c:f>
              <c:numCache>
                <c:formatCode>General</c:formatCode>
                <c:ptCount val="9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12770</c:v>
                </c:pt>
                <c:pt idx="1">
                  <c:v>12745</c:v>
                </c:pt>
                <c:pt idx="2">
                  <c:v>12835</c:v>
                </c:pt>
                <c:pt idx="3">
                  <c:v>13180</c:v>
                </c:pt>
                <c:pt idx="4">
                  <c:v>13630</c:v>
                </c:pt>
                <c:pt idx="5">
                  <c:v>13935</c:v>
                </c:pt>
                <c:pt idx="6">
                  <c:v>14245</c:v>
                </c:pt>
                <c:pt idx="7">
                  <c:v>14070</c:v>
                </c:pt>
                <c:pt idx="8">
                  <c:v>14065</c:v>
                </c:pt>
                <c:pt idx="9">
                  <c:v>14120</c:v>
                </c:pt>
                <c:pt idx="10">
                  <c:v>14155</c:v>
                </c:pt>
                <c:pt idx="11">
                  <c:v>13895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D07-45E8-A489-F382B39B27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72"/>
        <c:overlap val="100"/>
        <c:axId val="240864296"/>
        <c:axId val="240863904"/>
      </c:barChart>
      <c:catAx>
        <c:axId val="240863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40863512"/>
        <c:crosses val="autoZero"/>
        <c:auto val="1"/>
        <c:lblAlgn val="ctr"/>
        <c:lblOffset val="100"/>
        <c:tickLblSkip val="2"/>
        <c:noMultiLvlLbl val="0"/>
      </c:catAx>
      <c:valAx>
        <c:axId val="240863512"/>
        <c:scaling>
          <c:orientation val="minMax"/>
          <c:max val="80000"/>
          <c:min val="5500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Mil. Head</a:t>
                </a:r>
                <a:r>
                  <a:rPr lang="en-US" b="0" baseline="0" dirty="0"/>
                  <a:t> (US)</a:t>
                </a:r>
                <a:endParaRPr lang="en-US" b="0" dirty="0"/>
              </a:p>
            </c:rich>
          </c:tx>
          <c:layout>
            <c:manualLayout>
              <c:xMode val="edge"/>
              <c:yMode val="edge"/>
              <c:x val="1.9955312697981717E-2"/>
              <c:y val="0.11096170197035229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crossAx val="240863120"/>
        <c:crosses val="autoZero"/>
        <c:crossBetween val="between"/>
        <c:dispUnits>
          <c:builtInUnit val="thousands"/>
          <c:dispUnitsLbl/>
        </c:dispUnits>
      </c:valAx>
      <c:valAx>
        <c:axId val="240863904"/>
        <c:scaling>
          <c:orientation val="minMax"/>
          <c:min val="12000"/>
        </c:scaling>
        <c:delete val="0"/>
        <c:axPos val="r"/>
        <c:numFmt formatCode="#,##0.0" sourceLinked="0"/>
        <c:majorTickMark val="out"/>
        <c:minorTickMark val="none"/>
        <c:tickLblPos val="nextTo"/>
        <c:crossAx val="240864296"/>
        <c:crosses val="max"/>
        <c:crossBetween val="between"/>
        <c:dispUnits>
          <c:builtInUnit val="thousands"/>
          <c:dispUnitsLbl/>
        </c:dispUnits>
      </c:valAx>
      <c:catAx>
        <c:axId val="240864296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b="0" dirty="0"/>
                  <a:t>Mil. Head (Canada)</a:t>
                </a:r>
              </a:p>
            </c:rich>
          </c:tx>
          <c:layout>
            <c:manualLayout>
              <c:xMode val="edge"/>
              <c:yMode val="edge"/>
              <c:x val="0.79041666666666666"/>
              <c:y val="0.11190917156482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40863904"/>
        <c:crosses val="autoZero"/>
        <c:auto val="1"/>
        <c:lblAlgn val="ctr"/>
        <c:lblOffset val="100"/>
        <c:noMultiLvlLbl val="0"/>
      </c:cat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PIGS PER LITTER</a:t>
            </a:r>
          </a:p>
          <a:p>
            <a:pPr>
              <a:defRPr/>
            </a:pPr>
            <a:r>
              <a:rPr lang="en-US" sz="1800" b="0" i="0" baseline="0" dirty="0">
                <a:effectLst/>
              </a:rPr>
              <a:t>United States (Dec 1 Prior Year) vs Canada (Jan 1)</a:t>
            </a:r>
            <a:endParaRPr lang="en-US" sz="2000" dirty="0">
              <a:effectLst/>
            </a:endParaRP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5.8902163091682502E-2"/>
          <c:y val="0.18519648072159994"/>
          <c:w val="0.86908498506652188"/>
          <c:h val="0.6737390484640123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Canada</c:v>
                </c:pt>
              </c:strCache>
            </c:strRef>
          </c:tx>
          <c:spPr>
            <a:ln w="57150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  <c:pt idx="12">
                  <c:v>2025</c:v>
                </c:pt>
              </c:numCache>
            </c:num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13.503992524634725</c:v>
                </c:pt>
                <c:pt idx="1">
                  <c:v>12.131093384900492</c:v>
                </c:pt>
                <c:pt idx="2">
                  <c:v>12.607883006178151</c:v>
                </c:pt>
                <c:pt idx="3">
                  <c:v>13.496335504885993</c:v>
                </c:pt>
                <c:pt idx="4">
                  <c:v>13.442810063499721</c:v>
                </c:pt>
                <c:pt idx="5">
                  <c:v>13.25966669403169</c:v>
                </c:pt>
                <c:pt idx="6">
                  <c:v>13.240618101545255</c:v>
                </c:pt>
                <c:pt idx="7">
                  <c:v>13.222817945281085</c:v>
                </c:pt>
                <c:pt idx="8">
                  <c:v>13.840341498444108</c:v>
                </c:pt>
                <c:pt idx="9">
                  <c:v>13.615328526290206</c:v>
                </c:pt>
                <c:pt idx="10">
                  <c:v>13.638184139141533</c:v>
                </c:pt>
                <c:pt idx="11">
                  <c:v>13.825660315643143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90D-4129-B4AC-3BFD3A17E7C2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United States</c:v>
                </c:pt>
              </c:strCache>
            </c:strRef>
          </c:tx>
          <c:spPr>
            <a:ln w="50800">
              <a:solidFill>
                <a:srgbClr val="002060"/>
              </a:solidFill>
            </a:ln>
          </c:spPr>
          <c:marker>
            <c:symbol val="none"/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  <c:pt idx="12">
                  <c:v>2025</c:v>
                </c:pt>
              </c:numCache>
            </c:num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10.152008310249307</c:v>
                </c:pt>
                <c:pt idx="1">
                  <c:v>10.162949640287771</c:v>
                </c:pt>
                <c:pt idx="2">
                  <c:v>10.23156836461126</c:v>
                </c:pt>
                <c:pt idx="3">
                  <c:v>10.531377899045021</c:v>
                </c:pt>
                <c:pt idx="4">
                  <c:v>10.628082867477803</c:v>
                </c:pt>
                <c:pt idx="5">
                  <c:v>10.740573638414437</c:v>
                </c:pt>
                <c:pt idx="6">
                  <c:v>10.763805734885381</c:v>
                </c:pt>
                <c:pt idx="7">
                  <c:v>11.089782891800416</c:v>
                </c:pt>
                <c:pt idx="8">
                  <c:v>11.054439425355451</c:v>
                </c:pt>
                <c:pt idx="9">
                  <c:v>11.191774953408368</c:v>
                </c:pt>
                <c:pt idx="10">
                  <c:v>11.222735840475421</c:v>
                </c:pt>
                <c:pt idx="11">
                  <c:v>11.661668719582376</c:v>
                </c:pt>
                <c:pt idx="12">
                  <c:v>11.924570950810841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90D-4129-B4AC-3BFD3A17E7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9702296"/>
        <c:axId val="239702688"/>
      </c:lineChart>
      <c:catAx>
        <c:axId val="239702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39702688"/>
        <c:crosses val="autoZero"/>
        <c:auto val="1"/>
        <c:lblAlgn val="ctr"/>
        <c:lblOffset val="100"/>
        <c:noMultiLvlLbl val="0"/>
      </c:catAx>
      <c:valAx>
        <c:axId val="239702688"/>
        <c:scaling>
          <c:orientation val="minMax"/>
          <c:max val="14.5"/>
          <c:min val="10"/>
        </c:scaling>
        <c:delete val="0"/>
        <c:axPos val="l"/>
        <c:majorGridlines/>
        <c:numFmt formatCode="General" sourceLinked="0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crossAx val="239702296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UNITED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STATES CATTLE INVENTORY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000" b="0" dirty="0"/>
              <a:t>January</a:t>
            </a:r>
            <a:r>
              <a:rPr lang="en-US" sz="2000" b="0" baseline="0" dirty="0"/>
              <a:t> 1, Annual</a:t>
            </a:r>
            <a:endParaRPr lang="en-US" sz="2000" b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5.2371934111684317E-2"/>
          <c:y val="0.18519648072159994"/>
          <c:w val="0.89525613177663133"/>
          <c:h val="0.67373904846401234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Beef Cows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  <a:ln w="25400">
              <a:solidFill>
                <a:sysClr val="windowText" lastClr="000000"/>
              </a:solidFill>
            </a:ln>
          </c:spPr>
          <c:invertIfNegative val="0"/>
          <c:dPt>
            <c:idx val="1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 w="25400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41BA-411F-A0C1-594773D6B944}"/>
              </c:ext>
            </c:extLst>
          </c:dPt>
          <c:cat>
            <c:numRef>
              <c:f>Sheet1!$A$2:$A$14</c:f>
              <c:numCache>
                <c:formatCode>General</c:formatCode>
                <c:ptCount val="1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  <c:pt idx="12">
                  <c:v>2025</c:v>
                </c:pt>
              </c:numCache>
            </c:num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29631.3</c:v>
                </c:pt>
                <c:pt idx="1">
                  <c:v>28956.400000000001</c:v>
                </c:pt>
                <c:pt idx="2">
                  <c:v>29332.1</c:v>
                </c:pt>
                <c:pt idx="3">
                  <c:v>30163.8</c:v>
                </c:pt>
                <c:pt idx="4">
                  <c:v>31170.7</c:v>
                </c:pt>
                <c:pt idx="5">
                  <c:v>31466.2</c:v>
                </c:pt>
                <c:pt idx="6">
                  <c:v>31640.7</c:v>
                </c:pt>
                <c:pt idx="7">
                  <c:v>31348.7</c:v>
                </c:pt>
                <c:pt idx="8">
                  <c:v>30856.6</c:v>
                </c:pt>
                <c:pt idx="9">
                  <c:v>29965.200000000001</c:v>
                </c:pt>
                <c:pt idx="10">
                  <c:v>28939.3</c:v>
                </c:pt>
                <c:pt idx="11">
                  <c:v>28013</c:v>
                </c:pt>
                <c:pt idx="12">
                  <c:v>27863.5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1BA-411F-A0C1-594773D6B944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Beef Heifer Replacements</c:v>
                </c:pt>
              </c:strCache>
            </c:strRef>
          </c:tx>
          <c:spPr>
            <a:solidFill>
              <a:srgbClr val="002060"/>
            </a:solidFill>
            <a:ln w="12700">
              <a:solidFill>
                <a:sysClr val="windowText" lastClr="000000"/>
              </a:solidFill>
              <a:prstDash val="sysDot"/>
            </a:ln>
          </c:spPr>
          <c:invertIfNegative val="0"/>
          <c:cat>
            <c:numRef>
              <c:f>Sheet1!$A$2:$A$14</c:f>
              <c:numCache>
                <c:formatCode>General</c:formatCode>
                <c:ptCount val="1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  <c:pt idx="12">
                  <c:v>2025</c:v>
                </c:pt>
              </c:numCache>
            </c:num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5429.2</c:v>
                </c:pt>
                <c:pt idx="1">
                  <c:v>5556.3</c:v>
                </c:pt>
                <c:pt idx="2">
                  <c:v>6086.4</c:v>
                </c:pt>
                <c:pt idx="3">
                  <c:v>6335.2</c:v>
                </c:pt>
                <c:pt idx="4">
                  <c:v>6363.2</c:v>
                </c:pt>
                <c:pt idx="5">
                  <c:v>6108.2</c:v>
                </c:pt>
                <c:pt idx="6">
                  <c:v>5803.9</c:v>
                </c:pt>
                <c:pt idx="7">
                  <c:v>5728.9</c:v>
                </c:pt>
                <c:pt idx="8">
                  <c:v>5640.1</c:v>
                </c:pt>
                <c:pt idx="9">
                  <c:v>5299.5</c:v>
                </c:pt>
                <c:pt idx="10">
                  <c:v>4929.6000000000004</c:v>
                </c:pt>
                <c:pt idx="11">
                  <c:v>4718.3</c:v>
                </c:pt>
                <c:pt idx="12">
                  <c:v>4672.3999999999996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1BA-411F-A0C1-594773D6B9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8016160"/>
        <c:axId val="238014592"/>
      </c:barChart>
      <c:lineChart>
        <c:grouping val="standar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Total Cattle Inventory</c:v>
                </c:pt>
              </c:strCache>
            </c:strRef>
          </c:tx>
          <c:spPr>
            <a:ln w="508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  <c:pt idx="12">
                  <c:v>2025</c:v>
                </c:pt>
              </c:numCache>
            </c:numRef>
          </c:cat>
          <c:val>
            <c:numRef>
              <c:f>Sheet1!$D$2:$D$14</c:f>
              <c:numCache>
                <c:formatCode>General</c:formatCode>
                <c:ptCount val="13"/>
                <c:pt idx="0">
                  <c:v>90095.2</c:v>
                </c:pt>
                <c:pt idx="1">
                  <c:v>88243</c:v>
                </c:pt>
                <c:pt idx="2">
                  <c:v>89173</c:v>
                </c:pt>
                <c:pt idx="3">
                  <c:v>91888</c:v>
                </c:pt>
                <c:pt idx="4">
                  <c:v>93624.6</c:v>
                </c:pt>
                <c:pt idx="5">
                  <c:v>94298</c:v>
                </c:pt>
                <c:pt idx="6">
                  <c:v>94664.7</c:v>
                </c:pt>
                <c:pt idx="7">
                  <c:v>93768.3</c:v>
                </c:pt>
                <c:pt idx="8">
                  <c:v>93586.5</c:v>
                </c:pt>
                <c:pt idx="9">
                  <c:v>91788.7</c:v>
                </c:pt>
                <c:pt idx="10">
                  <c:v>88841</c:v>
                </c:pt>
                <c:pt idx="11">
                  <c:v>87157.4</c:v>
                </c:pt>
                <c:pt idx="12">
                  <c:v>86662.2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1BA-411F-A0C1-594773D6B9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8015768"/>
        <c:axId val="238013416"/>
      </c:lineChart>
      <c:catAx>
        <c:axId val="238016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38014592"/>
        <c:crosses val="autoZero"/>
        <c:auto val="1"/>
        <c:lblAlgn val="ctr"/>
        <c:lblOffset val="100"/>
        <c:tickLblSkip val="2"/>
        <c:noMultiLvlLbl val="0"/>
      </c:catAx>
      <c:valAx>
        <c:axId val="238014592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Mil. Head</a:t>
                </a:r>
              </a:p>
              <a:p>
                <a:pPr>
                  <a:defRPr/>
                </a:pPr>
                <a:r>
                  <a:rPr lang="en-US" sz="1000" b="0" dirty="0"/>
                  <a:t>(Cows &amp; Heifers)</a:t>
                </a:r>
              </a:p>
            </c:rich>
          </c:tx>
          <c:layout>
            <c:manualLayout>
              <c:xMode val="edge"/>
              <c:yMode val="edge"/>
              <c:x val="1.9955312697981717E-2"/>
              <c:y val="8.5140105726220855E-2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crossAx val="238016160"/>
        <c:crosses val="autoZero"/>
        <c:crossBetween val="between"/>
        <c:dispUnits>
          <c:builtInUnit val="thousands"/>
          <c:dispUnitsLbl/>
        </c:dispUnits>
      </c:valAx>
      <c:valAx>
        <c:axId val="238013416"/>
        <c:scaling>
          <c:orientation val="minMax"/>
          <c:max val="98000"/>
          <c:min val="84000"/>
        </c:scaling>
        <c:delete val="0"/>
        <c:axPos val="r"/>
        <c:numFmt formatCode="General" sourceLinked="1"/>
        <c:majorTickMark val="out"/>
        <c:minorTickMark val="none"/>
        <c:tickLblPos val="nextTo"/>
        <c:crossAx val="238015768"/>
        <c:crosses val="max"/>
        <c:crossBetween val="between"/>
        <c:dispUnits>
          <c:builtInUnit val="thousands"/>
          <c:dispUnitsLbl/>
        </c:dispUnits>
      </c:valAx>
      <c:catAx>
        <c:axId val="238015768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b="0" dirty="0"/>
                  <a:t>Mil. Head</a:t>
                </a:r>
              </a:p>
              <a:p>
                <a:pPr>
                  <a:defRPr/>
                </a:pPr>
                <a:r>
                  <a:rPr lang="en-US" sz="1000" b="0" dirty="0"/>
                  <a:t>(Total)</a:t>
                </a:r>
              </a:p>
            </c:rich>
          </c:tx>
          <c:layout>
            <c:manualLayout>
              <c:xMode val="edge"/>
              <c:yMode val="edge"/>
              <c:x val="0.87799902706127253"/>
              <c:y val="8.6087575320690515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38013416"/>
        <c:crosses val="autoZero"/>
        <c:auto val="1"/>
        <c:lblAlgn val="ctr"/>
        <c:lblOffset val="100"/>
        <c:noMultiLvlLbl val="0"/>
      </c:cat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CATTLE INVENTORY</a:t>
            </a:r>
          </a:p>
          <a:p>
            <a:pPr>
              <a:defRPr/>
            </a:pPr>
            <a:r>
              <a:rPr lang="en-US" sz="2000" b="0" dirty="0"/>
              <a:t>January</a:t>
            </a:r>
            <a:r>
              <a:rPr lang="en-US" sz="2000" b="0" baseline="0" dirty="0"/>
              <a:t> 1, United States </a:t>
            </a:r>
            <a:r>
              <a:rPr lang="en-US" sz="2000" b="0" baseline="0" dirty="0" err="1"/>
              <a:t>vs</a:t>
            </a:r>
            <a:r>
              <a:rPr lang="en-US" sz="2000" b="0" baseline="0" dirty="0"/>
              <a:t> Canada, Annual</a:t>
            </a:r>
            <a:endParaRPr lang="en-US" sz="2000" b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5.2371934111684317E-2"/>
          <c:y val="0.18519648072159994"/>
          <c:w val="0.8756152140465201"/>
          <c:h val="0.67373904846401234"/>
        </c:manualLayout>
      </c:layout>
      <c:barChart>
        <c:barDir val="col"/>
        <c:grouping val="stacked"/>
        <c:varyColors val="0"/>
        <c:ser>
          <c:idx val="0"/>
          <c:order val="1"/>
          <c:tx>
            <c:strRef>
              <c:f>Sheet1!$C$1</c:f>
              <c:strCache>
                <c:ptCount val="1"/>
                <c:pt idx="0">
                  <c:v>United States</c:v>
                </c:pt>
              </c:strCache>
            </c:strRef>
          </c:tx>
          <c:spPr>
            <a:solidFill>
              <a:srgbClr val="002060"/>
            </a:solidFill>
            <a:ln w="12700">
              <a:solidFill>
                <a:sysClr val="windowText" lastClr="000000"/>
              </a:solidFill>
              <a:prstDash val="sysDot"/>
            </a:ln>
          </c:spPr>
          <c:invertIfNegative val="0"/>
          <c:cat>
            <c:numRef>
              <c:f>Sheet1!$A$2:$A$14</c:f>
              <c:numCache>
                <c:formatCode>General</c:formatCode>
                <c:ptCount val="1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  <c:pt idx="12">
                  <c:v>2025</c:v>
                </c:pt>
              </c:numCache>
            </c:num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90095.2</c:v>
                </c:pt>
                <c:pt idx="1">
                  <c:v>88243</c:v>
                </c:pt>
                <c:pt idx="2">
                  <c:v>89173</c:v>
                </c:pt>
                <c:pt idx="3">
                  <c:v>91888</c:v>
                </c:pt>
                <c:pt idx="4">
                  <c:v>93624.6</c:v>
                </c:pt>
                <c:pt idx="5">
                  <c:v>94298</c:v>
                </c:pt>
                <c:pt idx="6">
                  <c:v>94664.7</c:v>
                </c:pt>
                <c:pt idx="7">
                  <c:v>93768.3</c:v>
                </c:pt>
                <c:pt idx="8">
                  <c:v>93586.5</c:v>
                </c:pt>
                <c:pt idx="9">
                  <c:v>91788.7</c:v>
                </c:pt>
                <c:pt idx="10">
                  <c:v>88841</c:v>
                </c:pt>
                <c:pt idx="11">
                  <c:v>87157.4</c:v>
                </c:pt>
                <c:pt idx="12">
                  <c:v>86662.2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70-4595-90A7-001057136A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623648"/>
        <c:axId val="236625216"/>
      </c:barChart>
      <c:barChart>
        <c:barDir val="col"/>
        <c:grouping val="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  <a:ln w="25400">
              <a:solidFill>
                <a:sysClr val="windowText" lastClr="000000"/>
              </a:solidFill>
            </a:ln>
          </c:spPr>
          <c:invertIfNegative val="0"/>
          <c:dPt>
            <c:idx val="1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 w="12700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2-1470-4595-90A7-001057136A7C}"/>
              </c:ext>
            </c:extLst>
          </c:dPt>
          <c:cat>
            <c:numRef>
              <c:f>Sheet1!$A$2:$A$11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12240</c:v>
                </c:pt>
                <c:pt idx="1">
                  <c:v>12050</c:v>
                </c:pt>
                <c:pt idx="2">
                  <c:v>11640</c:v>
                </c:pt>
                <c:pt idx="3">
                  <c:v>11610</c:v>
                </c:pt>
                <c:pt idx="4">
                  <c:v>11510</c:v>
                </c:pt>
                <c:pt idx="5">
                  <c:v>11670</c:v>
                </c:pt>
                <c:pt idx="6">
                  <c:v>11670</c:v>
                </c:pt>
                <c:pt idx="7">
                  <c:v>11540</c:v>
                </c:pt>
                <c:pt idx="8">
                  <c:v>11515</c:v>
                </c:pt>
                <c:pt idx="9">
                  <c:v>11515</c:v>
                </c:pt>
                <c:pt idx="10">
                  <c:v>11245</c:v>
                </c:pt>
                <c:pt idx="11">
                  <c:v>11015</c:v>
                </c:pt>
                <c:pt idx="12">
                  <c:v>10940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470-4595-90A7-001057136A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72"/>
        <c:overlap val="100"/>
        <c:axId val="236622864"/>
        <c:axId val="236623256"/>
      </c:barChart>
      <c:catAx>
        <c:axId val="236623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36625216"/>
        <c:crosses val="autoZero"/>
        <c:auto val="1"/>
        <c:lblAlgn val="ctr"/>
        <c:lblOffset val="100"/>
        <c:tickLblSkip val="2"/>
        <c:noMultiLvlLbl val="0"/>
      </c:catAx>
      <c:valAx>
        <c:axId val="236625216"/>
        <c:scaling>
          <c:orientation val="minMax"/>
          <c:max val="95000"/>
          <c:min val="8500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Mil. Head</a:t>
                </a:r>
                <a:r>
                  <a:rPr lang="en-US" b="0" baseline="0" dirty="0"/>
                  <a:t> (US)</a:t>
                </a:r>
                <a:endParaRPr lang="en-US" b="0" dirty="0"/>
              </a:p>
            </c:rich>
          </c:tx>
          <c:layout>
            <c:manualLayout>
              <c:xMode val="edge"/>
              <c:yMode val="edge"/>
              <c:x val="1.9955312697981717E-2"/>
              <c:y val="0.11096170197035229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crossAx val="236623648"/>
        <c:crosses val="autoZero"/>
        <c:crossBetween val="between"/>
        <c:dispUnits>
          <c:builtInUnit val="thousands"/>
        </c:dispUnits>
      </c:valAx>
      <c:valAx>
        <c:axId val="236623256"/>
        <c:scaling>
          <c:orientation val="minMax"/>
          <c:min val="10500"/>
        </c:scaling>
        <c:delete val="0"/>
        <c:axPos val="r"/>
        <c:numFmt formatCode="General" sourceLinked="0"/>
        <c:majorTickMark val="out"/>
        <c:minorTickMark val="none"/>
        <c:tickLblPos val="nextTo"/>
        <c:crossAx val="236622864"/>
        <c:crosses val="max"/>
        <c:crossBetween val="between"/>
        <c:dispUnits>
          <c:builtInUnit val="thousands"/>
        </c:dispUnits>
      </c:valAx>
      <c:catAx>
        <c:axId val="236622864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b="0" dirty="0"/>
                  <a:t>Mil. Head (Canada)</a:t>
                </a:r>
              </a:p>
            </c:rich>
          </c:tx>
          <c:layout>
            <c:manualLayout>
              <c:xMode val="edge"/>
              <c:yMode val="edge"/>
              <c:x val="0.79041666666666666"/>
              <c:y val="0.11190917156482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36623256"/>
        <c:crosses val="autoZero"/>
        <c:auto val="1"/>
        <c:lblAlgn val="ctr"/>
        <c:lblOffset val="100"/>
        <c:noMultiLvlLbl val="0"/>
      </c:cat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CANADA 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CATTLE INVENTORY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000" b="0" dirty="0"/>
              <a:t>July </a:t>
            </a:r>
            <a:r>
              <a:rPr lang="en-US" sz="2000" b="0" baseline="0" dirty="0"/>
              <a:t>1, Annual</a:t>
            </a:r>
            <a:endParaRPr lang="en-US" sz="2000" b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9261245361571183E-2"/>
          <c:y val="0.18519648072159994"/>
          <c:w val="0.88872590279663322"/>
          <c:h val="0.67373904846401234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Beef Cows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  <a:ln w="25400">
              <a:solidFill>
                <a:sysClr val="windowText" lastClr="000000"/>
              </a:solidFill>
            </a:ln>
          </c:spPr>
          <c:invertIfNegative val="0"/>
          <c:dPt>
            <c:idx val="1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 w="28575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1FB7-449D-B8F2-C6C79116B8C6}"/>
              </c:ext>
            </c:extLst>
          </c:dPt>
          <c:cat>
            <c:numRef>
              <c:f>Sheet1!$A$2:$A$14</c:f>
              <c:numCache>
                <c:formatCode>General</c:formatCod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numCache>
            </c:num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3931.4</c:v>
                </c:pt>
                <c:pt idx="1">
                  <c:v>3932.6</c:v>
                </c:pt>
                <c:pt idx="2">
                  <c:v>3848.2</c:v>
                </c:pt>
                <c:pt idx="3">
                  <c:v>3706.4</c:v>
                </c:pt>
                <c:pt idx="4">
                  <c:v>3736.6</c:v>
                </c:pt>
                <c:pt idx="5">
                  <c:v>3804.6</c:v>
                </c:pt>
                <c:pt idx="6">
                  <c:v>3794.7</c:v>
                </c:pt>
                <c:pt idx="7">
                  <c:v>3771.3</c:v>
                </c:pt>
                <c:pt idx="8">
                  <c:v>3787.4</c:v>
                </c:pt>
                <c:pt idx="9">
                  <c:v>3776.3</c:v>
                </c:pt>
                <c:pt idx="10">
                  <c:v>3671.3</c:v>
                </c:pt>
                <c:pt idx="11">
                  <c:v>3563.8</c:v>
                </c:pt>
                <c:pt idx="12">
                  <c:v>3485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FB7-449D-B8F2-C6C79116B8C6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Beef Heifer Replacements</c:v>
                </c:pt>
              </c:strCache>
            </c:strRef>
          </c:tx>
          <c:spPr>
            <a:solidFill>
              <a:srgbClr val="002060"/>
            </a:solidFill>
            <a:ln w="12700">
              <a:solidFill>
                <a:sysClr val="windowText" lastClr="000000"/>
              </a:solidFill>
              <a:prstDash val="sysDot"/>
            </a:ln>
          </c:spPr>
          <c:invertIfNegative val="0"/>
          <c:cat>
            <c:numRef>
              <c:f>Sheet1!$A$2:$A$14</c:f>
              <c:numCache>
                <c:formatCode>General</c:formatCod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numCache>
            </c:num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654.6</c:v>
                </c:pt>
                <c:pt idx="1">
                  <c:v>666.3</c:v>
                </c:pt>
                <c:pt idx="2">
                  <c:v>640</c:v>
                </c:pt>
                <c:pt idx="3">
                  <c:v>642.79999999999995</c:v>
                </c:pt>
                <c:pt idx="4">
                  <c:v>674.5</c:v>
                </c:pt>
                <c:pt idx="5">
                  <c:v>692.4</c:v>
                </c:pt>
                <c:pt idx="6">
                  <c:v>699.2</c:v>
                </c:pt>
                <c:pt idx="7">
                  <c:v>682.2</c:v>
                </c:pt>
                <c:pt idx="8">
                  <c:v>683.8</c:v>
                </c:pt>
                <c:pt idx="9">
                  <c:v>671.6</c:v>
                </c:pt>
                <c:pt idx="10">
                  <c:v>606.79999999999995</c:v>
                </c:pt>
                <c:pt idx="11">
                  <c:v>581.6</c:v>
                </c:pt>
                <c:pt idx="12">
                  <c:v>586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FB7-449D-B8F2-C6C79116B8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0910600"/>
        <c:axId val="150910992"/>
      </c:barChart>
      <c:lineChart>
        <c:grouping val="standar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Total Cattle Inventory</c:v>
                </c:pt>
              </c:strCache>
            </c:strRef>
          </c:tx>
          <c:spPr>
            <a:ln w="50800">
              <a:solidFill>
                <a:srgbClr val="FF0000"/>
              </a:solidFill>
            </a:ln>
          </c:spPr>
          <c:marker>
            <c:symbol val="none"/>
          </c:marker>
          <c:val>
            <c:numRef>
              <c:f>Sheet1!$D$2:$D$14</c:f>
              <c:numCache>
                <c:formatCode>General</c:formatCode>
                <c:ptCount val="13"/>
                <c:pt idx="0">
                  <c:v>13465</c:v>
                </c:pt>
                <c:pt idx="1">
                  <c:v>13365</c:v>
                </c:pt>
                <c:pt idx="2">
                  <c:v>13020</c:v>
                </c:pt>
                <c:pt idx="3">
                  <c:v>12615</c:v>
                </c:pt>
                <c:pt idx="4">
                  <c:v>12530</c:v>
                </c:pt>
                <c:pt idx="5">
                  <c:v>12595</c:v>
                </c:pt>
                <c:pt idx="6">
                  <c:v>12610</c:v>
                </c:pt>
                <c:pt idx="7">
                  <c:v>12510</c:v>
                </c:pt>
                <c:pt idx="8">
                  <c:v>12575</c:v>
                </c:pt>
                <c:pt idx="9">
                  <c:v>12645</c:v>
                </c:pt>
                <c:pt idx="10">
                  <c:v>12280</c:v>
                </c:pt>
                <c:pt idx="11">
                  <c:v>12110</c:v>
                </c:pt>
                <c:pt idx="12">
                  <c:v>11935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FB7-449D-B8F2-C6C79116B8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0914912"/>
        <c:axId val="150910208"/>
      </c:lineChart>
      <c:catAx>
        <c:axId val="150910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50910992"/>
        <c:crosses val="autoZero"/>
        <c:auto val="1"/>
        <c:lblAlgn val="ctr"/>
        <c:lblOffset val="100"/>
        <c:tickLblSkip val="2"/>
        <c:noMultiLvlLbl val="0"/>
      </c:catAx>
      <c:valAx>
        <c:axId val="150910992"/>
        <c:scaling>
          <c:orientation val="minMax"/>
          <c:max val="450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Mil. Head</a:t>
                </a:r>
              </a:p>
              <a:p>
                <a:pPr>
                  <a:defRPr/>
                </a:pPr>
                <a:r>
                  <a:rPr lang="en-US" sz="1000" b="0" dirty="0"/>
                  <a:t>(Cows &amp; Heifers)</a:t>
                </a:r>
              </a:p>
            </c:rich>
          </c:tx>
          <c:layout>
            <c:manualLayout>
              <c:xMode val="edge"/>
              <c:yMode val="edge"/>
              <c:x val="1.9955312697981717E-2"/>
              <c:y val="8.5140105726220855E-2"/>
            </c:manualLayout>
          </c:layout>
          <c:overlay val="0"/>
        </c:title>
        <c:numFmt formatCode="#,##0.0" sourceLinked="0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crossAx val="150910600"/>
        <c:crosses val="autoZero"/>
        <c:crossBetween val="between"/>
        <c:dispUnits>
          <c:builtInUnit val="thousands"/>
          <c:dispUnitsLbl/>
        </c:dispUnits>
      </c:valAx>
      <c:valAx>
        <c:axId val="150910208"/>
        <c:scaling>
          <c:orientation val="minMax"/>
          <c:max val="13600"/>
          <c:min val="11800"/>
        </c:scaling>
        <c:delete val="0"/>
        <c:axPos val="r"/>
        <c:numFmt formatCode="#,##0.0" sourceLinked="0"/>
        <c:majorTickMark val="out"/>
        <c:minorTickMark val="none"/>
        <c:tickLblPos val="nextTo"/>
        <c:crossAx val="150914912"/>
        <c:crosses val="max"/>
        <c:crossBetween val="between"/>
        <c:dispUnits>
          <c:builtInUnit val="thousands"/>
        </c:dispUnits>
      </c:valAx>
      <c:catAx>
        <c:axId val="150914912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b="0" dirty="0"/>
                  <a:t>Mil. Head</a:t>
                </a:r>
              </a:p>
              <a:p>
                <a:pPr>
                  <a:defRPr/>
                </a:pPr>
                <a:r>
                  <a:rPr lang="en-US" sz="1000" b="0" dirty="0"/>
                  <a:t>(Total)</a:t>
                </a:r>
              </a:p>
            </c:rich>
          </c:tx>
          <c:layout>
            <c:manualLayout>
              <c:xMode val="edge"/>
              <c:yMode val="edge"/>
              <c:x val="0.87799902706127253"/>
              <c:y val="8.6087575320690515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50910208"/>
        <c:crosses val="autoZero"/>
        <c:auto val="1"/>
        <c:lblAlgn val="ctr"/>
        <c:lblOffset val="100"/>
        <c:noMultiLvlLbl val="0"/>
      </c:cat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UNITED STATES 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CATTLE INVENTORY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000" b="0" dirty="0"/>
              <a:t>July </a:t>
            </a:r>
            <a:r>
              <a:rPr lang="en-US" sz="2000" b="0" baseline="0" dirty="0"/>
              <a:t>1, Annual</a:t>
            </a:r>
            <a:endParaRPr lang="en-US" sz="2000" b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5.2371934111684317E-2"/>
          <c:y val="0.18519648072159994"/>
          <c:w val="0.88214544302651821"/>
          <c:h val="0.67373904846401234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Beef Cows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  <a:ln w="25400">
              <a:solidFill>
                <a:sysClr val="windowText" lastClr="000000"/>
              </a:solidFill>
            </a:ln>
          </c:spPr>
          <c:invertIfNegative val="0"/>
          <c:dPt>
            <c:idx val="1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 w="25400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AE75-45C6-BD21-630F9F85FF50}"/>
              </c:ext>
            </c:extLst>
          </c:dPt>
          <c:cat>
            <c:numRef>
              <c:f>Sheet1!$A$2:$A$14</c:f>
              <c:numCache>
                <c:formatCode>General</c:formatCod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numCache>
            </c:num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30467</c:v>
                </c:pt>
                <c:pt idx="1">
                  <c:v>29900</c:v>
                </c:pt>
                <c:pt idx="2">
                  <c:v>29750</c:v>
                </c:pt>
                <c:pt idx="3">
                  <c:v>30400</c:v>
                </c:pt>
                <c:pt idx="4">
                  <c:v>#N/A</c:v>
                </c:pt>
                <c:pt idx="5">
                  <c:v>32100</c:v>
                </c:pt>
                <c:pt idx="6">
                  <c:v>32400</c:v>
                </c:pt>
                <c:pt idx="7">
                  <c:v>32300</c:v>
                </c:pt>
                <c:pt idx="8">
                  <c:v>32050</c:v>
                </c:pt>
                <c:pt idx="9">
                  <c:v>31100</c:v>
                </c:pt>
                <c:pt idx="10">
                  <c:v>30200</c:v>
                </c:pt>
                <c:pt idx="11">
                  <c:v>29100</c:v>
                </c:pt>
                <c:pt idx="12">
                  <c:v>#N/A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E75-45C6-BD21-630F9F85FF50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Beef Heifer Replacements</c:v>
                </c:pt>
              </c:strCache>
            </c:strRef>
          </c:tx>
          <c:spPr>
            <a:solidFill>
              <a:srgbClr val="002060"/>
            </a:solidFill>
            <a:ln w="12700">
              <a:solidFill>
                <a:sysClr val="windowText" lastClr="000000"/>
              </a:solidFill>
              <a:prstDash val="sysDot"/>
            </a:ln>
          </c:spPr>
          <c:invertIfNegative val="0"/>
          <c:cat>
            <c:numRef>
              <c:f>Sheet1!$A$2:$A$14</c:f>
              <c:numCache>
                <c:formatCode>General</c:formatCod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numCache>
            </c:num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4200</c:v>
                </c:pt>
                <c:pt idx="1">
                  <c:v>4200</c:v>
                </c:pt>
                <c:pt idx="2">
                  <c:v>4500</c:v>
                </c:pt>
                <c:pt idx="3">
                  <c:v>4800</c:v>
                </c:pt>
                <c:pt idx="4">
                  <c:v>#N/A</c:v>
                </c:pt>
                <c:pt idx="5">
                  <c:v>4700</c:v>
                </c:pt>
                <c:pt idx="6">
                  <c:v>4600</c:v>
                </c:pt>
                <c:pt idx="7">
                  <c:v>4400</c:v>
                </c:pt>
                <c:pt idx="8">
                  <c:v>4400</c:v>
                </c:pt>
                <c:pt idx="9">
                  <c:v>4300</c:v>
                </c:pt>
                <c:pt idx="10">
                  <c:v>4000</c:v>
                </c:pt>
                <c:pt idx="11">
                  <c:v>3900</c:v>
                </c:pt>
                <c:pt idx="12">
                  <c:v>#N/A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E75-45C6-BD21-630F9F85FF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1397296"/>
        <c:axId val="91395728"/>
      </c:barChart>
      <c:lineChart>
        <c:grouping val="standar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Total Cattle Inventory</c:v>
                </c:pt>
              </c:strCache>
            </c:strRef>
          </c:tx>
          <c:spPr>
            <a:ln w="508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numCache>
            </c:numRef>
          </c:cat>
          <c:val>
            <c:numRef>
              <c:f>Sheet1!$D$2:$D$14</c:f>
              <c:numCache>
                <c:formatCode>General</c:formatCode>
                <c:ptCount val="13"/>
                <c:pt idx="0">
                  <c:v>97800</c:v>
                </c:pt>
                <c:pt idx="1">
                  <c:v>96300</c:v>
                </c:pt>
                <c:pt idx="2">
                  <c:v>95700</c:v>
                </c:pt>
                <c:pt idx="3">
                  <c:v>98100</c:v>
                </c:pt>
                <c:pt idx="4">
                  <c:v>#N/A</c:v>
                </c:pt>
                <c:pt idx="5">
                  <c:v>102100</c:v>
                </c:pt>
                <c:pt idx="6">
                  <c:v>102800</c:v>
                </c:pt>
                <c:pt idx="7">
                  <c:v>102600</c:v>
                </c:pt>
                <c:pt idx="8">
                  <c:v>102300</c:v>
                </c:pt>
                <c:pt idx="9">
                  <c:v>100800</c:v>
                </c:pt>
                <c:pt idx="10">
                  <c:v>98300</c:v>
                </c:pt>
                <c:pt idx="11">
                  <c:v>95400</c:v>
                </c:pt>
                <c:pt idx="12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E75-45C6-BD21-630F9F85FF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1396512"/>
        <c:axId val="91390240"/>
      </c:lineChart>
      <c:catAx>
        <c:axId val="91397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91395728"/>
        <c:crosses val="autoZero"/>
        <c:auto val="1"/>
        <c:lblAlgn val="ctr"/>
        <c:lblOffset val="100"/>
        <c:tickLblSkip val="2"/>
        <c:noMultiLvlLbl val="0"/>
      </c:catAx>
      <c:valAx>
        <c:axId val="91395728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Mil. Head</a:t>
                </a:r>
              </a:p>
              <a:p>
                <a:pPr>
                  <a:defRPr/>
                </a:pPr>
                <a:r>
                  <a:rPr lang="en-US" sz="1000" b="0" dirty="0"/>
                  <a:t>(Cows &amp; Heifers)</a:t>
                </a:r>
              </a:p>
            </c:rich>
          </c:tx>
          <c:layout>
            <c:manualLayout>
              <c:xMode val="edge"/>
              <c:yMode val="edge"/>
              <c:x val="1.9955312697981717E-2"/>
              <c:y val="8.5140105726220855E-2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crossAx val="91397296"/>
        <c:crosses val="autoZero"/>
        <c:crossBetween val="between"/>
        <c:dispUnits>
          <c:builtInUnit val="thousands"/>
          <c:dispUnitsLbl/>
        </c:dispUnits>
      </c:valAx>
      <c:valAx>
        <c:axId val="91390240"/>
        <c:scaling>
          <c:orientation val="minMax"/>
          <c:max val="105000"/>
          <c:min val="91000"/>
        </c:scaling>
        <c:delete val="0"/>
        <c:axPos val="r"/>
        <c:numFmt formatCode="General" sourceLinked="1"/>
        <c:majorTickMark val="out"/>
        <c:minorTickMark val="none"/>
        <c:tickLblPos val="nextTo"/>
        <c:crossAx val="91396512"/>
        <c:crosses val="max"/>
        <c:crossBetween val="between"/>
        <c:dispUnits>
          <c:builtInUnit val="thousands"/>
          <c:dispUnitsLbl/>
        </c:dispUnits>
      </c:valAx>
      <c:catAx>
        <c:axId val="91396512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b="0" dirty="0"/>
                  <a:t>Mil. Head</a:t>
                </a:r>
              </a:p>
              <a:p>
                <a:pPr>
                  <a:defRPr/>
                </a:pPr>
                <a:r>
                  <a:rPr lang="en-US" sz="1000" b="0" dirty="0"/>
                  <a:t>(Total)</a:t>
                </a:r>
              </a:p>
            </c:rich>
          </c:tx>
          <c:layout>
            <c:manualLayout>
              <c:xMode val="edge"/>
              <c:yMode val="edge"/>
              <c:x val="0.87799902706127253"/>
              <c:y val="8.6087575320690515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91390240"/>
        <c:crosses val="autoZero"/>
        <c:auto val="1"/>
        <c:lblAlgn val="ctr"/>
        <c:lblOffset val="100"/>
        <c:noMultiLvlLbl val="0"/>
      </c:cat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CATTLE INVENTORY</a:t>
            </a:r>
          </a:p>
          <a:p>
            <a:pPr>
              <a:defRPr/>
            </a:pPr>
            <a:r>
              <a:rPr lang="en-US" sz="2000" b="0" dirty="0"/>
              <a:t>July </a:t>
            </a:r>
            <a:r>
              <a:rPr lang="en-US" sz="2000" b="0" baseline="0" dirty="0"/>
              <a:t>1, United States </a:t>
            </a:r>
            <a:r>
              <a:rPr lang="en-US" sz="2000" b="0" baseline="0" dirty="0" err="1"/>
              <a:t>vs</a:t>
            </a:r>
            <a:r>
              <a:rPr lang="en-US" sz="2000" b="0" baseline="0" dirty="0"/>
              <a:t> Canada, Annual</a:t>
            </a:r>
            <a:endParaRPr lang="en-US" sz="2000" b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5482622861797443E-2"/>
          <c:y val="0.18519648072159994"/>
          <c:w val="0.86250452529640687"/>
          <c:h val="0.67373904846401234"/>
        </c:manualLayout>
      </c:layout>
      <c:barChart>
        <c:barDir val="col"/>
        <c:grouping val="stacked"/>
        <c:varyColors val="0"/>
        <c:ser>
          <c:idx val="0"/>
          <c:order val="1"/>
          <c:tx>
            <c:strRef>
              <c:f>Sheet1!$C$1</c:f>
              <c:strCache>
                <c:ptCount val="1"/>
                <c:pt idx="0">
                  <c:v>United States</c:v>
                </c:pt>
              </c:strCache>
            </c:strRef>
          </c:tx>
          <c:spPr>
            <a:solidFill>
              <a:srgbClr val="002060"/>
            </a:solidFill>
            <a:ln w="12700">
              <a:solidFill>
                <a:sysClr val="windowText" lastClr="000000"/>
              </a:solidFill>
              <a:prstDash val="sysDot"/>
            </a:ln>
          </c:spPr>
          <c:invertIfNegative val="0"/>
          <c:cat>
            <c:numRef>
              <c:f>Sheet1!$A$2:$A$14</c:f>
              <c:numCache>
                <c:formatCode>General</c:formatCod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numCache>
            </c:num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97800</c:v>
                </c:pt>
                <c:pt idx="1">
                  <c:v>96300</c:v>
                </c:pt>
                <c:pt idx="2">
                  <c:v>95700</c:v>
                </c:pt>
                <c:pt idx="3">
                  <c:v>98100</c:v>
                </c:pt>
                <c:pt idx="4">
                  <c:v>#N/A</c:v>
                </c:pt>
                <c:pt idx="5">
                  <c:v>102100</c:v>
                </c:pt>
                <c:pt idx="6">
                  <c:v>102800</c:v>
                </c:pt>
                <c:pt idx="7">
                  <c:v>102600</c:v>
                </c:pt>
                <c:pt idx="8">
                  <c:v>102300</c:v>
                </c:pt>
                <c:pt idx="9">
                  <c:v>100800</c:v>
                </c:pt>
                <c:pt idx="10">
                  <c:v>98300</c:v>
                </c:pt>
                <c:pt idx="11">
                  <c:v>95400</c:v>
                </c:pt>
                <c:pt idx="12">
                  <c:v>#N/A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DE-404D-9C6A-02C6ADC827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2164840"/>
        <c:axId val="152164056"/>
      </c:barChart>
      <c:barChart>
        <c:barDir val="col"/>
        <c:grouping val="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  <a:ln w="25400">
              <a:solidFill>
                <a:sysClr val="windowText" lastClr="000000"/>
              </a:solidFill>
            </a:ln>
          </c:spPr>
          <c:invertIfNegative val="0"/>
          <c:dPt>
            <c:idx val="1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 w="12700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2-94DE-404D-9C6A-02C6ADC827E1}"/>
              </c:ext>
            </c:extLst>
          </c:dPt>
          <c:cat>
            <c:numRef>
              <c:f>Sheet1!$A$2:$A$13</c:f>
              <c:numCache>
                <c:formatCode>General</c:formatCod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</c:numCache>
            </c:num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13465</c:v>
                </c:pt>
                <c:pt idx="1">
                  <c:v>13365</c:v>
                </c:pt>
                <c:pt idx="2">
                  <c:v>13020</c:v>
                </c:pt>
                <c:pt idx="3">
                  <c:v>12615</c:v>
                </c:pt>
                <c:pt idx="4">
                  <c:v>12530</c:v>
                </c:pt>
                <c:pt idx="5">
                  <c:v>12595</c:v>
                </c:pt>
                <c:pt idx="6">
                  <c:v>12610</c:v>
                </c:pt>
                <c:pt idx="7">
                  <c:v>12510</c:v>
                </c:pt>
                <c:pt idx="8">
                  <c:v>12575</c:v>
                </c:pt>
                <c:pt idx="9">
                  <c:v>12645</c:v>
                </c:pt>
                <c:pt idx="10">
                  <c:v>12280</c:v>
                </c:pt>
                <c:pt idx="11">
                  <c:v>12110</c:v>
                </c:pt>
                <c:pt idx="12">
                  <c:v>11935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4DE-404D-9C6A-02C6ADC827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72"/>
        <c:overlap val="100"/>
        <c:axId val="239701512"/>
        <c:axId val="239701120"/>
      </c:barChart>
      <c:catAx>
        <c:axId val="152164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52164056"/>
        <c:crosses val="autoZero"/>
        <c:auto val="1"/>
        <c:lblAlgn val="ctr"/>
        <c:lblOffset val="100"/>
        <c:tickLblSkip val="2"/>
        <c:noMultiLvlLbl val="0"/>
      </c:catAx>
      <c:valAx>
        <c:axId val="152164056"/>
        <c:scaling>
          <c:orientation val="minMax"/>
          <c:max val="103000"/>
          <c:min val="9400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Mil. Head</a:t>
                </a:r>
                <a:r>
                  <a:rPr lang="en-US" b="0" baseline="0" dirty="0"/>
                  <a:t> (US)</a:t>
                </a:r>
                <a:endParaRPr lang="en-US" b="0" dirty="0"/>
              </a:p>
            </c:rich>
          </c:tx>
          <c:layout>
            <c:manualLayout>
              <c:xMode val="edge"/>
              <c:yMode val="edge"/>
              <c:x val="1.9955312697981717E-2"/>
              <c:y val="0.11096170197035229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crossAx val="152164840"/>
        <c:crosses val="autoZero"/>
        <c:crossBetween val="between"/>
        <c:dispUnits>
          <c:builtInUnit val="thousands"/>
          <c:dispUnitsLbl/>
        </c:dispUnits>
      </c:valAx>
      <c:valAx>
        <c:axId val="239701120"/>
        <c:scaling>
          <c:orientation val="minMax"/>
          <c:max val="13600"/>
          <c:min val="11800"/>
        </c:scaling>
        <c:delete val="0"/>
        <c:axPos val="r"/>
        <c:numFmt formatCode="General" sourceLinked="1"/>
        <c:majorTickMark val="out"/>
        <c:minorTickMark val="none"/>
        <c:tickLblPos val="nextTo"/>
        <c:crossAx val="239701512"/>
        <c:crosses val="max"/>
        <c:crossBetween val="between"/>
        <c:dispUnits>
          <c:builtInUnit val="thousands"/>
          <c:dispUnitsLbl/>
        </c:dispUnits>
      </c:valAx>
      <c:catAx>
        <c:axId val="239701512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b="0" dirty="0"/>
                  <a:t>Mil. Head (Canada)</a:t>
                </a:r>
              </a:p>
            </c:rich>
          </c:tx>
          <c:layout>
            <c:manualLayout>
              <c:xMode val="edge"/>
              <c:yMode val="edge"/>
              <c:x val="0.79041666666666666"/>
              <c:y val="0.11190917156482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39701120"/>
        <c:crosses val="autoZero"/>
        <c:auto val="1"/>
        <c:lblAlgn val="ctr"/>
        <c:lblOffset val="100"/>
        <c:noMultiLvlLbl val="0"/>
      </c:cat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CANADA SHEEP 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INVENTORY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000" b="0" dirty="0"/>
              <a:t>January </a:t>
            </a:r>
            <a:r>
              <a:rPr lang="en-US" sz="2000" b="0" baseline="0" dirty="0"/>
              <a:t>1, Annual</a:t>
            </a:r>
            <a:endParaRPr lang="en-US" sz="2000" b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5.8902163091682502E-2"/>
          <c:y val="0.18519648072159994"/>
          <c:w val="0.86908498506652188"/>
          <c:h val="0.67373904846401234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Ewes 1 yr &amp; older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  <a:ln w="25400">
              <a:solidFill>
                <a:sysClr val="windowText" lastClr="000000"/>
              </a:solidFill>
            </a:ln>
          </c:spPr>
          <c:invertIfNegative val="0"/>
          <c:dPt>
            <c:idx val="1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 w="25400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290D-4129-B4AC-3BFD3A17E7C2}"/>
              </c:ext>
            </c:extLst>
          </c:dPt>
          <c:cat>
            <c:numRef>
              <c:f>Sheet1!$A$2:$A$14</c:f>
              <c:numCache>
                <c:formatCode>General</c:formatCode>
                <c:ptCount val="1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  <c:pt idx="12">
                  <c:v>2025</c:v>
                </c:pt>
              </c:numCache>
            </c:num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549.4</c:v>
                </c:pt>
                <c:pt idx="1">
                  <c:v>539.1</c:v>
                </c:pt>
                <c:pt idx="2">
                  <c:v>524.29999999999995</c:v>
                </c:pt>
                <c:pt idx="3">
                  <c:v>516.79999999999995</c:v>
                </c:pt>
                <c:pt idx="4">
                  <c:v>511.1</c:v>
                </c:pt>
                <c:pt idx="5">
                  <c:v>512.9</c:v>
                </c:pt>
                <c:pt idx="6">
                  <c:v>509.4</c:v>
                </c:pt>
                <c:pt idx="7">
                  <c:v>502.7</c:v>
                </c:pt>
                <c:pt idx="8">
                  <c:v>501.5</c:v>
                </c:pt>
                <c:pt idx="9">
                  <c:v>499.6</c:v>
                </c:pt>
                <c:pt idx="10">
                  <c:v>496.5</c:v>
                </c:pt>
                <c:pt idx="11">
                  <c:v>481.5</c:v>
                </c:pt>
                <c:pt idx="12">
                  <c:v>476.5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90D-4129-B4AC-3BFD3A17E7C2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Replacement Lambs under 1 year</c:v>
                </c:pt>
              </c:strCache>
            </c:strRef>
          </c:tx>
          <c:spPr>
            <a:solidFill>
              <a:srgbClr val="002060"/>
            </a:solidFill>
            <a:ln w="12700">
              <a:solidFill>
                <a:sysClr val="windowText" lastClr="000000"/>
              </a:solidFill>
              <a:prstDash val="sysDot"/>
            </a:ln>
          </c:spPr>
          <c:invertIfNegative val="0"/>
          <c:cat>
            <c:numRef>
              <c:f>Sheet1!$A$2:$A$14</c:f>
              <c:numCache>
                <c:formatCode>General</c:formatCode>
                <c:ptCount val="1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  <c:pt idx="12">
                  <c:v>2025</c:v>
                </c:pt>
              </c:numCache>
            </c:num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89.5</c:v>
                </c:pt>
                <c:pt idx="1">
                  <c:v>84.2</c:v>
                </c:pt>
                <c:pt idx="2">
                  <c:v>77.8</c:v>
                </c:pt>
                <c:pt idx="3">
                  <c:v>74.3</c:v>
                </c:pt>
                <c:pt idx="4">
                  <c:v>75.5</c:v>
                </c:pt>
                <c:pt idx="5">
                  <c:v>78.900000000000006</c:v>
                </c:pt>
                <c:pt idx="6">
                  <c:v>79.2</c:v>
                </c:pt>
                <c:pt idx="7">
                  <c:v>76.599999999999994</c:v>
                </c:pt>
                <c:pt idx="8">
                  <c:v>88.4</c:v>
                </c:pt>
                <c:pt idx="9">
                  <c:v>95.2</c:v>
                </c:pt>
                <c:pt idx="10">
                  <c:v>92.9</c:v>
                </c:pt>
                <c:pt idx="11">
                  <c:v>90.5</c:v>
                </c:pt>
                <c:pt idx="12">
                  <c:v>87.1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90D-4129-B4AC-3BFD3A17E7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9702296"/>
        <c:axId val="239702688"/>
      </c:barChart>
      <c:lineChart>
        <c:grouping val="standar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Total Sheep &amp; Lambs</c:v>
                </c:pt>
              </c:strCache>
            </c:strRef>
          </c:tx>
          <c:spPr>
            <a:ln w="508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  <c:pt idx="12">
                  <c:v>2025</c:v>
                </c:pt>
              </c:numCache>
            </c:numRef>
          </c:cat>
          <c:val>
            <c:numRef>
              <c:f>Sheet1!$D$2:$D$14</c:f>
              <c:numCache>
                <c:formatCode>General</c:formatCode>
                <c:ptCount val="13"/>
                <c:pt idx="0">
                  <c:v>892.9</c:v>
                </c:pt>
                <c:pt idx="1">
                  <c:v>860.7</c:v>
                </c:pt>
                <c:pt idx="2">
                  <c:v>824.3</c:v>
                </c:pt>
                <c:pt idx="3">
                  <c:v>815.1</c:v>
                </c:pt>
                <c:pt idx="4">
                  <c:v>813.9</c:v>
                </c:pt>
                <c:pt idx="5">
                  <c:v>829.4</c:v>
                </c:pt>
                <c:pt idx="6">
                  <c:v>827.9</c:v>
                </c:pt>
                <c:pt idx="7">
                  <c:v>810.8</c:v>
                </c:pt>
                <c:pt idx="8">
                  <c:v>813.7</c:v>
                </c:pt>
                <c:pt idx="9">
                  <c:v>822.2</c:v>
                </c:pt>
                <c:pt idx="10">
                  <c:v>846.8</c:v>
                </c:pt>
                <c:pt idx="11">
                  <c:v>822</c:v>
                </c:pt>
                <c:pt idx="12">
                  <c:v>805.8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90D-4129-B4AC-3BFD3A17E7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9703472"/>
        <c:axId val="239703080"/>
      </c:lineChart>
      <c:catAx>
        <c:axId val="239702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39702688"/>
        <c:crosses val="autoZero"/>
        <c:auto val="1"/>
        <c:lblAlgn val="ctr"/>
        <c:lblOffset val="100"/>
        <c:tickLblSkip val="2"/>
        <c:noMultiLvlLbl val="0"/>
      </c:catAx>
      <c:valAx>
        <c:axId val="239702688"/>
        <c:scaling>
          <c:orientation val="minMax"/>
          <c:max val="60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Mil. Head</a:t>
                </a:r>
              </a:p>
              <a:p>
                <a:pPr>
                  <a:defRPr/>
                </a:pPr>
                <a:r>
                  <a:rPr lang="en-US" sz="1000" b="0" dirty="0"/>
                  <a:t>(Ewes)</a:t>
                </a:r>
              </a:p>
            </c:rich>
          </c:tx>
          <c:layout>
            <c:manualLayout>
              <c:xMode val="edge"/>
              <c:yMode val="edge"/>
              <c:x val="1.9955312697981717E-2"/>
              <c:y val="8.5140105726220855E-2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crossAx val="239702296"/>
        <c:crosses val="autoZero"/>
        <c:crossBetween val="between"/>
        <c:dispUnits>
          <c:builtInUnit val="thousands"/>
          <c:dispUnitsLbl/>
        </c:dispUnits>
      </c:valAx>
      <c:valAx>
        <c:axId val="239703080"/>
        <c:scaling>
          <c:orientation val="minMax"/>
          <c:max val="900"/>
          <c:min val="780"/>
        </c:scaling>
        <c:delete val="0"/>
        <c:axPos val="r"/>
        <c:numFmt formatCode="General" sourceLinked="1"/>
        <c:majorTickMark val="out"/>
        <c:minorTickMark val="none"/>
        <c:tickLblPos val="nextTo"/>
        <c:crossAx val="239703472"/>
        <c:crosses val="max"/>
        <c:crossBetween val="between"/>
        <c:dispUnits>
          <c:builtInUnit val="thousands"/>
          <c:dispUnitsLbl/>
        </c:dispUnits>
      </c:valAx>
      <c:catAx>
        <c:axId val="239703472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b="0" dirty="0"/>
                  <a:t>Mil. Head</a:t>
                </a:r>
              </a:p>
              <a:p>
                <a:pPr>
                  <a:defRPr/>
                </a:pPr>
                <a:r>
                  <a:rPr lang="en-US" sz="1000" b="0" dirty="0"/>
                  <a:t>(Total)</a:t>
                </a:r>
              </a:p>
            </c:rich>
          </c:tx>
          <c:layout>
            <c:manualLayout>
              <c:xMode val="edge"/>
              <c:yMode val="edge"/>
              <c:x val="0.87799902706127253"/>
              <c:y val="8.6087575320690515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39703080"/>
        <c:crosses val="autoZero"/>
        <c:auto val="1"/>
        <c:lblAlgn val="ctr"/>
        <c:lblOffset val="100"/>
        <c:noMultiLvlLbl val="0"/>
      </c:cat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UNITED STATES SHEEP 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INVENTORY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000" b="0" dirty="0"/>
              <a:t>January </a:t>
            </a:r>
            <a:r>
              <a:rPr lang="en-US" sz="2000" b="0" baseline="0" dirty="0"/>
              <a:t>1, Annual</a:t>
            </a:r>
            <a:endParaRPr lang="en-US" sz="2000" b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5.8902163091682502E-2"/>
          <c:y val="0.18519648072159994"/>
          <c:w val="0.882195673816635"/>
          <c:h val="0.67373904846401234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Ewes 1 yr &amp; older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  <a:ln w="25400">
              <a:solidFill>
                <a:sysClr val="windowText" lastClr="000000"/>
              </a:solidFill>
            </a:ln>
          </c:spPr>
          <c:invertIfNegative val="0"/>
          <c:dPt>
            <c:idx val="1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 w="25400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FB1A-491D-B3F3-36AAAF7E508D}"/>
              </c:ext>
            </c:extLst>
          </c:dPt>
          <c:cat>
            <c:numRef>
              <c:f>Sheet1!$A$2:$A$14</c:f>
              <c:numCache>
                <c:formatCode>General</c:formatCode>
                <c:ptCount val="1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  <c:pt idx="12">
                  <c:v>2025</c:v>
                </c:pt>
              </c:numCache>
            </c:num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3135</c:v>
                </c:pt>
                <c:pt idx="1">
                  <c:v>3080</c:v>
                </c:pt>
                <c:pt idx="2">
                  <c:v>3100</c:v>
                </c:pt>
                <c:pt idx="3">
                  <c:v>3100</c:v>
                </c:pt>
                <c:pt idx="4">
                  <c:v>3058</c:v>
                </c:pt>
                <c:pt idx="5">
                  <c:v>3033</c:v>
                </c:pt>
                <c:pt idx="6">
                  <c:v>3000</c:v>
                </c:pt>
                <c:pt idx="7">
                  <c:v>2981</c:v>
                </c:pt>
                <c:pt idx="8">
                  <c:v>2974</c:v>
                </c:pt>
                <c:pt idx="9">
                  <c:v>2962</c:v>
                </c:pt>
                <c:pt idx="10">
                  <c:v>2930</c:v>
                </c:pt>
                <c:pt idx="11">
                  <c:v>2870</c:v>
                </c:pt>
                <c:pt idx="12">
                  <c:v>2880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B1A-491D-B3F3-36AAAF7E508D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Replacement Lambs under 1 year</c:v>
                </c:pt>
              </c:strCache>
            </c:strRef>
          </c:tx>
          <c:spPr>
            <a:solidFill>
              <a:srgbClr val="002060"/>
            </a:solidFill>
            <a:ln w="12700">
              <a:solidFill>
                <a:sysClr val="windowText" lastClr="000000"/>
              </a:solidFill>
              <a:prstDash val="sysDot"/>
            </a:ln>
          </c:spPr>
          <c:invertIfNegative val="0"/>
          <c:cat>
            <c:numRef>
              <c:f>Sheet1!$A$2:$A$14</c:f>
              <c:numCache>
                <c:formatCode>General</c:formatCode>
                <c:ptCount val="1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  <c:pt idx="12">
                  <c:v>2025</c:v>
                </c:pt>
              </c:numCache>
            </c:num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670</c:v>
                </c:pt>
                <c:pt idx="1">
                  <c:v>635</c:v>
                </c:pt>
                <c:pt idx="2">
                  <c:v>650</c:v>
                </c:pt>
                <c:pt idx="3">
                  <c:v>665</c:v>
                </c:pt>
                <c:pt idx="4">
                  <c:v>666</c:v>
                </c:pt>
                <c:pt idx="5">
                  <c:v>662</c:v>
                </c:pt>
                <c:pt idx="6">
                  <c:v>650</c:v>
                </c:pt>
                <c:pt idx="7">
                  <c:v>661</c:v>
                </c:pt>
                <c:pt idx="8">
                  <c:v>654</c:v>
                </c:pt>
                <c:pt idx="9">
                  <c:v>655</c:v>
                </c:pt>
                <c:pt idx="10">
                  <c:v>643.5</c:v>
                </c:pt>
                <c:pt idx="11">
                  <c:v>635</c:v>
                </c:pt>
                <c:pt idx="12">
                  <c:v>635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B1A-491D-B3F3-36AAAF7E50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9704256"/>
        <c:axId val="239704648"/>
      </c:barChart>
      <c:lineChart>
        <c:grouping val="standar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Total Sheep &amp; Lambs</c:v>
                </c:pt>
              </c:strCache>
            </c:strRef>
          </c:tx>
          <c:spPr>
            <a:ln w="508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  <c:pt idx="12">
                  <c:v>2025</c:v>
                </c:pt>
              </c:numCache>
            </c:numRef>
          </c:cat>
          <c:val>
            <c:numRef>
              <c:f>Sheet1!$D$2:$D$14</c:f>
              <c:numCache>
                <c:formatCode>General</c:formatCode>
                <c:ptCount val="13"/>
                <c:pt idx="0">
                  <c:v>5360</c:v>
                </c:pt>
                <c:pt idx="1">
                  <c:v>5235</c:v>
                </c:pt>
                <c:pt idx="2">
                  <c:v>5270</c:v>
                </c:pt>
                <c:pt idx="3">
                  <c:v>5295</c:v>
                </c:pt>
                <c:pt idx="4">
                  <c:v>5270</c:v>
                </c:pt>
                <c:pt idx="5">
                  <c:v>5265</c:v>
                </c:pt>
                <c:pt idx="6">
                  <c:v>5230</c:v>
                </c:pt>
                <c:pt idx="7">
                  <c:v>5210</c:v>
                </c:pt>
                <c:pt idx="8">
                  <c:v>5200</c:v>
                </c:pt>
                <c:pt idx="9">
                  <c:v>5165</c:v>
                </c:pt>
                <c:pt idx="10">
                  <c:v>5130</c:v>
                </c:pt>
                <c:pt idx="11">
                  <c:v>5030</c:v>
                </c:pt>
                <c:pt idx="12">
                  <c:v>5050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B1A-491D-B3F3-36AAAF7E50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0861944"/>
        <c:axId val="240861552"/>
      </c:lineChart>
      <c:catAx>
        <c:axId val="239704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39704648"/>
        <c:crosses val="autoZero"/>
        <c:auto val="1"/>
        <c:lblAlgn val="ctr"/>
        <c:lblOffset val="100"/>
        <c:tickLblSkip val="2"/>
        <c:noMultiLvlLbl val="0"/>
      </c:catAx>
      <c:valAx>
        <c:axId val="239704648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Mil. Head</a:t>
                </a:r>
              </a:p>
              <a:p>
                <a:pPr>
                  <a:defRPr/>
                </a:pPr>
                <a:r>
                  <a:rPr lang="en-US" sz="1000" b="0" dirty="0"/>
                  <a:t>(Ewes)</a:t>
                </a:r>
              </a:p>
            </c:rich>
          </c:tx>
          <c:layout>
            <c:manualLayout>
              <c:xMode val="edge"/>
              <c:yMode val="edge"/>
              <c:x val="1.9955312697981717E-2"/>
              <c:y val="8.5140105726220855E-2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crossAx val="239704256"/>
        <c:crosses val="autoZero"/>
        <c:crossBetween val="between"/>
        <c:dispUnits>
          <c:builtInUnit val="thousands"/>
          <c:dispUnitsLbl/>
        </c:dispUnits>
      </c:valAx>
      <c:valAx>
        <c:axId val="240861552"/>
        <c:scaling>
          <c:orientation val="minMax"/>
          <c:max val="5500"/>
          <c:min val="4800"/>
        </c:scaling>
        <c:delete val="0"/>
        <c:axPos val="r"/>
        <c:numFmt formatCode="#,##0.0" sourceLinked="0"/>
        <c:majorTickMark val="out"/>
        <c:minorTickMark val="none"/>
        <c:tickLblPos val="nextTo"/>
        <c:crossAx val="240861944"/>
        <c:crosses val="max"/>
        <c:crossBetween val="between"/>
        <c:dispUnits>
          <c:builtInUnit val="thousands"/>
          <c:dispUnitsLbl/>
        </c:dispUnits>
      </c:valAx>
      <c:catAx>
        <c:axId val="240861944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b="0" dirty="0"/>
                  <a:t>Mil. Head</a:t>
                </a:r>
              </a:p>
              <a:p>
                <a:pPr>
                  <a:defRPr/>
                </a:pPr>
                <a:r>
                  <a:rPr lang="en-US" sz="1000" b="0" dirty="0"/>
                  <a:t>(Total)</a:t>
                </a:r>
              </a:p>
            </c:rich>
          </c:tx>
          <c:layout>
            <c:manualLayout>
              <c:xMode val="edge"/>
              <c:yMode val="edge"/>
              <c:x val="0.87799902706127253"/>
              <c:y val="8.6087575320690515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40861552"/>
        <c:crosses val="autoZero"/>
        <c:auto val="1"/>
        <c:lblAlgn val="ctr"/>
        <c:lblOffset val="100"/>
        <c:noMultiLvlLbl val="0"/>
      </c:cat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SHEEP INVENTORY</a:t>
            </a:r>
          </a:p>
          <a:p>
            <a:pPr>
              <a:defRPr/>
            </a:pPr>
            <a:r>
              <a:rPr lang="en-US" sz="2000" b="0" dirty="0"/>
              <a:t>January </a:t>
            </a:r>
            <a:r>
              <a:rPr lang="en-US" sz="2000" b="0" baseline="0" dirty="0"/>
              <a:t>1, United States </a:t>
            </a:r>
            <a:r>
              <a:rPr lang="en-US" sz="2000" b="0" baseline="0" dirty="0" err="1"/>
              <a:t>vs</a:t>
            </a:r>
            <a:r>
              <a:rPr lang="en-US" sz="2000" b="0" baseline="0" dirty="0"/>
              <a:t> Canada, Annual</a:t>
            </a:r>
            <a:endParaRPr lang="en-US" sz="2000" b="0" dirty="0"/>
          </a:p>
        </c:rich>
      </c:tx>
      <c:layout>
        <c:manualLayout>
          <c:xMode val="edge"/>
          <c:yMode val="edge"/>
          <c:x val="0.26839442483482667"/>
          <c:y val="1.408450704225352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8902163091682502E-2"/>
          <c:y val="0.18519648072159994"/>
          <c:w val="0.882195673816635"/>
          <c:h val="0.67373904846401234"/>
        </c:manualLayout>
      </c:layout>
      <c:barChart>
        <c:barDir val="col"/>
        <c:grouping val="stacked"/>
        <c:varyColors val="0"/>
        <c:ser>
          <c:idx val="0"/>
          <c:order val="1"/>
          <c:tx>
            <c:strRef>
              <c:f>Sheet1!$C$1</c:f>
              <c:strCache>
                <c:ptCount val="1"/>
                <c:pt idx="0">
                  <c:v>United States</c:v>
                </c:pt>
              </c:strCache>
            </c:strRef>
          </c:tx>
          <c:spPr>
            <a:solidFill>
              <a:srgbClr val="002060"/>
            </a:solidFill>
            <a:ln w="12700">
              <a:solidFill>
                <a:sysClr val="windowText" lastClr="000000"/>
              </a:solidFill>
              <a:prstDash val="sysDot"/>
            </a:ln>
          </c:spPr>
          <c:invertIfNegative val="0"/>
          <c:cat>
            <c:numRef>
              <c:f>Sheet1!$A$2:$A$14</c:f>
              <c:numCache>
                <c:formatCode>General</c:formatCode>
                <c:ptCount val="1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  <c:pt idx="12">
                  <c:v>2025</c:v>
                </c:pt>
              </c:numCache>
            </c:num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5360</c:v>
                </c:pt>
                <c:pt idx="1">
                  <c:v>5235</c:v>
                </c:pt>
                <c:pt idx="2">
                  <c:v>5270</c:v>
                </c:pt>
                <c:pt idx="3">
                  <c:v>5295</c:v>
                </c:pt>
                <c:pt idx="4">
                  <c:v>5270</c:v>
                </c:pt>
                <c:pt idx="5">
                  <c:v>5265</c:v>
                </c:pt>
                <c:pt idx="6">
                  <c:v>5230</c:v>
                </c:pt>
                <c:pt idx="7">
                  <c:v>5210</c:v>
                </c:pt>
                <c:pt idx="8">
                  <c:v>5200</c:v>
                </c:pt>
                <c:pt idx="9">
                  <c:v>5165</c:v>
                </c:pt>
                <c:pt idx="10">
                  <c:v>5130</c:v>
                </c:pt>
                <c:pt idx="11">
                  <c:v>5030</c:v>
                </c:pt>
                <c:pt idx="12">
                  <c:v>5050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07-45E8-A489-F382B39B27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0863120"/>
        <c:axId val="240863512"/>
      </c:barChart>
      <c:barChart>
        <c:barDir val="col"/>
        <c:grouping val="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  <a:ln w="25400">
              <a:solidFill>
                <a:sysClr val="windowText" lastClr="000000"/>
              </a:solidFill>
            </a:ln>
          </c:spPr>
          <c:invertIfNegative val="0"/>
          <c:dPt>
            <c:idx val="1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 w="12700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2-AD07-45E8-A489-F382B39B2787}"/>
              </c:ext>
            </c:extLst>
          </c:dPt>
          <c:cat>
            <c:numRef>
              <c:f>Sheet1!$A$2:$A$11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892.9</c:v>
                </c:pt>
                <c:pt idx="1">
                  <c:v>860.7</c:v>
                </c:pt>
                <c:pt idx="2">
                  <c:v>824.3</c:v>
                </c:pt>
                <c:pt idx="3">
                  <c:v>815.1</c:v>
                </c:pt>
                <c:pt idx="4">
                  <c:v>813.9</c:v>
                </c:pt>
                <c:pt idx="5">
                  <c:v>829.4</c:v>
                </c:pt>
                <c:pt idx="6">
                  <c:v>827.9</c:v>
                </c:pt>
                <c:pt idx="7">
                  <c:v>810.8</c:v>
                </c:pt>
                <c:pt idx="8">
                  <c:v>813.7</c:v>
                </c:pt>
                <c:pt idx="9">
                  <c:v>822.2</c:v>
                </c:pt>
                <c:pt idx="10">
                  <c:v>846.8</c:v>
                </c:pt>
                <c:pt idx="11">
                  <c:v>822</c:v>
                </c:pt>
                <c:pt idx="12">
                  <c:v>805.8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D07-45E8-A489-F382B39B27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72"/>
        <c:overlap val="100"/>
        <c:axId val="240864296"/>
        <c:axId val="240863904"/>
      </c:barChart>
      <c:catAx>
        <c:axId val="240863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40863512"/>
        <c:crosses val="autoZero"/>
        <c:auto val="1"/>
        <c:lblAlgn val="ctr"/>
        <c:lblOffset val="100"/>
        <c:tickLblSkip val="2"/>
        <c:noMultiLvlLbl val="0"/>
      </c:catAx>
      <c:valAx>
        <c:axId val="240863512"/>
        <c:scaling>
          <c:orientation val="minMax"/>
          <c:max val="5400"/>
          <c:min val="480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Mil. Head</a:t>
                </a:r>
                <a:r>
                  <a:rPr lang="en-US" b="0" baseline="0" dirty="0"/>
                  <a:t> (US)</a:t>
                </a:r>
                <a:endParaRPr lang="en-US" b="0" dirty="0"/>
              </a:p>
            </c:rich>
          </c:tx>
          <c:layout>
            <c:manualLayout>
              <c:xMode val="edge"/>
              <c:yMode val="edge"/>
              <c:x val="1.9955312697981717E-2"/>
              <c:y val="0.11096170197035229"/>
            </c:manualLayout>
          </c:layout>
          <c:overlay val="0"/>
        </c:title>
        <c:numFmt formatCode="#,##0.00" sourceLinked="0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crossAx val="240863120"/>
        <c:crosses val="autoZero"/>
        <c:crossBetween val="between"/>
        <c:dispUnits>
          <c:builtInUnit val="thousands"/>
          <c:dispUnitsLbl/>
        </c:dispUnits>
      </c:valAx>
      <c:valAx>
        <c:axId val="240863904"/>
        <c:scaling>
          <c:orientation val="minMax"/>
          <c:min val="780"/>
        </c:scaling>
        <c:delete val="0"/>
        <c:axPos val="r"/>
        <c:numFmt formatCode="#,##0.00" sourceLinked="0"/>
        <c:majorTickMark val="out"/>
        <c:minorTickMark val="none"/>
        <c:tickLblPos val="nextTo"/>
        <c:crossAx val="240864296"/>
        <c:crosses val="max"/>
        <c:crossBetween val="between"/>
        <c:dispUnits>
          <c:builtInUnit val="thousands"/>
          <c:dispUnitsLbl/>
        </c:dispUnits>
      </c:valAx>
      <c:catAx>
        <c:axId val="240864296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b="0" dirty="0"/>
                  <a:t>Mil. Head (Canada)</a:t>
                </a:r>
              </a:p>
            </c:rich>
          </c:tx>
          <c:layout>
            <c:manualLayout>
              <c:xMode val="edge"/>
              <c:yMode val="edge"/>
              <c:x val="0.79041666666666666"/>
              <c:y val="0.11190917156482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40863904"/>
        <c:crosses val="autoZero"/>
        <c:auto val="1"/>
        <c:lblAlgn val="ctr"/>
        <c:lblOffset val="100"/>
        <c:noMultiLvlLbl val="0"/>
      </c:cat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2A04C6-F45C-47E3-A764-81A5240E3ADB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A15C7A-4678-424F-92F1-A7188346E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020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0616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7683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6998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4228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4207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117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4950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884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633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2937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4113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0761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71260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528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591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207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706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545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215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072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600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433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79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52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399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901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0E883CA-2786-B1E1-953C-09FF8044841C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315200" y="6229350"/>
            <a:ext cx="933450" cy="323850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3887892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Statistics Canada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3268462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369CCD5-B841-D2E3-53C9-3B15017A2CFC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545388" y="6229350"/>
            <a:ext cx="615950" cy="323850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7251211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prstClr val="black"/>
                </a:solidFill>
              </a:rPr>
              <a:t>Data Source:  Statistics Canada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22502312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DAEA1D7-D80D-3263-6550-11D93FA611B4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545388" y="6229350"/>
            <a:ext cx="615950" cy="323850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7685265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7010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Statistics Canada and USDA-NASS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128634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5176DC2-69BD-8096-C0E0-B724C749EB2C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545388" y="6229350"/>
            <a:ext cx="615950" cy="323850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9910585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7010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Statistics Canada and USDA-NASS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12191609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D89EB2D-2C0A-50DB-876E-532B3823902C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545388" y="6229350"/>
            <a:ext cx="615950" cy="323850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4694653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7010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Statistics Canada and USDA-NASS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37847914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3659F91-FCFE-636B-9094-C4A5B909907A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545388" y="6229350"/>
            <a:ext cx="615950" cy="323850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5733992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7010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Statistics Canada and USDA-NASS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2774744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E4CFD0A-A82B-1189-7F7F-6C139B66A83C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372350" y="6229350"/>
            <a:ext cx="895350" cy="323850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8509966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7010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Statistics Canada and USDA-NASS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3530420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A771CAB-B0D9-A7AE-175B-D7FD527860F5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535863" y="6229350"/>
            <a:ext cx="615950" cy="323850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2378541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7010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Statistics Canada and USDA-NASS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1145821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B9C8964-DBEA-1DD2-2EA1-ADBB3F59FF16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535863" y="6229350"/>
            <a:ext cx="615950" cy="323850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9908124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prstClr val="black"/>
                </a:solidFill>
              </a:rPr>
              <a:t>Data Source:  Statistics Canada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4167067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8545C49-D47A-72E7-26A8-178AC3E02E01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535863" y="6229350"/>
            <a:ext cx="615950" cy="323850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2477218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prstClr val="black"/>
                </a:solidFill>
              </a:rPr>
              <a:t>Data Source:  Statistics Canada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3219856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BABF724-EC35-65F6-5036-4BB96053A0A9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545388" y="6229350"/>
            <a:ext cx="615950" cy="323850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6853690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prstClr val="black"/>
                </a:solidFill>
              </a:rPr>
              <a:t>Data Source:  Statistics Canada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2029970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E5D4559-ECF0-5E9B-9206-8BF89FAF7630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545388" y="6229350"/>
            <a:ext cx="615950" cy="323850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7659256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7010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Statistics Canada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3813689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4BB2DA1-DA21-2F76-9988-A34B20815B66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545388" y="6229350"/>
            <a:ext cx="615950" cy="323850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3409782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7010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Statistics Canada and USDA-NASS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1995560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A345192-C659-9516-BF66-D63717436BCB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545388" y="6229350"/>
            <a:ext cx="615950" cy="323850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2317939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7010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Statistics Canada and USDA-NASS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230894940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953</TotalTime>
  <Words>455</Words>
  <Application>Microsoft Office PowerPoint</Application>
  <PresentationFormat>On-screen Show (4:3)</PresentationFormat>
  <Paragraphs>114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 Rosa-Sanko</dc:creator>
  <cp:lastModifiedBy>Cozzens,Tyler</cp:lastModifiedBy>
  <cp:revision>95</cp:revision>
  <dcterms:created xsi:type="dcterms:W3CDTF">2013-08-13T19:18:15Z</dcterms:created>
  <dcterms:modified xsi:type="dcterms:W3CDTF">2025-03-14T22:21:39Z</dcterms:modified>
</cp:coreProperties>
</file>