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notesSlides/notesSlide8.xml" ContentType="application/vnd.openxmlformats-officedocument.presentationml.notesSlide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notesSlides/notesSlide9.xml" ContentType="application/vnd.openxmlformats-officedocument.presentationml.notesSlide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ppt/drawings/drawing1.xml" ContentType="application/vnd.openxmlformats-officedocument.drawingml.chartshapes+xml"/>
  <Override PartName="/ppt/notesSlides/notesSlide10.xml" ContentType="application/vnd.openxmlformats-officedocument.presentationml.notesSlide+xml"/>
  <Override PartName="/ppt/charts/chart10.xml" ContentType="application/vnd.openxmlformats-officedocument.drawingml.chart+xml"/>
  <Override PartName="/ppt/theme/themeOverride10.xml" ContentType="application/vnd.openxmlformats-officedocument.themeOverride+xml"/>
  <Override PartName="/ppt/notesSlides/notesSlide11.xml" ContentType="application/vnd.openxmlformats-officedocument.presentationml.notesSlide+xml"/>
  <Override PartName="/ppt/charts/chart11.xml" ContentType="application/vnd.openxmlformats-officedocument.drawingml.chart+xml"/>
  <Override PartName="/ppt/theme/themeOverride11.xml" ContentType="application/vnd.openxmlformats-officedocument.themeOverride+xml"/>
  <Override PartName="/ppt/notesSlides/notesSlide12.xml" ContentType="application/vnd.openxmlformats-officedocument.presentationml.notesSlide+xml"/>
  <Override PartName="/ppt/charts/chart12.xml" ContentType="application/vnd.openxmlformats-officedocument.drawingml.chart+xml"/>
  <Override PartName="/ppt/theme/themeOverride12.xml" ContentType="application/vnd.openxmlformats-officedocument.themeOverride+xml"/>
  <Override PartName="/ppt/notesSlides/notesSlide13.xml" ContentType="application/vnd.openxmlformats-officedocument.presentationml.notesSlide+xml"/>
  <Override PartName="/ppt/charts/chart13.xml" ContentType="application/vnd.openxmlformats-officedocument.drawingml.chart+xml"/>
  <Override PartName="/ppt/theme/themeOverride13.xml" ContentType="application/vnd.openxmlformats-officedocument.themeOverride+xml"/>
  <Override PartName="/ppt/notesSlides/notesSlide14.xml" ContentType="application/vnd.openxmlformats-officedocument.presentationml.notesSlide+xml"/>
  <Override PartName="/ppt/charts/chart14.xml" ContentType="application/vnd.openxmlformats-officedocument.drawingml.chart+xml"/>
  <Override PartName="/ppt/theme/themeOverride14.xml" ContentType="application/vnd.openxmlformats-officedocument.themeOverride+xml"/>
  <Override PartName="/ppt/notesSlides/notesSlide15.xml" ContentType="application/vnd.openxmlformats-officedocument.presentationml.notesSlide+xml"/>
  <Override PartName="/ppt/charts/chart15.xml" ContentType="application/vnd.openxmlformats-officedocument.drawingml.chart+xml"/>
  <Override PartName="/ppt/theme/themeOverride15.xml" ContentType="application/vnd.openxmlformats-officedocument.themeOverride+xml"/>
  <Override PartName="/ppt/drawings/drawing2.xml" ContentType="application/vnd.openxmlformats-officedocument.drawingml.chartshapes+xml"/>
  <Override PartName="/ppt/notesSlides/notesSlide16.xml" ContentType="application/vnd.openxmlformats-officedocument.presentationml.notesSlide+xml"/>
  <Override PartName="/ppt/charts/chart16.xml" ContentType="application/vnd.openxmlformats-officedocument.drawingml.chart+xml"/>
  <Override PartName="/ppt/theme/themeOverride16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74" r:id="rId9"/>
    <p:sldId id="266" r:id="rId10"/>
    <p:sldId id="265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93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93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7200" cy="457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9.xlsx"/><Relationship Id="rId1" Type="http://schemas.openxmlformats.org/officeDocument/2006/relationships/themeOverride" Target="../theme/themeOverride10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0.xlsx"/><Relationship Id="rId1" Type="http://schemas.openxmlformats.org/officeDocument/2006/relationships/themeOverride" Target="../theme/themeOverride11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1.xlsx"/><Relationship Id="rId1" Type="http://schemas.openxmlformats.org/officeDocument/2006/relationships/themeOverride" Target="../theme/themeOverride12.xm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2.xlsx"/><Relationship Id="rId1" Type="http://schemas.openxmlformats.org/officeDocument/2006/relationships/themeOverride" Target="../theme/themeOverride13.xm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3.xlsx"/><Relationship Id="rId1" Type="http://schemas.openxmlformats.org/officeDocument/2006/relationships/themeOverride" Target="../theme/themeOverrid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package" Target="../embeddings/Microsoft_Excel_Worksheet14.xlsx"/><Relationship Id="rId1" Type="http://schemas.openxmlformats.org/officeDocument/2006/relationships/themeOverride" Target="../theme/themeOverride15.xm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5.xlsx"/><Relationship Id="rId1" Type="http://schemas.openxmlformats.org/officeDocument/2006/relationships/themeOverride" Target="../theme/themeOverride16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7.xlsx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8.xlsx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JANUARY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1 TOTAL CATTLE INVENTORY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2000" b="0" dirty="0"/>
              <a:t>U.S., Annual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6.5482622861797499E-2"/>
          <c:y val="0.18519648072160008"/>
          <c:w val="0.89989523938818095"/>
          <c:h val="0.75824609071753368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Cattle</c:v>
                </c:pt>
              </c:strCache>
            </c:strRef>
          </c:tx>
          <c:spPr>
            <a:ln w="76200">
              <a:solidFill>
                <a:srgbClr val="FF5050"/>
              </a:solidFill>
            </a:ln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1966</c:v>
                </c:pt>
                <c:pt idx="1">
                  <c:v>1967</c:v>
                </c:pt>
                <c:pt idx="2">
                  <c:v>1968</c:v>
                </c:pt>
                <c:pt idx="3">
                  <c:v>1969</c:v>
                </c:pt>
                <c:pt idx="4">
                  <c:v>1970</c:v>
                </c:pt>
                <c:pt idx="5">
                  <c:v>1971</c:v>
                </c:pt>
                <c:pt idx="6">
                  <c:v>1972</c:v>
                </c:pt>
                <c:pt idx="7">
                  <c:v>1973</c:v>
                </c:pt>
                <c:pt idx="8">
                  <c:v>1974</c:v>
                </c:pt>
                <c:pt idx="9">
                  <c:v>1975</c:v>
                </c:pt>
                <c:pt idx="10">
                  <c:v>1976</c:v>
                </c:pt>
                <c:pt idx="11">
                  <c:v>1977</c:v>
                </c:pt>
                <c:pt idx="12">
                  <c:v>1978</c:v>
                </c:pt>
                <c:pt idx="13">
                  <c:v>1979</c:v>
                </c:pt>
                <c:pt idx="14">
                  <c:v>1980</c:v>
                </c:pt>
                <c:pt idx="15">
                  <c:v>1981</c:v>
                </c:pt>
                <c:pt idx="16">
                  <c:v>1982</c:v>
                </c:pt>
                <c:pt idx="17">
                  <c:v>1983</c:v>
                </c:pt>
                <c:pt idx="18">
                  <c:v>1984</c:v>
                </c:pt>
                <c:pt idx="19">
                  <c:v>1985</c:v>
                </c:pt>
                <c:pt idx="20">
                  <c:v>1986</c:v>
                </c:pt>
                <c:pt idx="21">
                  <c:v>1987</c:v>
                </c:pt>
                <c:pt idx="22">
                  <c:v>1988</c:v>
                </c:pt>
                <c:pt idx="23">
                  <c:v>1989</c:v>
                </c:pt>
                <c:pt idx="24">
                  <c:v>1990</c:v>
                </c:pt>
                <c:pt idx="25">
                  <c:v>1991</c:v>
                </c:pt>
                <c:pt idx="26">
                  <c:v>1992</c:v>
                </c:pt>
                <c:pt idx="27">
                  <c:v>1993</c:v>
                </c:pt>
                <c:pt idx="28">
                  <c:v>1994</c:v>
                </c:pt>
                <c:pt idx="29">
                  <c:v>1995</c:v>
                </c:pt>
                <c:pt idx="30">
                  <c:v>1996</c:v>
                </c:pt>
                <c:pt idx="31">
                  <c:v>1997</c:v>
                </c:pt>
                <c:pt idx="32">
                  <c:v>1998</c:v>
                </c:pt>
                <c:pt idx="33">
                  <c:v>1999</c:v>
                </c:pt>
                <c:pt idx="34">
                  <c:v>2000</c:v>
                </c:pt>
                <c:pt idx="35">
                  <c:v>2001</c:v>
                </c:pt>
                <c:pt idx="36">
                  <c:v>2002</c:v>
                </c:pt>
                <c:pt idx="37">
                  <c:v>2003</c:v>
                </c:pt>
                <c:pt idx="38">
                  <c:v>2004</c:v>
                </c:pt>
                <c:pt idx="39">
                  <c:v>2005</c:v>
                </c:pt>
                <c:pt idx="40">
                  <c:v>2006</c:v>
                </c:pt>
                <c:pt idx="41">
                  <c:v>2007</c:v>
                </c:pt>
                <c:pt idx="42">
                  <c:v>2008</c:v>
                </c:pt>
                <c:pt idx="43">
                  <c:v>2009</c:v>
                </c:pt>
                <c:pt idx="44">
                  <c:v>2010</c:v>
                </c:pt>
                <c:pt idx="45">
                  <c:v>2011</c:v>
                </c:pt>
                <c:pt idx="46">
                  <c:v>2012</c:v>
                </c:pt>
                <c:pt idx="47">
                  <c:v>2013</c:v>
                </c:pt>
                <c:pt idx="48">
                  <c:v>2014</c:v>
                </c:pt>
                <c:pt idx="49">
                  <c:v>2015</c:v>
                </c:pt>
                <c:pt idx="50">
                  <c:v>2016</c:v>
                </c:pt>
                <c:pt idx="51">
                  <c:v>2017</c:v>
                </c:pt>
                <c:pt idx="52">
                  <c:v>2018</c:v>
                </c:pt>
                <c:pt idx="53">
                  <c:v>2019</c:v>
                </c:pt>
                <c:pt idx="54">
                  <c:v>2020</c:v>
                </c:pt>
                <c:pt idx="55">
                  <c:v>2021</c:v>
                </c:pt>
                <c:pt idx="56">
                  <c:v>2022</c:v>
                </c:pt>
                <c:pt idx="57">
                  <c:v>2023</c:v>
                </c:pt>
                <c:pt idx="58">
                  <c:v>2024</c:v>
                </c:pt>
                <c:pt idx="59">
                  <c:v>2025</c:v>
                </c:pt>
                <c:pt idx="60">
                  <c:v>2026</c:v>
                </c:pt>
              </c:numCache>
            </c:numRef>
          </c:cat>
          <c:val>
            <c:numRef>
              <c:f>Sheet1!$B$2:$B$62</c:f>
              <c:numCache>
                <c:formatCode>General</c:formatCode>
                <c:ptCount val="61"/>
                <c:pt idx="0">
                  <c:v>108862</c:v>
                </c:pt>
                <c:pt idx="1">
                  <c:v>108783</c:v>
                </c:pt>
                <c:pt idx="2">
                  <c:v>109371</c:v>
                </c:pt>
                <c:pt idx="3">
                  <c:v>110015</c:v>
                </c:pt>
                <c:pt idx="4">
                  <c:v>112369</c:v>
                </c:pt>
                <c:pt idx="5">
                  <c:v>114578</c:v>
                </c:pt>
                <c:pt idx="6">
                  <c:v>117862</c:v>
                </c:pt>
                <c:pt idx="7">
                  <c:v>121539</c:v>
                </c:pt>
                <c:pt idx="8">
                  <c:v>127788</c:v>
                </c:pt>
                <c:pt idx="9">
                  <c:v>132028</c:v>
                </c:pt>
                <c:pt idx="10">
                  <c:v>127980</c:v>
                </c:pt>
                <c:pt idx="11">
                  <c:v>122810</c:v>
                </c:pt>
                <c:pt idx="12">
                  <c:v>116375</c:v>
                </c:pt>
                <c:pt idx="13">
                  <c:v>110864</c:v>
                </c:pt>
                <c:pt idx="14">
                  <c:v>111242</c:v>
                </c:pt>
                <c:pt idx="15">
                  <c:v>114351</c:v>
                </c:pt>
                <c:pt idx="16">
                  <c:v>115444</c:v>
                </c:pt>
                <c:pt idx="17">
                  <c:v>115001</c:v>
                </c:pt>
                <c:pt idx="18">
                  <c:v>113360</c:v>
                </c:pt>
                <c:pt idx="19">
                  <c:v>109582</c:v>
                </c:pt>
                <c:pt idx="20">
                  <c:v>105378</c:v>
                </c:pt>
                <c:pt idx="21">
                  <c:v>102118</c:v>
                </c:pt>
                <c:pt idx="22">
                  <c:v>99622</c:v>
                </c:pt>
                <c:pt idx="23">
                  <c:v>96740</c:v>
                </c:pt>
                <c:pt idx="24">
                  <c:v>95816</c:v>
                </c:pt>
                <c:pt idx="25">
                  <c:v>96393</c:v>
                </c:pt>
                <c:pt idx="26">
                  <c:v>97556</c:v>
                </c:pt>
                <c:pt idx="27">
                  <c:v>99176</c:v>
                </c:pt>
                <c:pt idx="28">
                  <c:v>100974</c:v>
                </c:pt>
                <c:pt idx="29">
                  <c:v>102785</c:v>
                </c:pt>
                <c:pt idx="30">
                  <c:v>103548</c:v>
                </c:pt>
                <c:pt idx="31">
                  <c:v>101656</c:v>
                </c:pt>
                <c:pt idx="32">
                  <c:v>99744</c:v>
                </c:pt>
                <c:pt idx="33">
                  <c:v>99115</c:v>
                </c:pt>
                <c:pt idx="34">
                  <c:v>98199</c:v>
                </c:pt>
                <c:pt idx="35">
                  <c:v>97298</c:v>
                </c:pt>
                <c:pt idx="36">
                  <c:v>96723</c:v>
                </c:pt>
                <c:pt idx="37">
                  <c:v>96100</c:v>
                </c:pt>
                <c:pt idx="38">
                  <c:v>94403</c:v>
                </c:pt>
                <c:pt idx="39">
                  <c:v>95018</c:v>
                </c:pt>
                <c:pt idx="40">
                  <c:v>96342</c:v>
                </c:pt>
                <c:pt idx="41">
                  <c:v>96573</c:v>
                </c:pt>
                <c:pt idx="42">
                  <c:v>96035</c:v>
                </c:pt>
                <c:pt idx="43">
                  <c:v>94721</c:v>
                </c:pt>
                <c:pt idx="44">
                  <c:v>94081.2</c:v>
                </c:pt>
                <c:pt idx="45">
                  <c:v>92887.4</c:v>
                </c:pt>
                <c:pt idx="46">
                  <c:v>91160.2</c:v>
                </c:pt>
                <c:pt idx="47">
                  <c:v>90095.2</c:v>
                </c:pt>
                <c:pt idx="48">
                  <c:v>88243</c:v>
                </c:pt>
                <c:pt idx="49">
                  <c:v>89173</c:v>
                </c:pt>
                <c:pt idx="50">
                  <c:v>91888</c:v>
                </c:pt>
                <c:pt idx="51">
                  <c:v>93624.6</c:v>
                </c:pt>
                <c:pt idx="52">
                  <c:v>94298</c:v>
                </c:pt>
                <c:pt idx="53">
                  <c:v>94664.7</c:v>
                </c:pt>
                <c:pt idx="54">
                  <c:v>93768.3</c:v>
                </c:pt>
                <c:pt idx="55">
                  <c:v>93586.5</c:v>
                </c:pt>
                <c:pt idx="56">
                  <c:v>91788.7</c:v>
                </c:pt>
                <c:pt idx="57">
                  <c:v>88841</c:v>
                </c:pt>
                <c:pt idx="58">
                  <c:v>87157.4</c:v>
                </c:pt>
                <c:pt idx="59">
                  <c:v>86472.2</c:v>
                </c:pt>
                <c:pt idx="60">
                  <c:v>86155.3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E4B-4B73-BF24-97FFB23A51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4702184"/>
        <c:axId val="154702568"/>
      </c:lineChart>
      <c:catAx>
        <c:axId val="154702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154702568"/>
        <c:crosses val="autoZero"/>
        <c:auto val="1"/>
        <c:lblAlgn val="ctr"/>
        <c:lblOffset val="100"/>
        <c:tickLblSkip val="5"/>
        <c:noMultiLvlLbl val="0"/>
      </c:catAx>
      <c:valAx>
        <c:axId val="154702568"/>
        <c:scaling>
          <c:orientation val="minMax"/>
          <c:min val="8000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Mil.</a:t>
                </a:r>
                <a:r>
                  <a:rPr lang="en-US" b="0" baseline="0" dirty="0"/>
                  <a:t> Head</a:t>
                </a:r>
                <a:endParaRPr lang="en-US" b="0" dirty="0"/>
              </a:p>
            </c:rich>
          </c:tx>
          <c:layout>
            <c:manualLayout>
              <c:xMode val="edge"/>
              <c:yMode val="edge"/>
              <c:x val="1.851853108878633E-2"/>
              <c:y val="0.10391944844922554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crossAx val="154702184"/>
        <c:crosses val="autoZero"/>
        <c:crossBetween val="between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HEIFERS HELD AS BEEF COW REPLACEMENTS</a:t>
            </a:r>
          </a:p>
          <a:p>
            <a:pPr>
              <a:defRPr/>
            </a:pPr>
            <a:r>
              <a:rPr lang="en-US" sz="2000" b="0" dirty="0"/>
              <a:t>July 1, U.S.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3.9261245361571204E-2"/>
          <c:y val="0.18519648072160008"/>
          <c:w val="0.92627635985157031"/>
          <c:h val="0.75824609071753368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Jul. 1</c:v>
                </c:pt>
              </c:strCache>
            </c:strRef>
          </c:tx>
          <c:spPr>
            <a:solidFill>
              <a:srgbClr val="0070C0"/>
            </a:solidFill>
            <a:ln w="127000">
              <a:noFill/>
            </a:ln>
          </c:spPr>
          <c:invertIfNegative val="0"/>
          <c:cat>
            <c:numRef>
              <c:f>Sheet1!$A$2:$A$32</c:f>
              <c:numCache>
                <c:formatCode>General</c:formatCode>
                <c:ptCount val="3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  <c:pt idx="26">
                  <c:v>2021</c:v>
                </c:pt>
                <c:pt idx="27">
                  <c:v>2022</c:v>
                </c:pt>
                <c:pt idx="28">
                  <c:v>2023</c:v>
                </c:pt>
                <c:pt idx="29">
                  <c:v>2024</c:v>
                </c:pt>
                <c:pt idx="30">
                  <c:v>2025</c:v>
                </c:pt>
              </c:numCache>
            </c:numRef>
          </c:cat>
          <c:val>
            <c:numRef>
              <c:f>Sheet1!$B$2:$B$32</c:f>
              <c:numCache>
                <c:formatCode>General</c:formatCode>
                <c:ptCount val="31"/>
                <c:pt idx="0">
                  <c:v>5700</c:v>
                </c:pt>
                <c:pt idx="1">
                  <c:v>5500</c:v>
                </c:pt>
                <c:pt idx="2">
                  <c:v>5300</c:v>
                </c:pt>
                <c:pt idx="3">
                  <c:v>5000</c:v>
                </c:pt>
                <c:pt idx="4">
                  <c:v>4800</c:v>
                </c:pt>
                <c:pt idx="5">
                  <c:v>4700</c:v>
                </c:pt>
                <c:pt idx="6">
                  <c:v>4600</c:v>
                </c:pt>
                <c:pt idx="7">
                  <c:v>4600</c:v>
                </c:pt>
                <c:pt idx="8">
                  <c:v>4500</c:v>
                </c:pt>
                <c:pt idx="9">
                  <c:v>4700</c:v>
                </c:pt>
                <c:pt idx="10">
                  <c:v>4900</c:v>
                </c:pt>
                <c:pt idx="11">
                  <c:v>4900</c:v>
                </c:pt>
                <c:pt idx="12">
                  <c:v>4700</c:v>
                </c:pt>
                <c:pt idx="13">
                  <c:v>4600</c:v>
                </c:pt>
                <c:pt idx="14">
                  <c:v>4500</c:v>
                </c:pt>
                <c:pt idx="15">
                  <c:v>4400</c:v>
                </c:pt>
                <c:pt idx="16">
                  <c:v>4200</c:v>
                </c:pt>
                <c:pt idx="17">
                  <c:v>4200</c:v>
                </c:pt>
                <c:pt idx="18">
                  <c:v>#N/A</c:v>
                </c:pt>
                <c:pt idx="19">
                  <c:v>4500</c:v>
                </c:pt>
                <c:pt idx="20">
                  <c:v>4800</c:v>
                </c:pt>
                <c:pt idx="21">
                  <c:v>#N/A</c:v>
                </c:pt>
                <c:pt idx="22">
                  <c:v>4700</c:v>
                </c:pt>
                <c:pt idx="23">
                  <c:v>4600</c:v>
                </c:pt>
                <c:pt idx="24">
                  <c:v>4400</c:v>
                </c:pt>
                <c:pt idx="25">
                  <c:v>4400</c:v>
                </c:pt>
                <c:pt idx="26">
                  <c:v>4200</c:v>
                </c:pt>
                <c:pt idx="27">
                  <c:v>4000</c:v>
                </c:pt>
                <c:pt idx="28">
                  <c:v>3800</c:v>
                </c:pt>
                <c:pt idx="29">
                  <c:v>#N/A</c:v>
                </c:pt>
                <c:pt idx="30">
                  <c:v>3700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AF-4011-83B5-F97A2950D0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5226096"/>
        <c:axId val="155226880"/>
      </c:barChart>
      <c:catAx>
        <c:axId val="1552260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155226880"/>
        <c:crosses val="autoZero"/>
        <c:auto val="1"/>
        <c:lblAlgn val="ctr"/>
        <c:lblOffset val="100"/>
        <c:tickLblSkip val="3"/>
        <c:noMultiLvlLbl val="0"/>
      </c:catAx>
      <c:valAx>
        <c:axId val="155226880"/>
        <c:scaling>
          <c:orientation val="minMax"/>
          <c:min val="360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Mil.</a:t>
                </a:r>
                <a:r>
                  <a:rPr lang="en-US" b="0" baseline="0" dirty="0"/>
                  <a:t> Head</a:t>
                </a:r>
                <a:endParaRPr lang="en-US" b="0" dirty="0"/>
              </a:p>
            </c:rich>
          </c:tx>
          <c:layout>
            <c:manualLayout>
              <c:xMode val="edge"/>
              <c:yMode val="edge"/>
              <c:x val="1.8518531088786327E-2"/>
              <c:y val="0.10391944844922554"/>
            </c:manualLayout>
          </c:layout>
          <c:overlay val="0"/>
        </c:title>
        <c:numFmt formatCode="#,##0.0" sourceLinked="0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crossAx val="155226096"/>
        <c:crosses val="autoZero"/>
        <c:crossBetween val="between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CALF CROP VERSUS FI STEER </a:t>
            </a:r>
          </a:p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AND HEIFER SLAUGHTER</a:t>
            </a:r>
          </a:p>
          <a:p>
            <a:pPr>
              <a:defRPr/>
            </a:pPr>
            <a:r>
              <a:rPr lang="en-US" sz="2000" b="0" dirty="0"/>
              <a:t>U.S., Annual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5.2371934111684344E-2"/>
          <c:y val="0.18519648072160008"/>
          <c:w val="0.89525613177663066"/>
          <c:h val="0.67373904846401311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Calf Crop</c:v>
                </c:pt>
              </c:strCache>
            </c:strRef>
          </c:tx>
          <c:spPr>
            <a:solidFill>
              <a:srgbClr val="FF0000"/>
            </a:solidFill>
            <a:ln w="127000">
              <a:noFill/>
            </a:ln>
          </c:spPr>
          <c:invertIfNegative val="0"/>
          <c:cat>
            <c:numRef>
              <c:f>Sheet1!$A$2:$A$32</c:f>
              <c:numCache>
                <c:formatCode>General</c:formatCode>
                <c:ptCount val="3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  <c:pt idx="26">
                  <c:v>2021</c:v>
                </c:pt>
                <c:pt idx="27">
                  <c:v>2022</c:v>
                </c:pt>
                <c:pt idx="28">
                  <c:v>2023</c:v>
                </c:pt>
                <c:pt idx="29">
                  <c:v>2024</c:v>
                </c:pt>
                <c:pt idx="30">
                  <c:v>2025</c:v>
                </c:pt>
              </c:numCache>
            </c:numRef>
          </c:cat>
          <c:val>
            <c:numRef>
              <c:f>Sheet1!$B$2:$B$32</c:f>
              <c:numCache>
                <c:formatCode>General</c:formatCode>
                <c:ptCount val="31"/>
                <c:pt idx="0">
                  <c:v>40264</c:v>
                </c:pt>
                <c:pt idx="1">
                  <c:v>39823</c:v>
                </c:pt>
                <c:pt idx="2">
                  <c:v>38961</c:v>
                </c:pt>
                <c:pt idx="3">
                  <c:v>38812</c:v>
                </c:pt>
                <c:pt idx="4">
                  <c:v>38796</c:v>
                </c:pt>
                <c:pt idx="5">
                  <c:v>38631</c:v>
                </c:pt>
                <c:pt idx="6">
                  <c:v>38300</c:v>
                </c:pt>
                <c:pt idx="7">
                  <c:v>38223.699999999997</c:v>
                </c:pt>
                <c:pt idx="8">
                  <c:v>37592.800000000003</c:v>
                </c:pt>
                <c:pt idx="9">
                  <c:v>37260.400000000001</c:v>
                </c:pt>
                <c:pt idx="10">
                  <c:v>37106.1</c:v>
                </c:pt>
                <c:pt idx="11">
                  <c:v>37015.699999999997</c:v>
                </c:pt>
                <c:pt idx="12">
                  <c:v>36758.699999999997</c:v>
                </c:pt>
                <c:pt idx="13">
                  <c:v>36157.5</c:v>
                </c:pt>
                <c:pt idx="14">
                  <c:v>35939</c:v>
                </c:pt>
                <c:pt idx="15">
                  <c:v>35739.800000000003</c:v>
                </c:pt>
                <c:pt idx="16">
                  <c:v>35357.199999999997</c:v>
                </c:pt>
                <c:pt idx="17">
                  <c:v>34469</c:v>
                </c:pt>
                <c:pt idx="18">
                  <c:v>33630</c:v>
                </c:pt>
                <c:pt idx="19">
                  <c:v>33522</c:v>
                </c:pt>
                <c:pt idx="20">
                  <c:v>34086.699999999997</c:v>
                </c:pt>
                <c:pt idx="21">
                  <c:v>35062.699999999997</c:v>
                </c:pt>
                <c:pt idx="22">
                  <c:v>35758.199999999997</c:v>
                </c:pt>
                <c:pt idx="23">
                  <c:v>36287.699999999997</c:v>
                </c:pt>
                <c:pt idx="24">
                  <c:v>35596.6</c:v>
                </c:pt>
                <c:pt idx="25">
                  <c:v>35500.5</c:v>
                </c:pt>
                <c:pt idx="26">
                  <c:v>35130.9</c:v>
                </c:pt>
                <c:pt idx="27">
                  <c:v>34439.5</c:v>
                </c:pt>
                <c:pt idx="28">
                  <c:v>33563</c:v>
                </c:pt>
                <c:pt idx="29">
                  <c:v>33416.5</c:v>
                </c:pt>
                <c:pt idx="30">
                  <c:v>32895.599999999999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D6A-4AC2-B9FF-1B0C56B20B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4492080"/>
        <c:axId val="404492472"/>
      </c:barChart>
      <c:lineChart>
        <c:grouping val="standard"/>
        <c:varyColors val="0"/>
        <c:ser>
          <c:idx val="0"/>
          <c:order val="1"/>
          <c:tx>
            <c:strRef>
              <c:f>Sheet1!$C$1</c:f>
              <c:strCache>
                <c:ptCount val="1"/>
                <c:pt idx="0">
                  <c:v>Slaughter</c:v>
                </c:pt>
              </c:strCache>
            </c:strRef>
          </c:tx>
          <c:spPr>
            <a:ln w="50800"/>
          </c:spPr>
          <c:marker>
            <c:symbol val="none"/>
          </c:marker>
          <c:cat>
            <c:numRef>
              <c:f>Sheet1!$A$2:$A$32</c:f>
              <c:numCache>
                <c:formatCode>General</c:formatCode>
                <c:ptCount val="3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  <c:pt idx="26">
                  <c:v>2021</c:v>
                </c:pt>
                <c:pt idx="27">
                  <c:v>2022</c:v>
                </c:pt>
                <c:pt idx="28">
                  <c:v>2023</c:v>
                </c:pt>
                <c:pt idx="29">
                  <c:v>2024</c:v>
                </c:pt>
                <c:pt idx="30">
                  <c:v>2025</c:v>
                </c:pt>
              </c:numCache>
            </c:numRef>
          </c:cat>
          <c:val>
            <c:numRef>
              <c:f>Sheet1!$C$2:$C$32</c:f>
              <c:numCache>
                <c:formatCode>General</c:formatCode>
                <c:ptCount val="31"/>
                <c:pt idx="0">
                  <c:v>28061</c:v>
                </c:pt>
                <c:pt idx="1">
                  <c:v>27901</c:v>
                </c:pt>
                <c:pt idx="2">
                  <c:v>28458</c:v>
                </c:pt>
                <c:pt idx="3">
                  <c:v>28328</c:v>
                </c:pt>
                <c:pt idx="4">
                  <c:v>29255</c:v>
                </c:pt>
                <c:pt idx="5">
                  <c:v>29592</c:v>
                </c:pt>
                <c:pt idx="6">
                  <c:v>28477</c:v>
                </c:pt>
                <c:pt idx="7">
                  <c:v>28865</c:v>
                </c:pt>
                <c:pt idx="8">
                  <c:v>28256</c:v>
                </c:pt>
                <c:pt idx="9">
                  <c:v>26535</c:v>
                </c:pt>
                <c:pt idx="10">
                  <c:v>26557</c:v>
                </c:pt>
                <c:pt idx="11">
                  <c:v>27297.800000000003</c:v>
                </c:pt>
                <c:pt idx="12">
                  <c:v>27492.100000000002</c:v>
                </c:pt>
                <c:pt idx="13">
                  <c:v>27039.8</c:v>
                </c:pt>
                <c:pt idx="14">
                  <c:v>26054.699999999997</c:v>
                </c:pt>
                <c:pt idx="15">
                  <c:v>26643.199999999997</c:v>
                </c:pt>
                <c:pt idx="16">
                  <c:v>26264.699999999997</c:v>
                </c:pt>
                <c:pt idx="17">
                  <c:v>25428.6</c:v>
                </c:pt>
                <c:pt idx="18">
                  <c:v>25135</c:v>
                </c:pt>
                <c:pt idx="19">
                  <c:v>23756.1</c:v>
                </c:pt>
                <c:pt idx="20">
                  <c:v>22682.799999999996</c:v>
                </c:pt>
                <c:pt idx="21">
                  <c:v>24192.799999999999</c:v>
                </c:pt>
                <c:pt idx="22">
                  <c:v>25381.599999999999</c:v>
                </c:pt>
                <c:pt idx="23">
                  <c:v>25803.200000000004</c:v>
                </c:pt>
                <c:pt idx="24">
                  <c:v>26116.6</c:v>
                </c:pt>
                <c:pt idx="25">
                  <c:v>25301.599999999999</c:v>
                </c:pt>
                <c:pt idx="26">
                  <c:v>25972.300000000003</c:v>
                </c:pt>
                <c:pt idx="27">
                  <c:v>26102.799999999999</c:v>
                </c:pt>
                <c:pt idx="28">
                  <c:v>25109</c:v>
                </c:pt>
                <c:pt idx="29">
                  <c:v>25187.499938964844</c:v>
                </c:pt>
                <c:pt idx="30">
                  <c:v>23812.999938964844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D6A-4AC2-B9FF-1B0C56B20B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4493256"/>
        <c:axId val="404492864"/>
      </c:lineChart>
      <c:catAx>
        <c:axId val="404492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404492472"/>
        <c:crosses val="autoZero"/>
        <c:auto val="1"/>
        <c:lblAlgn val="ctr"/>
        <c:lblOffset val="100"/>
        <c:tickLblSkip val="3"/>
        <c:noMultiLvlLbl val="0"/>
      </c:catAx>
      <c:valAx>
        <c:axId val="404492472"/>
        <c:scaling>
          <c:orientation val="minMax"/>
          <c:max val="42000"/>
          <c:min val="3200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sz="1600" b="0" dirty="0"/>
                  <a:t>Mil.</a:t>
                </a:r>
                <a:r>
                  <a:rPr lang="en-US" sz="1600" b="0" baseline="0" dirty="0"/>
                  <a:t> Head </a:t>
                </a:r>
              </a:p>
              <a:p>
                <a:pPr>
                  <a:defRPr/>
                </a:pPr>
                <a:r>
                  <a:rPr lang="en-US" sz="1600" b="0" baseline="0" dirty="0"/>
                  <a:t>(Calf Crop)</a:t>
                </a:r>
              </a:p>
            </c:rich>
          </c:tx>
          <c:layout>
            <c:manualLayout>
              <c:xMode val="edge"/>
              <c:yMode val="edge"/>
              <c:x val="1.8518531088786316E-2"/>
              <c:y val="6.1665927322464988E-2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crossAx val="404492080"/>
        <c:crosses val="autoZero"/>
        <c:crossBetween val="between"/>
        <c:majorUnit val="2000"/>
        <c:dispUnits>
          <c:builtInUnit val="thousands"/>
        </c:dispUnits>
      </c:valAx>
      <c:valAx>
        <c:axId val="404492864"/>
        <c:scaling>
          <c:orientation val="minMax"/>
          <c:min val="22000"/>
        </c:scaling>
        <c:delete val="0"/>
        <c:axPos val="r"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sz="1600" b="0" dirty="0"/>
                  <a:t>Mil. Head (Slaughter)</a:t>
                </a:r>
              </a:p>
            </c:rich>
          </c:tx>
          <c:layout>
            <c:manualLayout>
              <c:xMode val="edge"/>
              <c:yMode val="edge"/>
              <c:x val="0.86367103357769948"/>
              <c:y val="6.4348822594358798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404493256"/>
        <c:crosses val="max"/>
        <c:crossBetween val="between"/>
        <c:dispUnits>
          <c:builtInUnit val="thousands"/>
          <c:dispUnitsLbl/>
        </c:dispUnits>
      </c:valAx>
      <c:catAx>
        <c:axId val="40449325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404492864"/>
        <c:crosses val="autoZero"/>
        <c:auto val="1"/>
        <c:lblAlgn val="ctr"/>
        <c:lblOffset val="100"/>
        <c:noMultiLvlLbl val="0"/>
      </c:cat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TOTAL CATTLE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INVENTORY BY CYCLE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2000" b="0" dirty="0"/>
              <a:t>U.S., January</a:t>
            </a:r>
            <a:r>
              <a:rPr lang="en-US" sz="2000" b="0" baseline="0" dirty="0"/>
              <a:t> 1</a:t>
            </a:r>
            <a:endParaRPr lang="en-US" sz="2000" b="0" dirty="0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6.5482622861797485E-2"/>
          <c:y val="0.18519648072160008"/>
          <c:w val="0.89991967598877765"/>
          <c:h val="0.66200185914260745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1938-49</c:v>
                </c:pt>
              </c:strCache>
            </c:strRef>
          </c:tx>
          <c:spPr>
            <a:ln w="50800">
              <a:solidFill>
                <a:srgbClr val="002060"/>
              </a:solidFill>
              <a:prstDash val="lgDash"/>
            </a:ln>
          </c:spPr>
          <c:marker>
            <c:symbol val="none"/>
          </c:marker>
          <c:cat>
            <c:numRef>
              <c:f>Sheet1!$A$2:$A$16</c:f>
              <c:numCache>
                <c:formatCode>General</c:formatCode>
                <c:ptCount val="15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</c:numCache>
            </c:num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65249</c:v>
                </c:pt>
                <c:pt idx="1">
                  <c:v>66029</c:v>
                </c:pt>
                <c:pt idx="2">
                  <c:v>68309</c:v>
                </c:pt>
                <c:pt idx="3">
                  <c:v>71755</c:v>
                </c:pt>
                <c:pt idx="4">
                  <c:v>76025</c:v>
                </c:pt>
                <c:pt idx="5">
                  <c:v>81204</c:v>
                </c:pt>
                <c:pt idx="6">
                  <c:v>85334</c:v>
                </c:pt>
                <c:pt idx="7">
                  <c:v>85573</c:v>
                </c:pt>
                <c:pt idx="8">
                  <c:v>82235</c:v>
                </c:pt>
                <c:pt idx="9">
                  <c:v>80554</c:v>
                </c:pt>
                <c:pt idx="10">
                  <c:v>77171</c:v>
                </c:pt>
                <c:pt idx="11">
                  <c:v>76830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1A6-44F6-A5CD-384DA3B34FA9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1949-58</c:v>
                </c:pt>
              </c:strCache>
            </c:strRef>
          </c:tx>
          <c:spPr>
            <a:ln w="44450">
              <a:solidFill>
                <a:srgbClr val="00B050"/>
              </a:solidFill>
              <a:prstDash val="sysDash"/>
            </a:ln>
          </c:spPr>
          <c:marker>
            <c:symbol val="none"/>
          </c:marker>
          <c:val>
            <c:numRef>
              <c:f>Sheet1!$C$2:$C$11</c:f>
              <c:numCache>
                <c:formatCode>General</c:formatCode>
                <c:ptCount val="10"/>
                <c:pt idx="0">
                  <c:v>76830</c:v>
                </c:pt>
                <c:pt idx="1">
                  <c:v>77963</c:v>
                </c:pt>
                <c:pt idx="2">
                  <c:v>82083</c:v>
                </c:pt>
                <c:pt idx="3">
                  <c:v>88072</c:v>
                </c:pt>
                <c:pt idx="4">
                  <c:v>94241</c:v>
                </c:pt>
                <c:pt idx="5">
                  <c:v>95679</c:v>
                </c:pt>
                <c:pt idx="6">
                  <c:v>96592</c:v>
                </c:pt>
                <c:pt idx="7">
                  <c:v>95900</c:v>
                </c:pt>
                <c:pt idx="8">
                  <c:v>92860</c:v>
                </c:pt>
                <c:pt idx="9">
                  <c:v>91176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1A6-44F6-A5CD-384DA3B34FA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1958-67</c:v>
                </c:pt>
              </c:strCache>
            </c:strRef>
          </c:tx>
          <c:spPr>
            <a:ln w="38100" cap="flat">
              <a:solidFill>
                <a:srgbClr val="7030A0"/>
              </a:solidFill>
              <a:prstDash val="sysDot"/>
              <a:round/>
            </a:ln>
          </c:spPr>
          <c:marker>
            <c:symbol val="none"/>
          </c:marker>
          <c:val>
            <c:numRef>
              <c:f>Sheet1!$D$2:$D$11</c:f>
              <c:numCache>
                <c:formatCode>General</c:formatCode>
                <c:ptCount val="10"/>
                <c:pt idx="0">
                  <c:v>91176</c:v>
                </c:pt>
                <c:pt idx="1">
                  <c:v>93322</c:v>
                </c:pt>
                <c:pt idx="2">
                  <c:v>96236</c:v>
                </c:pt>
                <c:pt idx="3">
                  <c:v>97700</c:v>
                </c:pt>
                <c:pt idx="4">
                  <c:v>100369</c:v>
                </c:pt>
                <c:pt idx="5">
                  <c:v>104488</c:v>
                </c:pt>
                <c:pt idx="6">
                  <c:v>107903</c:v>
                </c:pt>
                <c:pt idx="7">
                  <c:v>109000</c:v>
                </c:pt>
                <c:pt idx="8">
                  <c:v>108862</c:v>
                </c:pt>
                <c:pt idx="9">
                  <c:v>108783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1A6-44F6-A5CD-384DA3B34FA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1967-79</c:v>
                </c:pt>
              </c:strCache>
            </c:strRef>
          </c:tx>
          <c:spPr>
            <a:ln w="50800" cap="sq">
              <a:solidFill>
                <a:srgbClr val="F79646">
                  <a:lumMod val="50000"/>
                </a:srgbClr>
              </a:solidFill>
              <a:prstDash val="dashDot"/>
            </a:ln>
          </c:spPr>
          <c:marker>
            <c:symbol val="none"/>
          </c:marker>
          <c:val>
            <c:numRef>
              <c:f>Sheet1!$E$2:$E$14</c:f>
              <c:numCache>
                <c:formatCode>General</c:formatCode>
                <c:ptCount val="13"/>
                <c:pt idx="0">
                  <c:v>108783</c:v>
                </c:pt>
                <c:pt idx="1">
                  <c:v>109371</c:v>
                </c:pt>
                <c:pt idx="2">
                  <c:v>110015</c:v>
                </c:pt>
                <c:pt idx="3">
                  <c:v>112369</c:v>
                </c:pt>
                <c:pt idx="4">
                  <c:v>114578</c:v>
                </c:pt>
                <c:pt idx="5">
                  <c:v>117862</c:v>
                </c:pt>
                <c:pt idx="6">
                  <c:v>121539</c:v>
                </c:pt>
                <c:pt idx="7">
                  <c:v>127788</c:v>
                </c:pt>
                <c:pt idx="8">
                  <c:v>132028</c:v>
                </c:pt>
                <c:pt idx="9">
                  <c:v>127980</c:v>
                </c:pt>
                <c:pt idx="10">
                  <c:v>122810</c:v>
                </c:pt>
                <c:pt idx="11">
                  <c:v>116375</c:v>
                </c:pt>
                <c:pt idx="12">
                  <c:v>110864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1A6-44F6-A5CD-384DA3B34FA9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1979-90</c:v>
                </c:pt>
              </c:strCache>
            </c:strRef>
          </c:tx>
          <c:spPr>
            <a:ln w="44450"/>
          </c:spPr>
          <c:marker>
            <c:symbol val="none"/>
          </c:marker>
          <c:val>
            <c:numRef>
              <c:f>Sheet1!$F$2:$F$13</c:f>
              <c:numCache>
                <c:formatCode>General</c:formatCode>
                <c:ptCount val="12"/>
                <c:pt idx="0">
                  <c:v>110864</c:v>
                </c:pt>
                <c:pt idx="1">
                  <c:v>111242</c:v>
                </c:pt>
                <c:pt idx="2">
                  <c:v>114351</c:v>
                </c:pt>
                <c:pt idx="3">
                  <c:v>115444</c:v>
                </c:pt>
                <c:pt idx="4">
                  <c:v>115001</c:v>
                </c:pt>
                <c:pt idx="5">
                  <c:v>113360</c:v>
                </c:pt>
                <c:pt idx="6">
                  <c:v>109582</c:v>
                </c:pt>
                <c:pt idx="7">
                  <c:v>105378</c:v>
                </c:pt>
                <c:pt idx="8">
                  <c:v>102118</c:v>
                </c:pt>
                <c:pt idx="9">
                  <c:v>99622</c:v>
                </c:pt>
                <c:pt idx="10">
                  <c:v>96740</c:v>
                </c:pt>
                <c:pt idx="11">
                  <c:v>95816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F1A6-44F6-A5CD-384DA3B34FA9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1990-04</c:v>
                </c:pt>
              </c:strCache>
            </c:strRef>
          </c:tx>
          <c:spPr>
            <a:ln w="38100">
              <a:solidFill>
                <a:srgbClr val="FF0000"/>
              </a:solidFill>
              <a:prstDash val="solid"/>
            </a:ln>
          </c:spPr>
          <c:marker>
            <c:symbol val="plus"/>
            <c:size val="10"/>
            <c:spPr>
              <a:noFill/>
              <a:ln>
                <a:solidFill>
                  <a:srgbClr val="FF0000"/>
                </a:solidFill>
                <a:prstDash val="solid"/>
              </a:ln>
            </c:spPr>
          </c:marker>
          <c:val>
            <c:numRef>
              <c:f>Sheet1!$G$2:$G$16</c:f>
              <c:numCache>
                <c:formatCode>General</c:formatCode>
                <c:ptCount val="15"/>
                <c:pt idx="0">
                  <c:v>95816</c:v>
                </c:pt>
                <c:pt idx="1">
                  <c:v>96393</c:v>
                </c:pt>
                <c:pt idx="2">
                  <c:v>97556</c:v>
                </c:pt>
                <c:pt idx="3">
                  <c:v>99176</c:v>
                </c:pt>
                <c:pt idx="4">
                  <c:v>100974</c:v>
                </c:pt>
                <c:pt idx="5">
                  <c:v>102785</c:v>
                </c:pt>
                <c:pt idx="6">
                  <c:v>103548</c:v>
                </c:pt>
                <c:pt idx="7">
                  <c:v>101656</c:v>
                </c:pt>
                <c:pt idx="8">
                  <c:v>99744</c:v>
                </c:pt>
                <c:pt idx="9">
                  <c:v>99115</c:v>
                </c:pt>
                <c:pt idx="10">
                  <c:v>98199</c:v>
                </c:pt>
                <c:pt idx="11">
                  <c:v>97298</c:v>
                </c:pt>
                <c:pt idx="12">
                  <c:v>96723</c:v>
                </c:pt>
                <c:pt idx="13">
                  <c:v>96100</c:v>
                </c:pt>
                <c:pt idx="14">
                  <c:v>94403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F1A6-44F6-A5CD-384DA3B34FA9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2004-14</c:v>
                </c:pt>
              </c:strCache>
            </c:strRef>
          </c:tx>
          <c:spPr>
            <a:ln w="53975">
              <a:solidFill>
                <a:srgbClr val="9BBB59">
                  <a:lumMod val="50000"/>
                </a:srgbClr>
              </a:solidFill>
              <a:prstDash val="sysDot"/>
            </a:ln>
          </c:spPr>
          <c:marker>
            <c:symbol val="circle"/>
            <c:size val="6"/>
            <c:spPr>
              <a:solidFill>
                <a:srgbClr val="9BBB59">
                  <a:lumMod val="50000"/>
                </a:srgbClr>
              </a:solidFill>
              <a:ln>
                <a:noFill/>
              </a:ln>
            </c:spPr>
          </c:marker>
          <c:val>
            <c:numRef>
              <c:f>Sheet1!$H$2:$H$13</c:f>
              <c:numCache>
                <c:formatCode>General</c:formatCode>
                <c:ptCount val="12"/>
                <c:pt idx="0">
                  <c:v>94403</c:v>
                </c:pt>
                <c:pt idx="1">
                  <c:v>95018</c:v>
                </c:pt>
                <c:pt idx="2">
                  <c:v>96342</c:v>
                </c:pt>
                <c:pt idx="3">
                  <c:v>96573</c:v>
                </c:pt>
                <c:pt idx="4">
                  <c:v>96035</c:v>
                </c:pt>
                <c:pt idx="5">
                  <c:v>94721</c:v>
                </c:pt>
                <c:pt idx="6">
                  <c:v>94081.2</c:v>
                </c:pt>
                <c:pt idx="7">
                  <c:v>92887.4</c:v>
                </c:pt>
                <c:pt idx="8">
                  <c:v>91160.2</c:v>
                </c:pt>
                <c:pt idx="9">
                  <c:v>90095.2</c:v>
                </c:pt>
                <c:pt idx="10">
                  <c:v>88243</c:v>
                </c:pt>
                <c:pt idx="11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F1A6-44F6-A5CD-384DA3B34FA9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2014-26</c:v>
                </c:pt>
              </c:strCache>
            </c:strRef>
          </c:tx>
          <c:spPr>
            <a:ln w="69850">
              <a:solidFill>
                <a:srgbClr val="0070C0"/>
              </a:solidFill>
            </a:ln>
          </c:spPr>
          <c:marker>
            <c:symbol val="circle"/>
            <c:size val="6"/>
            <c:spPr>
              <a:solidFill>
                <a:srgbClr val="0070C0"/>
              </a:solidFill>
              <a:ln>
                <a:solidFill>
                  <a:srgbClr val="0070C0"/>
                </a:solidFill>
              </a:ln>
            </c:spPr>
          </c:marker>
          <c:val>
            <c:numRef>
              <c:f>Sheet1!$I$2:$I$16</c:f>
              <c:numCache>
                <c:formatCode>General</c:formatCode>
                <c:ptCount val="15"/>
                <c:pt idx="0">
                  <c:v>88243</c:v>
                </c:pt>
                <c:pt idx="1">
                  <c:v>89173</c:v>
                </c:pt>
                <c:pt idx="2">
                  <c:v>91888</c:v>
                </c:pt>
                <c:pt idx="3">
                  <c:v>93624.6</c:v>
                </c:pt>
                <c:pt idx="4">
                  <c:v>94298</c:v>
                </c:pt>
                <c:pt idx="5">
                  <c:v>94664.7</c:v>
                </c:pt>
                <c:pt idx="6">
                  <c:v>93768.3</c:v>
                </c:pt>
                <c:pt idx="7">
                  <c:v>93586.5</c:v>
                </c:pt>
                <c:pt idx="8">
                  <c:v>91788.7</c:v>
                </c:pt>
                <c:pt idx="9">
                  <c:v>88841</c:v>
                </c:pt>
                <c:pt idx="10">
                  <c:v>87157.4</c:v>
                </c:pt>
                <c:pt idx="11">
                  <c:v>86472.2</c:v>
                </c:pt>
                <c:pt idx="12">
                  <c:v>86155.3</c:v>
                </c:pt>
                <c:pt idx="13">
                  <c:v>#N/A</c:v>
                </c:pt>
                <c:pt idx="14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F1A6-44F6-A5CD-384DA3B34F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05485432"/>
        <c:axId val="405485824"/>
      </c:lineChart>
      <c:catAx>
        <c:axId val="4054854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405485824"/>
        <c:crosses val="autoZero"/>
        <c:auto val="1"/>
        <c:lblAlgn val="ctr"/>
        <c:lblOffset val="100"/>
        <c:noMultiLvlLbl val="0"/>
      </c:catAx>
      <c:valAx>
        <c:axId val="405485824"/>
        <c:scaling>
          <c:orientation val="minMax"/>
          <c:max val="140000"/>
          <c:min val="6000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Mil.</a:t>
                </a:r>
                <a:r>
                  <a:rPr lang="en-US" b="0" baseline="0" dirty="0"/>
                  <a:t> Head</a:t>
                </a:r>
                <a:endParaRPr lang="en-US" b="0" dirty="0"/>
              </a:p>
            </c:rich>
          </c:tx>
          <c:layout>
            <c:manualLayout>
              <c:xMode val="edge"/>
              <c:yMode val="edge"/>
              <c:x val="1.8518531088786327E-2"/>
              <c:y val="0.10391944844922554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crossAx val="405485432"/>
        <c:crosses val="autoZero"/>
        <c:crossBetween val="midCat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layout>
        <c:manualLayout>
          <c:xMode val="edge"/>
          <c:yMode val="edge"/>
          <c:x val="0.18890736718255066"/>
          <c:y val="0.88423519976669529"/>
          <c:w val="0.61356321839080463"/>
          <c:h val="0.1157648002333041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CALF PRICES AND CATTLE INVENTORY</a:t>
            </a:r>
          </a:p>
          <a:p>
            <a:pPr>
              <a:defRPr/>
            </a:pPr>
            <a:r>
              <a:rPr lang="en-US" sz="2000" b="0" dirty="0"/>
              <a:t>Western Kansas 500-600 Lb. Steers,</a:t>
            </a:r>
            <a:r>
              <a:rPr lang="en-US" sz="2000" b="0" baseline="0" dirty="0"/>
              <a:t> Annual</a:t>
            </a:r>
            <a:endParaRPr lang="en-US" sz="2000" b="0" dirty="0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6.5482622861797485E-2"/>
          <c:y val="0.18519648072160008"/>
          <c:w val="0.86903475427640542"/>
          <c:h val="0.67373904846401311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Cattle Inventory</c:v>
                </c:pt>
              </c:strCache>
            </c:strRef>
          </c:tx>
          <c:spPr>
            <a:solidFill>
              <a:srgbClr val="FF0000"/>
            </a:solidFill>
            <a:ln w="127000">
              <a:noFill/>
            </a:ln>
          </c:spPr>
          <c:invertIfNegative val="0"/>
          <c:cat>
            <c:numRef>
              <c:f>Sheet1!$A$2:$A$32</c:f>
              <c:numCache>
                <c:formatCode>General</c:formatCode>
                <c:ptCount val="3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  <c:pt idx="26">
                  <c:v>2021</c:v>
                </c:pt>
                <c:pt idx="27">
                  <c:v>2022</c:v>
                </c:pt>
                <c:pt idx="28">
                  <c:v>2023</c:v>
                </c:pt>
                <c:pt idx="29">
                  <c:v>2024</c:v>
                </c:pt>
                <c:pt idx="30">
                  <c:v>2025</c:v>
                </c:pt>
              </c:numCache>
            </c:numRef>
          </c:cat>
          <c:val>
            <c:numRef>
              <c:f>Sheet1!$B$2:$B$32</c:f>
              <c:numCache>
                <c:formatCode>General</c:formatCode>
                <c:ptCount val="31"/>
                <c:pt idx="0">
                  <c:v>102785</c:v>
                </c:pt>
                <c:pt idx="1">
                  <c:v>103548</c:v>
                </c:pt>
                <c:pt idx="2">
                  <c:v>101656</c:v>
                </c:pt>
                <c:pt idx="3">
                  <c:v>99744</c:v>
                </c:pt>
                <c:pt idx="4">
                  <c:v>99115</c:v>
                </c:pt>
                <c:pt idx="5">
                  <c:v>98199</c:v>
                </c:pt>
                <c:pt idx="6">
                  <c:v>97298</c:v>
                </c:pt>
                <c:pt idx="7">
                  <c:v>96723</c:v>
                </c:pt>
                <c:pt idx="8">
                  <c:v>96100</c:v>
                </c:pt>
                <c:pt idx="9">
                  <c:v>94403</c:v>
                </c:pt>
                <c:pt idx="10">
                  <c:v>95018</c:v>
                </c:pt>
                <c:pt idx="11">
                  <c:v>96342</c:v>
                </c:pt>
                <c:pt idx="12">
                  <c:v>96573</c:v>
                </c:pt>
                <c:pt idx="13">
                  <c:v>96035</c:v>
                </c:pt>
                <c:pt idx="14">
                  <c:v>94721</c:v>
                </c:pt>
                <c:pt idx="15">
                  <c:v>94081.2</c:v>
                </c:pt>
                <c:pt idx="16">
                  <c:v>92887.4</c:v>
                </c:pt>
                <c:pt idx="17">
                  <c:v>91160.2</c:v>
                </c:pt>
                <c:pt idx="18">
                  <c:v>90095.2</c:v>
                </c:pt>
                <c:pt idx="19">
                  <c:v>88243</c:v>
                </c:pt>
                <c:pt idx="20">
                  <c:v>89173</c:v>
                </c:pt>
                <c:pt idx="21">
                  <c:v>91888</c:v>
                </c:pt>
                <c:pt idx="22">
                  <c:v>93624.6</c:v>
                </c:pt>
                <c:pt idx="23">
                  <c:v>94298</c:v>
                </c:pt>
                <c:pt idx="24">
                  <c:v>94664.7</c:v>
                </c:pt>
                <c:pt idx="25">
                  <c:v>93768.3</c:v>
                </c:pt>
                <c:pt idx="26">
                  <c:v>93586.5</c:v>
                </c:pt>
                <c:pt idx="27">
                  <c:v>91788.7</c:v>
                </c:pt>
                <c:pt idx="28">
                  <c:v>88841</c:v>
                </c:pt>
                <c:pt idx="29">
                  <c:v>87157.4</c:v>
                </c:pt>
                <c:pt idx="30">
                  <c:v>86472.2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4F-4256-A076-7F1997BF53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5486608"/>
        <c:axId val="405487000"/>
      </c:barChart>
      <c:lineChart>
        <c:grouping val="standard"/>
        <c:varyColors val="0"/>
        <c:ser>
          <c:idx val="0"/>
          <c:order val="1"/>
          <c:tx>
            <c:strRef>
              <c:f>Sheet1!$C$1</c:f>
              <c:strCache>
                <c:ptCount val="1"/>
                <c:pt idx="0">
                  <c:v>Calf Price</c:v>
                </c:pt>
              </c:strCache>
            </c:strRef>
          </c:tx>
          <c:spPr>
            <a:ln w="50800"/>
          </c:spPr>
          <c:marker>
            <c:symbol val="none"/>
          </c:marker>
          <c:cat>
            <c:numRef>
              <c:f>Sheet1!$A$2:$A$32</c:f>
              <c:numCache>
                <c:formatCode>General</c:formatCode>
                <c:ptCount val="3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  <c:pt idx="26">
                  <c:v>2021</c:v>
                </c:pt>
                <c:pt idx="27">
                  <c:v>2022</c:v>
                </c:pt>
                <c:pt idx="28">
                  <c:v>2023</c:v>
                </c:pt>
                <c:pt idx="29">
                  <c:v>2024</c:v>
                </c:pt>
                <c:pt idx="30">
                  <c:v>2025</c:v>
                </c:pt>
              </c:numCache>
            </c:numRef>
          </c:cat>
          <c:val>
            <c:numRef>
              <c:f>Sheet1!$C$2:$C$32</c:f>
              <c:numCache>
                <c:formatCode>General</c:formatCode>
                <c:ptCount val="31"/>
                <c:pt idx="0">
                  <c:v>72.099999999999994</c:v>
                </c:pt>
                <c:pt idx="1">
                  <c:v>60.58</c:v>
                </c:pt>
                <c:pt idx="2">
                  <c:v>85.11</c:v>
                </c:pt>
                <c:pt idx="3">
                  <c:v>81.510000000000005</c:v>
                </c:pt>
                <c:pt idx="4">
                  <c:v>87.19</c:v>
                </c:pt>
                <c:pt idx="5">
                  <c:v>97.58</c:v>
                </c:pt>
                <c:pt idx="6">
                  <c:v>100.24</c:v>
                </c:pt>
                <c:pt idx="7">
                  <c:v>91.44</c:v>
                </c:pt>
                <c:pt idx="8">
                  <c:v>99.67</c:v>
                </c:pt>
                <c:pt idx="9">
                  <c:v>116.68</c:v>
                </c:pt>
                <c:pt idx="10">
                  <c:v>128.69</c:v>
                </c:pt>
                <c:pt idx="11">
                  <c:v>125.21</c:v>
                </c:pt>
                <c:pt idx="12">
                  <c:v>122.11</c:v>
                </c:pt>
                <c:pt idx="13">
                  <c:v>115.61</c:v>
                </c:pt>
                <c:pt idx="14">
                  <c:v>109.6</c:v>
                </c:pt>
                <c:pt idx="15">
                  <c:v>123.89</c:v>
                </c:pt>
                <c:pt idx="16">
                  <c:v>149.18</c:v>
                </c:pt>
                <c:pt idx="17">
                  <c:v>170.21</c:v>
                </c:pt>
                <c:pt idx="18">
                  <c:v>167.91</c:v>
                </c:pt>
                <c:pt idx="19">
                  <c:v>244.64</c:v>
                </c:pt>
                <c:pt idx="20">
                  <c:v>248.58</c:v>
                </c:pt>
                <c:pt idx="21">
                  <c:v>166.66</c:v>
                </c:pt>
                <c:pt idx="22">
                  <c:v>164.53</c:v>
                </c:pt>
                <c:pt idx="23">
                  <c:v>172.58</c:v>
                </c:pt>
                <c:pt idx="24">
                  <c:v>163.33000000000001</c:v>
                </c:pt>
                <c:pt idx="25">
                  <c:v>156.91</c:v>
                </c:pt>
                <c:pt idx="26">
                  <c:v>167.33</c:v>
                </c:pt>
                <c:pt idx="27">
                  <c:v>185.5</c:v>
                </c:pt>
                <c:pt idx="28">
                  <c:v>243.92</c:v>
                </c:pt>
                <c:pt idx="29">
                  <c:v>307.08999999999997</c:v>
                </c:pt>
                <c:pt idx="30">
                  <c:v>400.07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A4F-4256-A076-7F1997BF53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5487784"/>
        <c:axId val="405487392"/>
      </c:lineChart>
      <c:catAx>
        <c:axId val="4054866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405487000"/>
        <c:crosses val="autoZero"/>
        <c:auto val="1"/>
        <c:lblAlgn val="ctr"/>
        <c:lblOffset val="100"/>
        <c:tickLblSkip val="3"/>
        <c:noMultiLvlLbl val="0"/>
      </c:catAx>
      <c:valAx>
        <c:axId val="405487000"/>
        <c:scaling>
          <c:orientation val="minMax"/>
          <c:max val="104000"/>
          <c:min val="8600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Mil.</a:t>
                </a:r>
                <a:r>
                  <a:rPr lang="en-US" b="0" baseline="0" dirty="0"/>
                  <a:t> Head</a:t>
                </a:r>
                <a:endParaRPr lang="en-US" b="0" dirty="0"/>
              </a:p>
            </c:rich>
          </c:tx>
          <c:layout>
            <c:manualLayout>
              <c:xMode val="edge"/>
              <c:yMode val="edge"/>
              <c:x val="1.8518531088786327E-2"/>
              <c:y val="0.10391944844922554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crossAx val="405486608"/>
        <c:crosses val="autoZero"/>
        <c:crossBetween val="between"/>
        <c:dispUnits>
          <c:builtInUnit val="thousands"/>
        </c:dispUnits>
      </c:valAx>
      <c:valAx>
        <c:axId val="405487392"/>
        <c:scaling>
          <c:orientation val="minMax"/>
          <c:max val="500"/>
          <c:min val="0"/>
        </c:scaling>
        <c:delete val="0"/>
        <c:axPos val="r"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$ Per Cwt.</a:t>
                </a:r>
              </a:p>
            </c:rich>
          </c:tx>
          <c:layout>
            <c:manualLayout>
              <c:xMode val="edge"/>
              <c:yMode val="edge"/>
              <c:x val="0.8622197710200018"/>
              <c:y val="9.9560090199992776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405487784"/>
        <c:crosses val="max"/>
        <c:crossBetween val="between"/>
        <c:majorUnit val="50"/>
      </c:valAx>
      <c:catAx>
        <c:axId val="40548778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405487392"/>
        <c:crosses val="autoZero"/>
        <c:auto val="1"/>
        <c:lblAlgn val="ctr"/>
        <c:lblOffset val="100"/>
        <c:noMultiLvlLbl val="0"/>
      </c:cat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JULY 1 TOTAL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CATTLE INVENTORY</a:t>
            </a:r>
          </a:p>
          <a:p>
            <a:pPr>
              <a:defRPr/>
            </a:pPr>
            <a:r>
              <a:rPr lang="en-US" sz="2000" b="0" dirty="0"/>
              <a:t>U.S., Annual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6.5482622861797485E-2"/>
          <c:y val="0.18519648072160008"/>
          <c:w val="0.89975110869761954"/>
          <c:h val="0.75824609071753368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Inv.</c:v>
                </c:pt>
              </c:strCache>
            </c:strRef>
          </c:tx>
          <c:spPr>
            <a:solidFill>
              <a:srgbClr val="0070C0"/>
            </a:solidFill>
            <a:ln w="127000">
              <a:noFill/>
            </a:ln>
          </c:spPr>
          <c:invertIfNegative val="0"/>
          <c:cat>
            <c:numRef>
              <c:f>Sheet1!$A$2:$A$32</c:f>
              <c:numCache>
                <c:formatCode>General</c:formatCode>
                <c:ptCount val="3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  <c:pt idx="26">
                  <c:v>2021</c:v>
                </c:pt>
                <c:pt idx="27">
                  <c:v>2022</c:v>
                </c:pt>
                <c:pt idx="28">
                  <c:v>2023</c:v>
                </c:pt>
                <c:pt idx="29">
                  <c:v>2024</c:v>
                </c:pt>
                <c:pt idx="30">
                  <c:v>2025</c:v>
                </c:pt>
              </c:numCache>
            </c:numRef>
          </c:cat>
          <c:val>
            <c:numRef>
              <c:f>Sheet1!$B$2:$B$32</c:f>
              <c:numCache>
                <c:formatCode>General</c:formatCode>
                <c:ptCount val="31"/>
                <c:pt idx="0">
                  <c:v>113000</c:v>
                </c:pt>
                <c:pt idx="1">
                  <c:v>111600</c:v>
                </c:pt>
                <c:pt idx="2">
                  <c:v>109200</c:v>
                </c:pt>
                <c:pt idx="3">
                  <c:v>107700</c:v>
                </c:pt>
                <c:pt idx="4">
                  <c:v>107000</c:v>
                </c:pt>
                <c:pt idx="5">
                  <c:v>106300</c:v>
                </c:pt>
                <c:pt idx="6">
                  <c:v>105800</c:v>
                </c:pt>
                <c:pt idx="7">
                  <c:v>105100</c:v>
                </c:pt>
                <c:pt idx="8">
                  <c:v>103600</c:v>
                </c:pt>
                <c:pt idx="9">
                  <c:v>102900</c:v>
                </c:pt>
                <c:pt idx="10">
                  <c:v>103800</c:v>
                </c:pt>
                <c:pt idx="11">
                  <c:v>104800</c:v>
                </c:pt>
                <c:pt idx="12">
                  <c:v>104300</c:v>
                </c:pt>
                <c:pt idx="13">
                  <c:v>103300</c:v>
                </c:pt>
                <c:pt idx="14">
                  <c:v>102000</c:v>
                </c:pt>
                <c:pt idx="15">
                  <c:v>101100</c:v>
                </c:pt>
                <c:pt idx="16">
                  <c:v>100000</c:v>
                </c:pt>
                <c:pt idx="17">
                  <c:v>97800</c:v>
                </c:pt>
                <c:pt idx="18">
                  <c:v>#N/A</c:v>
                </c:pt>
                <c:pt idx="19">
                  <c:v>95700</c:v>
                </c:pt>
                <c:pt idx="20">
                  <c:v>98100</c:v>
                </c:pt>
                <c:pt idx="21">
                  <c:v>0</c:v>
                </c:pt>
                <c:pt idx="22">
                  <c:v>102100</c:v>
                </c:pt>
                <c:pt idx="23">
                  <c:v>102700</c:v>
                </c:pt>
                <c:pt idx="24">
                  <c:v>102500</c:v>
                </c:pt>
                <c:pt idx="25">
                  <c:v>102200</c:v>
                </c:pt>
                <c:pt idx="26">
                  <c:v>100700</c:v>
                </c:pt>
                <c:pt idx="27">
                  <c:v>98300</c:v>
                </c:pt>
                <c:pt idx="28">
                  <c:v>95400</c:v>
                </c:pt>
                <c:pt idx="29">
                  <c:v>0</c:v>
                </c:pt>
                <c:pt idx="30">
                  <c:v>94200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CC-4E2D-B6B6-E748425796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5488568"/>
        <c:axId val="405488960"/>
      </c:barChart>
      <c:catAx>
        <c:axId val="4054885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405488960"/>
        <c:crosses val="autoZero"/>
        <c:auto val="1"/>
        <c:lblAlgn val="ctr"/>
        <c:lblOffset val="100"/>
        <c:tickLblSkip val="3"/>
        <c:noMultiLvlLbl val="0"/>
      </c:catAx>
      <c:valAx>
        <c:axId val="405488960"/>
        <c:scaling>
          <c:orientation val="minMax"/>
          <c:min val="9000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Mil.</a:t>
                </a:r>
                <a:r>
                  <a:rPr lang="en-US" b="0" baseline="0" dirty="0"/>
                  <a:t> Head</a:t>
                </a:r>
                <a:endParaRPr lang="en-US" b="0" dirty="0"/>
              </a:p>
            </c:rich>
          </c:tx>
          <c:layout>
            <c:manualLayout>
              <c:xMode val="edge"/>
              <c:yMode val="edge"/>
              <c:x val="1.8518531088786327E-2"/>
              <c:y val="0.10391944844922554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crossAx val="405488568"/>
        <c:crosses val="autoZero"/>
        <c:crossBetween val="between"/>
        <c:majorUnit val="5000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JULY 1 COW INVENTORY</a:t>
            </a:r>
          </a:p>
          <a:p>
            <a:pPr>
              <a:defRPr/>
            </a:pPr>
            <a:r>
              <a:rPr lang="en-US" sz="2000" b="0" dirty="0"/>
              <a:t>U.S., Annual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5.2371934111684344E-2"/>
          <c:y val="0.18519648072160008"/>
          <c:w val="0.91286179744773288"/>
          <c:h val="0.67373904846401311"/>
        </c:manualLayout>
      </c:layout>
      <c:barChart>
        <c:barDir val="col"/>
        <c:grouping val="stack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Beef Cows</c:v>
                </c:pt>
              </c:strCache>
            </c:strRef>
          </c:tx>
          <c:spPr>
            <a:solidFill>
              <a:srgbClr val="0070C0"/>
            </a:solidFill>
            <a:ln w="127000">
              <a:noFill/>
            </a:ln>
          </c:spPr>
          <c:invertIfNegative val="0"/>
          <c:cat>
            <c:numRef>
              <c:f>Sheet1!$A$2:$A$32</c:f>
              <c:numCache>
                <c:formatCode>General</c:formatCode>
                <c:ptCount val="3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  <c:pt idx="26">
                  <c:v>2021</c:v>
                </c:pt>
                <c:pt idx="27">
                  <c:v>2022</c:v>
                </c:pt>
                <c:pt idx="28">
                  <c:v>2023</c:v>
                </c:pt>
                <c:pt idx="29">
                  <c:v>2024</c:v>
                </c:pt>
                <c:pt idx="30">
                  <c:v>2025</c:v>
                </c:pt>
              </c:numCache>
            </c:numRef>
          </c:cat>
          <c:val>
            <c:numRef>
              <c:f>Sheet1!$B$2:$B$32</c:f>
              <c:numCache>
                <c:formatCode>General</c:formatCode>
                <c:ptCount val="31"/>
                <c:pt idx="0">
                  <c:v>36100</c:v>
                </c:pt>
                <c:pt idx="1">
                  <c:v>35700</c:v>
                </c:pt>
                <c:pt idx="2">
                  <c:v>34800</c:v>
                </c:pt>
                <c:pt idx="3">
                  <c:v>34400</c:v>
                </c:pt>
                <c:pt idx="4">
                  <c:v>34150</c:v>
                </c:pt>
                <c:pt idx="5">
                  <c:v>33950</c:v>
                </c:pt>
                <c:pt idx="6">
                  <c:v>33900</c:v>
                </c:pt>
                <c:pt idx="7">
                  <c:v>33750</c:v>
                </c:pt>
                <c:pt idx="8">
                  <c:v>33500</c:v>
                </c:pt>
                <c:pt idx="9">
                  <c:v>33200</c:v>
                </c:pt>
                <c:pt idx="10">
                  <c:v>33250</c:v>
                </c:pt>
                <c:pt idx="11">
                  <c:v>33250</c:v>
                </c:pt>
                <c:pt idx="12">
                  <c:v>33150</c:v>
                </c:pt>
                <c:pt idx="13">
                  <c:v>32682</c:v>
                </c:pt>
                <c:pt idx="14">
                  <c:v>32196</c:v>
                </c:pt>
                <c:pt idx="15">
                  <c:v>31767</c:v>
                </c:pt>
                <c:pt idx="16">
                  <c:v>31398</c:v>
                </c:pt>
                <c:pt idx="17">
                  <c:v>30467</c:v>
                </c:pt>
                <c:pt idx="18">
                  <c:v>#N/A</c:v>
                </c:pt>
                <c:pt idx="19">
                  <c:v>29750</c:v>
                </c:pt>
                <c:pt idx="20">
                  <c:v>30400</c:v>
                </c:pt>
                <c:pt idx="21">
                  <c:v>0</c:v>
                </c:pt>
                <c:pt idx="22">
                  <c:v>32100</c:v>
                </c:pt>
                <c:pt idx="23">
                  <c:v>32300</c:v>
                </c:pt>
                <c:pt idx="24">
                  <c:v>32200</c:v>
                </c:pt>
                <c:pt idx="25">
                  <c:v>31950</c:v>
                </c:pt>
                <c:pt idx="26">
                  <c:v>31100</c:v>
                </c:pt>
                <c:pt idx="27">
                  <c:v>30200</c:v>
                </c:pt>
                <c:pt idx="28">
                  <c:v>29000</c:v>
                </c:pt>
                <c:pt idx="29">
                  <c:v>0</c:v>
                </c:pt>
                <c:pt idx="30">
                  <c:v>28650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79-4971-9516-B5892BCF27E3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Dairy Cows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numRef>
              <c:f>Sheet1!$A$2:$A$32</c:f>
              <c:numCache>
                <c:formatCode>General</c:formatCode>
                <c:ptCount val="3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  <c:pt idx="26">
                  <c:v>2021</c:v>
                </c:pt>
                <c:pt idx="27">
                  <c:v>2022</c:v>
                </c:pt>
                <c:pt idx="28">
                  <c:v>2023</c:v>
                </c:pt>
                <c:pt idx="29">
                  <c:v>2024</c:v>
                </c:pt>
                <c:pt idx="30">
                  <c:v>2025</c:v>
                </c:pt>
              </c:numCache>
            </c:numRef>
          </c:cat>
          <c:val>
            <c:numRef>
              <c:f>Sheet1!$C$2:$C$32</c:f>
              <c:numCache>
                <c:formatCode>General</c:formatCode>
                <c:ptCount val="31"/>
                <c:pt idx="0">
                  <c:v>9500</c:v>
                </c:pt>
                <c:pt idx="1">
                  <c:v>9400</c:v>
                </c:pt>
                <c:pt idx="2">
                  <c:v>9300</c:v>
                </c:pt>
                <c:pt idx="3">
                  <c:v>9200</c:v>
                </c:pt>
                <c:pt idx="4">
                  <c:v>9150</c:v>
                </c:pt>
                <c:pt idx="5">
                  <c:v>9250</c:v>
                </c:pt>
                <c:pt idx="6">
                  <c:v>9100</c:v>
                </c:pt>
                <c:pt idx="7">
                  <c:v>9150</c:v>
                </c:pt>
                <c:pt idx="8">
                  <c:v>9100</c:v>
                </c:pt>
                <c:pt idx="9">
                  <c:v>9000</c:v>
                </c:pt>
                <c:pt idx="10">
                  <c:v>9050</c:v>
                </c:pt>
                <c:pt idx="11">
                  <c:v>9150</c:v>
                </c:pt>
                <c:pt idx="12">
                  <c:v>9150</c:v>
                </c:pt>
                <c:pt idx="13">
                  <c:v>9318</c:v>
                </c:pt>
                <c:pt idx="14">
                  <c:v>9204</c:v>
                </c:pt>
                <c:pt idx="15">
                  <c:v>9133</c:v>
                </c:pt>
                <c:pt idx="16">
                  <c:v>9202</c:v>
                </c:pt>
                <c:pt idx="17">
                  <c:v>9233</c:v>
                </c:pt>
                <c:pt idx="18">
                  <c:v>#N/A</c:v>
                </c:pt>
                <c:pt idx="19">
                  <c:v>9250</c:v>
                </c:pt>
                <c:pt idx="20">
                  <c:v>9300</c:v>
                </c:pt>
                <c:pt idx="21">
                  <c:v>0</c:v>
                </c:pt>
                <c:pt idx="22">
                  <c:v>9400</c:v>
                </c:pt>
                <c:pt idx="23">
                  <c:v>9400</c:v>
                </c:pt>
                <c:pt idx="24">
                  <c:v>9300</c:v>
                </c:pt>
                <c:pt idx="25">
                  <c:v>9350</c:v>
                </c:pt>
                <c:pt idx="26">
                  <c:v>9500</c:v>
                </c:pt>
                <c:pt idx="27">
                  <c:v>9400</c:v>
                </c:pt>
                <c:pt idx="28">
                  <c:v>9400</c:v>
                </c:pt>
                <c:pt idx="29">
                  <c:v>0</c:v>
                </c:pt>
                <c:pt idx="30">
                  <c:v>9450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F79-4971-9516-B5892BCF27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05489744"/>
        <c:axId val="405490136"/>
      </c:barChart>
      <c:catAx>
        <c:axId val="4054897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405490136"/>
        <c:crosses val="autoZero"/>
        <c:auto val="1"/>
        <c:lblAlgn val="ctr"/>
        <c:lblOffset val="100"/>
        <c:tickLblSkip val="3"/>
        <c:noMultiLvlLbl val="0"/>
      </c:catAx>
      <c:valAx>
        <c:axId val="405490136"/>
        <c:scaling>
          <c:orientation val="minMax"/>
          <c:max val="50000"/>
          <c:min val="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Mil.</a:t>
                </a:r>
                <a:r>
                  <a:rPr lang="en-US" b="0" baseline="0" dirty="0"/>
                  <a:t> Head</a:t>
                </a:r>
                <a:endParaRPr lang="en-US" b="0" dirty="0"/>
              </a:p>
            </c:rich>
          </c:tx>
          <c:layout>
            <c:manualLayout>
              <c:xMode val="edge"/>
              <c:yMode val="edge"/>
              <c:x val="1.8518531088786327E-2"/>
              <c:y val="0.10391944844922554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crossAx val="405489744"/>
        <c:crosses val="autoZero"/>
        <c:crossBetween val="between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  <c:userShapes r:id="rId3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PERCENT CHANGE IN CATTLE INVENTORY</a:t>
            </a:r>
          </a:p>
          <a:p>
            <a:pPr>
              <a:defRPr/>
            </a:pPr>
            <a:r>
              <a:rPr lang="en-US" sz="2000" b="0" dirty="0"/>
              <a:t>U.S., January 1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4.717791202823788E-2"/>
          <c:y val="0.18519648072160008"/>
          <c:w val="0.91805581953117998"/>
          <c:h val="0.75824609071753368"/>
        </c:manualLayout>
      </c:layout>
      <c:barChart>
        <c:barDir val="col"/>
        <c:grouping val="stacked"/>
        <c:varyColors val="0"/>
        <c:ser>
          <c:idx val="1"/>
          <c:order val="0"/>
          <c:spPr>
            <a:solidFill>
              <a:srgbClr val="0070C0"/>
            </a:solidFill>
            <a:ln w="127000">
              <a:noFill/>
            </a:ln>
          </c:spPr>
          <c:invertIfNegative val="1"/>
          <c:cat>
            <c:numRef>
              <c:f>Sheet1!$A$1:$A$31</c:f>
              <c:numCache>
                <c:formatCode>General</c:formatCode>
                <c:ptCount val="31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  <c:pt idx="16">
                  <c:v>2012</c:v>
                </c:pt>
                <c:pt idx="17">
                  <c:v>2013</c:v>
                </c:pt>
                <c:pt idx="18">
                  <c:v>2014</c:v>
                </c:pt>
                <c:pt idx="19">
                  <c:v>2015</c:v>
                </c:pt>
                <c:pt idx="20">
                  <c:v>2016</c:v>
                </c:pt>
                <c:pt idx="21">
                  <c:v>2017</c:v>
                </c:pt>
                <c:pt idx="22">
                  <c:v>2018</c:v>
                </c:pt>
                <c:pt idx="23">
                  <c:v>2019</c:v>
                </c:pt>
                <c:pt idx="24">
                  <c:v>2020</c:v>
                </c:pt>
                <c:pt idx="25">
                  <c:v>2021</c:v>
                </c:pt>
                <c:pt idx="26">
                  <c:v>2022</c:v>
                </c:pt>
                <c:pt idx="27">
                  <c:v>2023</c:v>
                </c:pt>
                <c:pt idx="28">
                  <c:v>2024</c:v>
                </c:pt>
                <c:pt idx="29">
                  <c:v>2025</c:v>
                </c:pt>
                <c:pt idx="30">
                  <c:v>2026</c:v>
                </c:pt>
              </c:numCache>
            </c:numRef>
          </c:cat>
          <c:val>
            <c:numRef>
              <c:f>Sheet1!$B$1:$B$31</c:f>
              <c:numCache>
                <c:formatCode>General</c:formatCode>
                <c:ptCount val="31"/>
                <c:pt idx="0">
                  <c:v>0.7423262149146348</c:v>
                </c:pt>
                <c:pt idx="1">
                  <c:v>-1.8271719395835717</c:v>
                </c:pt>
                <c:pt idx="2">
                  <c:v>-1.880853073109312</c:v>
                </c:pt>
                <c:pt idx="3">
                  <c:v>-0.63061437279435806</c:v>
                </c:pt>
                <c:pt idx="4">
                  <c:v>-0.92417898400847243</c:v>
                </c:pt>
                <c:pt idx="5">
                  <c:v>-0.91752461837697474</c:v>
                </c:pt>
                <c:pt idx="6">
                  <c:v>-0.59096795412033609</c:v>
                </c:pt>
                <c:pt idx="7">
                  <c:v>-0.6441073994809976</c:v>
                </c:pt>
                <c:pt idx="8">
                  <c:v>-1.7658688865764827</c:v>
                </c:pt>
                <c:pt idx="9">
                  <c:v>0.65146234759487776</c:v>
                </c:pt>
                <c:pt idx="10">
                  <c:v>1.3934201940684954</c:v>
                </c:pt>
                <c:pt idx="11">
                  <c:v>0.23977081646633369</c:v>
                </c:pt>
                <c:pt idx="12">
                  <c:v>-0.55709152661717054</c:v>
                </c:pt>
                <c:pt idx="13">
                  <c:v>-1.3682511584318213</c:v>
                </c:pt>
                <c:pt idx="14">
                  <c:v>-0.67545739593121157</c:v>
                </c:pt>
                <c:pt idx="15">
                  <c:v>-1.2689038830287047</c:v>
                </c:pt>
                <c:pt idx="16">
                  <c:v>-1.8594556419923469</c:v>
                </c:pt>
                <c:pt idx="17">
                  <c:v>-1.1682729963295335</c:v>
                </c:pt>
                <c:pt idx="18">
                  <c:v>-2.0558253935836768</c:v>
                </c:pt>
                <c:pt idx="19">
                  <c:v>1.0539079587049471</c:v>
                </c:pt>
                <c:pt idx="20">
                  <c:v>3.0446435580276487</c:v>
                </c:pt>
                <c:pt idx="21">
                  <c:v>1.8899094549886808</c:v>
                </c:pt>
                <c:pt idx="22">
                  <c:v>0.71925540936890187</c:v>
                </c:pt>
                <c:pt idx="23">
                  <c:v>0.38887357101953235</c:v>
                </c:pt>
                <c:pt idx="24">
                  <c:v>-0.94692108040271838</c:v>
                </c:pt>
                <c:pt idx="25">
                  <c:v>-0.1938821542035063</c:v>
                </c:pt>
                <c:pt idx="26">
                  <c:v>-1.9210035635481626</c:v>
                </c:pt>
                <c:pt idx="27">
                  <c:v>-3.211397481389322</c:v>
                </c:pt>
                <c:pt idx="28">
                  <c:v>-1.8950709694848134</c:v>
                </c:pt>
                <c:pt idx="29">
                  <c:v>-0.78616388281430583</c:v>
                </c:pt>
                <c:pt idx="30">
                  <c:v>-0.36647616228104862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0000"/>
                  </a:solidFill>
                  <a:ln w="127000">
                    <a:noFill/>
                  </a:ln>
                </c14:spPr>
              </c14:invertSolidFillFmt>
            </c:ext>
            <c:ext xmlns:c16="http://schemas.microsoft.com/office/drawing/2014/chart" uri="{C3380CC4-5D6E-409C-BE32-E72D297353CC}">
              <c16:uniqueId val="{00000000-2143-4DC6-A3EF-9A01C79FAA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05490920"/>
        <c:axId val="405491312"/>
      </c:barChart>
      <c:catAx>
        <c:axId val="4054909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405491312"/>
        <c:crosses val="autoZero"/>
        <c:auto val="1"/>
        <c:lblAlgn val="ctr"/>
        <c:lblOffset val="100"/>
        <c:tickLblSkip val="3"/>
        <c:noMultiLvlLbl val="0"/>
      </c:catAx>
      <c:valAx>
        <c:axId val="405491312"/>
        <c:scaling>
          <c:orientation val="minMax"/>
          <c:min val="-4"/>
        </c:scaling>
        <c:delete val="0"/>
        <c:axPos val="l"/>
        <c:majorGridlines/>
        <c:numFmt formatCode="General" sourceLinked="0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crossAx val="405490920"/>
        <c:crosses val="autoZero"/>
        <c:crossBetween val="between"/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JANUARY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1 TOTAL CATTLE INVENTORY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2000" b="0" dirty="0"/>
              <a:t>U.S., Annual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6.5482622861797485E-2"/>
          <c:y val="0.18519648072160008"/>
          <c:w val="0.89934417141822798"/>
          <c:h val="0.75824609071753368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Cattle</c:v>
                </c:pt>
              </c:strCache>
            </c:strRef>
          </c:tx>
          <c:spPr>
            <a:ln w="76200">
              <a:solidFill>
                <a:srgbClr val="FF5050"/>
              </a:solidFill>
            </a:ln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1966</c:v>
                </c:pt>
                <c:pt idx="1">
                  <c:v>1967</c:v>
                </c:pt>
                <c:pt idx="2">
                  <c:v>1968</c:v>
                </c:pt>
                <c:pt idx="3">
                  <c:v>1969</c:v>
                </c:pt>
                <c:pt idx="4">
                  <c:v>1970</c:v>
                </c:pt>
                <c:pt idx="5">
                  <c:v>1971</c:v>
                </c:pt>
                <c:pt idx="6">
                  <c:v>1972</c:v>
                </c:pt>
                <c:pt idx="7">
                  <c:v>1973</c:v>
                </c:pt>
                <c:pt idx="8">
                  <c:v>1974</c:v>
                </c:pt>
                <c:pt idx="9">
                  <c:v>1975</c:v>
                </c:pt>
                <c:pt idx="10">
                  <c:v>1976</c:v>
                </c:pt>
                <c:pt idx="11">
                  <c:v>1977</c:v>
                </c:pt>
                <c:pt idx="12">
                  <c:v>1978</c:v>
                </c:pt>
                <c:pt idx="13">
                  <c:v>1979</c:v>
                </c:pt>
                <c:pt idx="14">
                  <c:v>1980</c:v>
                </c:pt>
                <c:pt idx="15">
                  <c:v>1981</c:v>
                </c:pt>
                <c:pt idx="16">
                  <c:v>1982</c:v>
                </c:pt>
                <c:pt idx="17">
                  <c:v>1983</c:v>
                </c:pt>
                <c:pt idx="18">
                  <c:v>1984</c:v>
                </c:pt>
                <c:pt idx="19">
                  <c:v>1985</c:v>
                </c:pt>
                <c:pt idx="20">
                  <c:v>1986</c:v>
                </c:pt>
                <c:pt idx="21">
                  <c:v>1987</c:v>
                </c:pt>
                <c:pt idx="22">
                  <c:v>1988</c:v>
                </c:pt>
                <c:pt idx="23">
                  <c:v>1989</c:v>
                </c:pt>
                <c:pt idx="24">
                  <c:v>1990</c:v>
                </c:pt>
                <c:pt idx="25">
                  <c:v>1991</c:v>
                </c:pt>
                <c:pt idx="26">
                  <c:v>1992</c:v>
                </c:pt>
                <c:pt idx="27">
                  <c:v>1993</c:v>
                </c:pt>
                <c:pt idx="28">
                  <c:v>1994</c:v>
                </c:pt>
                <c:pt idx="29">
                  <c:v>1995</c:v>
                </c:pt>
                <c:pt idx="30">
                  <c:v>1996</c:v>
                </c:pt>
                <c:pt idx="31">
                  <c:v>1997</c:v>
                </c:pt>
                <c:pt idx="32">
                  <c:v>1998</c:v>
                </c:pt>
                <c:pt idx="33">
                  <c:v>1999</c:v>
                </c:pt>
                <c:pt idx="34">
                  <c:v>2000</c:v>
                </c:pt>
                <c:pt idx="35">
                  <c:v>2001</c:v>
                </c:pt>
                <c:pt idx="36">
                  <c:v>2002</c:v>
                </c:pt>
                <c:pt idx="37">
                  <c:v>2003</c:v>
                </c:pt>
                <c:pt idx="38">
                  <c:v>2004</c:v>
                </c:pt>
                <c:pt idx="39">
                  <c:v>2005</c:v>
                </c:pt>
                <c:pt idx="40">
                  <c:v>2006</c:v>
                </c:pt>
                <c:pt idx="41">
                  <c:v>2007</c:v>
                </c:pt>
                <c:pt idx="42">
                  <c:v>2008</c:v>
                </c:pt>
                <c:pt idx="43">
                  <c:v>2009</c:v>
                </c:pt>
                <c:pt idx="44">
                  <c:v>2010</c:v>
                </c:pt>
                <c:pt idx="45">
                  <c:v>2011</c:v>
                </c:pt>
                <c:pt idx="46">
                  <c:v>2012</c:v>
                </c:pt>
                <c:pt idx="47">
                  <c:v>2013</c:v>
                </c:pt>
                <c:pt idx="48">
                  <c:v>2014</c:v>
                </c:pt>
                <c:pt idx="49">
                  <c:v>2015</c:v>
                </c:pt>
                <c:pt idx="50">
                  <c:v>2016</c:v>
                </c:pt>
                <c:pt idx="51">
                  <c:v>2017</c:v>
                </c:pt>
                <c:pt idx="52">
                  <c:v>2018</c:v>
                </c:pt>
                <c:pt idx="53">
                  <c:v>2019</c:v>
                </c:pt>
                <c:pt idx="54">
                  <c:v>2020</c:v>
                </c:pt>
                <c:pt idx="55">
                  <c:v>2021</c:v>
                </c:pt>
                <c:pt idx="56">
                  <c:v>2022</c:v>
                </c:pt>
                <c:pt idx="57">
                  <c:v>2023</c:v>
                </c:pt>
                <c:pt idx="58">
                  <c:v>2024</c:v>
                </c:pt>
                <c:pt idx="59">
                  <c:v>2025</c:v>
                </c:pt>
                <c:pt idx="60">
                  <c:v>2026</c:v>
                </c:pt>
              </c:numCache>
            </c:numRef>
          </c:cat>
          <c:val>
            <c:numRef>
              <c:f>Sheet1!$B$2:$B$62</c:f>
              <c:numCache>
                <c:formatCode>General</c:formatCode>
                <c:ptCount val="61"/>
                <c:pt idx="0">
                  <c:v>108862</c:v>
                </c:pt>
                <c:pt idx="1">
                  <c:v>108783</c:v>
                </c:pt>
                <c:pt idx="2">
                  <c:v>109371</c:v>
                </c:pt>
                <c:pt idx="3">
                  <c:v>110015</c:v>
                </c:pt>
                <c:pt idx="4">
                  <c:v>112369</c:v>
                </c:pt>
                <c:pt idx="5">
                  <c:v>114578</c:v>
                </c:pt>
                <c:pt idx="6">
                  <c:v>117862</c:v>
                </c:pt>
                <c:pt idx="7">
                  <c:v>121539</c:v>
                </c:pt>
                <c:pt idx="8">
                  <c:v>127788</c:v>
                </c:pt>
                <c:pt idx="9">
                  <c:v>132028</c:v>
                </c:pt>
                <c:pt idx="10">
                  <c:v>127980</c:v>
                </c:pt>
                <c:pt idx="11">
                  <c:v>122810</c:v>
                </c:pt>
                <c:pt idx="12">
                  <c:v>116375</c:v>
                </c:pt>
                <c:pt idx="13">
                  <c:v>110864</c:v>
                </c:pt>
                <c:pt idx="14">
                  <c:v>111242</c:v>
                </c:pt>
                <c:pt idx="15">
                  <c:v>114351</c:v>
                </c:pt>
                <c:pt idx="16">
                  <c:v>115444</c:v>
                </c:pt>
                <c:pt idx="17">
                  <c:v>115001</c:v>
                </c:pt>
                <c:pt idx="18">
                  <c:v>113360</c:v>
                </c:pt>
                <c:pt idx="19">
                  <c:v>109582</c:v>
                </c:pt>
                <c:pt idx="20">
                  <c:v>105378</c:v>
                </c:pt>
                <c:pt idx="21">
                  <c:v>102118</c:v>
                </c:pt>
                <c:pt idx="22">
                  <c:v>99622</c:v>
                </c:pt>
                <c:pt idx="23">
                  <c:v>96740</c:v>
                </c:pt>
                <c:pt idx="24">
                  <c:v>95816</c:v>
                </c:pt>
                <c:pt idx="25">
                  <c:v>96393</c:v>
                </c:pt>
                <c:pt idx="26">
                  <c:v>97556</c:v>
                </c:pt>
                <c:pt idx="27">
                  <c:v>99176</c:v>
                </c:pt>
                <c:pt idx="28">
                  <c:v>100974</c:v>
                </c:pt>
                <c:pt idx="29">
                  <c:v>102785</c:v>
                </c:pt>
                <c:pt idx="30">
                  <c:v>103548</c:v>
                </c:pt>
                <c:pt idx="31">
                  <c:v>101656</c:v>
                </c:pt>
                <c:pt idx="32">
                  <c:v>99744</c:v>
                </c:pt>
                <c:pt idx="33">
                  <c:v>99115</c:v>
                </c:pt>
                <c:pt idx="34">
                  <c:v>98199</c:v>
                </c:pt>
                <c:pt idx="35">
                  <c:v>97298</c:v>
                </c:pt>
                <c:pt idx="36">
                  <c:v>96723</c:v>
                </c:pt>
                <c:pt idx="37">
                  <c:v>96100</c:v>
                </c:pt>
                <c:pt idx="38">
                  <c:v>94403</c:v>
                </c:pt>
                <c:pt idx="39">
                  <c:v>95018</c:v>
                </c:pt>
                <c:pt idx="40">
                  <c:v>96342</c:v>
                </c:pt>
                <c:pt idx="41">
                  <c:v>96573</c:v>
                </c:pt>
                <c:pt idx="42">
                  <c:v>96035</c:v>
                </c:pt>
                <c:pt idx="43">
                  <c:v>94721</c:v>
                </c:pt>
                <c:pt idx="44">
                  <c:v>94081.2</c:v>
                </c:pt>
                <c:pt idx="45">
                  <c:v>92887.4</c:v>
                </c:pt>
                <c:pt idx="46">
                  <c:v>91160.2</c:v>
                </c:pt>
                <c:pt idx="47">
                  <c:v>90095.2</c:v>
                </c:pt>
                <c:pt idx="48">
                  <c:v>88243</c:v>
                </c:pt>
                <c:pt idx="49">
                  <c:v>89173</c:v>
                </c:pt>
                <c:pt idx="50">
                  <c:v>91888</c:v>
                </c:pt>
                <c:pt idx="51">
                  <c:v>93624.6</c:v>
                </c:pt>
                <c:pt idx="52">
                  <c:v>94298</c:v>
                </c:pt>
                <c:pt idx="53">
                  <c:v>94664.7</c:v>
                </c:pt>
                <c:pt idx="54">
                  <c:v>93768.3</c:v>
                </c:pt>
                <c:pt idx="55">
                  <c:v>93586.5</c:v>
                </c:pt>
                <c:pt idx="56">
                  <c:v>91788.7</c:v>
                </c:pt>
                <c:pt idx="57">
                  <c:v>88841</c:v>
                </c:pt>
                <c:pt idx="58">
                  <c:v>87157.4</c:v>
                </c:pt>
                <c:pt idx="59">
                  <c:v>86472.2</c:v>
                </c:pt>
                <c:pt idx="60">
                  <c:v>86155.3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D77-469A-89F5-F08ADF8DA405}"/>
            </c:ext>
          </c:extLst>
        </c:ser>
        <c:ser>
          <c:idx val="0"/>
          <c:order val="1"/>
          <c:spPr>
            <a:ln w="50800" cap="sq">
              <a:solidFill>
                <a:srgbClr val="1F497D"/>
              </a:solidFill>
              <a:prstDash val="sysDash"/>
              <a:bevel/>
            </a:ln>
          </c:spPr>
          <c:marker>
            <c:symbol val="none"/>
          </c:marker>
          <c:val>
            <c:numRef>
              <c:f>Sheet1!$C$2:$C$67</c:f>
              <c:numCache>
                <c:formatCode>General</c:formatCode>
                <c:ptCount val="66"/>
                <c:pt idx="0">
                  <c:v>#N/A</c:v>
                </c:pt>
                <c:pt idx="1">
                  <c:v>#N/A</c:v>
                </c:pt>
                <c:pt idx="2">
                  <c:v>#N/A</c:v>
                </c:pt>
                <c:pt idx="3">
                  <c:v>#N/A</c:v>
                </c:pt>
                <c:pt idx="4">
                  <c:v>#N/A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  <c:pt idx="12">
                  <c:v>#N/A</c:v>
                </c:pt>
                <c:pt idx="13">
                  <c:v>#N/A</c:v>
                </c:pt>
                <c:pt idx="14">
                  <c:v>#N/A</c:v>
                </c:pt>
                <c:pt idx="15">
                  <c:v>#N/A</c:v>
                </c:pt>
                <c:pt idx="16">
                  <c:v>#N/A</c:v>
                </c:pt>
                <c:pt idx="17">
                  <c:v>#N/A</c:v>
                </c:pt>
                <c:pt idx="18">
                  <c:v>#N/A</c:v>
                </c:pt>
                <c:pt idx="19">
                  <c:v>#N/A</c:v>
                </c:pt>
                <c:pt idx="20">
                  <c:v>#N/A</c:v>
                </c:pt>
                <c:pt idx="21">
                  <c:v>#N/A</c:v>
                </c:pt>
                <c:pt idx="22">
                  <c:v>#N/A</c:v>
                </c:pt>
                <c:pt idx="23">
                  <c:v>#N/A</c:v>
                </c:pt>
                <c:pt idx="24">
                  <c:v>#N/A</c:v>
                </c:pt>
                <c:pt idx="25">
                  <c:v>#N/A</c:v>
                </c:pt>
                <c:pt idx="26">
                  <c:v>#N/A</c:v>
                </c:pt>
                <c:pt idx="27">
                  <c:v>#N/A</c:v>
                </c:pt>
                <c:pt idx="28">
                  <c:v>#N/A</c:v>
                </c:pt>
                <c:pt idx="29">
                  <c:v>#N/A</c:v>
                </c:pt>
                <c:pt idx="30">
                  <c:v>#N/A</c:v>
                </c:pt>
                <c:pt idx="31">
                  <c:v>#N/A</c:v>
                </c:pt>
                <c:pt idx="32">
                  <c:v>#N/A</c:v>
                </c:pt>
                <c:pt idx="33">
                  <c:v>#N/A</c:v>
                </c:pt>
                <c:pt idx="34">
                  <c:v>#N/A</c:v>
                </c:pt>
                <c:pt idx="35">
                  <c:v>#N/A</c:v>
                </c:pt>
                <c:pt idx="36">
                  <c:v>#N/A</c:v>
                </c:pt>
                <c:pt idx="37">
                  <c:v>#N/A</c:v>
                </c:pt>
                <c:pt idx="38">
                  <c:v>#N/A</c:v>
                </c:pt>
                <c:pt idx="39">
                  <c:v>#N/A</c:v>
                </c:pt>
                <c:pt idx="40">
                  <c:v>#N/A</c:v>
                </c:pt>
                <c:pt idx="41">
                  <c:v>#N/A</c:v>
                </c:pt>
                <c:pt idx="42">
                  <c:v>#N/A</c:v>
                </c:pt>
                <c:pt idx="43">
                  <c:v>#N/A</c:v>
                </c:pt>
                <c:pt idx="44">
                  <c:v>#N/A</c:v>
                </c:pt>
                <c:pt idx="45">
                  <c:v>#N/A</c:v>
                </c:pt>
                <c:pt idx="46">
                  <c:v>#N/A</c:v>
                </c:pt>
                <c:pt idx="47">
                  <c:v>#N/A</c:v>
                </c:pt>
                <c:pt idx="48">
                  <c:v>#N/A</c:v>
                </c:pt>
                <c:pt idx="49">
                  <c:v>#N/A</c:v>
                </c:pt>
                <c:pt idx="50">
                  <c:v>#N/A</c:v>
                </c:pt>
                <c:pt idx="51">
                  <c:v>#N/A</c:v>
                </c:pt>
                <c:pt idx="52">
                  <c:v>#N/A</c:v>
                </c:pt>
                <c:pt idx="53">
                  <c:v>#N/A</c:v>
                </c:pt>
                <c:pt idx="54">
                  <c:v>#N/A</c:v>
                </c:pt>
                <c:pt idx="55">
                  <c:v>#N/A</c:v>
                </c:pt>
                <c:pt idx="56">
                  <c:v>#N/A</c:v>
                </c:pt>
                <c:pt idx="57">
                  <c:v>#N/A</c:v>
                </c:pt>
                <c:pt idx="58">
                  <c:v>#N/A</c:v>
                </c:pt>
                <c:pt idx="59">
                  <c:v>#N/A</c:v>
                </c:pt>
                <c:pt idx="60">
                  <c:v>86155.3</c:v>
                </c:pt>
                <c:pt idx="61">
                  <c:v>84862.970499999996</c:v>
                </c:pt>
                <c:pt idx="62">
                  <c:v>84014.340794999996</c:v>
                </c:pt>
                <c:pt idx="63">
                  <c:v>83594.269091024995</c:v>
                </c:pt>
                <c:pt idx="64">
                  <c:v>83845.051898298057</c:v>
                </c:pt>
                <c:pt idx="65">
                  <c:v>84431.967261586135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D77-469A-89F5-F08ADF8DA405}"/>
            </c:ext>
          </c:extLst>
        </c:ser>
        <c:ser>
          <c:idx val="2"/>
          <c:order val="2"/>
          <c:spPr>
            <a:ln w="50800" cap="sq">
              <a:solidFill>
                <a:srgbClr val="00B050"/>
              </a:solidFill>
              <a:prstDash val="sysDot"/>
            </a:ln>
          </c:spPr>
          <c:marker>
            <c:symbol val="none"/>
          </c:marker>
          <c:val>
            <c:numRef>
              <c:f>Sheet1!$D$2:$D$67</c:f>
              <c:numCache>
                <c:formatCode>General</c:formatCode>
                <c:ptCount val="66"/>
                <c:pt idx="0">
                  <c:v>#N/A</c:v>
                </c:pt>
                <c:pt idx="1">
                  <c:v>#N/A</c:v>
                </c:pt>
                <c:pt idx="2">
                  <c:v>#N/A</c:v>
                </c:pt>
                <c:pt idx="3">
                  <c:v>#N/A</c:v>
                </c:pt>
                <c:pt idx="4">
                  <c:v>#N/A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  <c:pt idx="12">
                  <c:v>#N/A</c:v>
                </c:pt>
                <c:pt idx="13">
                  <c:v>#N/A</c:v>
                </c:pt>
                <c:pt idx="14">
                  <c:v>#N/A</c:v>
                </c:pt>
                <c:pt idx="15">
                  <c:v>#N/A</c:v>
                </c:pt>
                <c:pt idx="16">
                  <c:v>#N/A</c:v>
                </c:pt>
                <c:pt idx="17">
                  <c:v>#N/A</c:v>
                </c:pt>
                <c:pt idx="18">
                  <c:v>#N/A</c:v>
                </c:pt>
                <c:pt idx="19">
                  <c:v>#N/A</c:v>
                </c:pt>
                <c:pt idx="20">
                  <c:v>#N/A</c:v>
                </c:pt>
                <c:pt idx="21">
                  <c:v>#N/A</c:v>
                </c:pt>
                <c:pt idx="22">
                  <c:v>#N/A</c:v>
                </c:pt>
                <c:pt idx="23">
                  <c:v>#N/A</c:v>
                </c:pt>
                <c:pt idx="24">
                  <c:v>#N/A</c:v>
                </c:pt>
                <c:pt idx="25">
                  <c:v>#N/A</c:v>
                </c:pt>
                <c:pt idx="26">
                  <c:v>#N/A</c:v>
                </c:pt>
                <c:pt idx="27">
                  <c:v>#N/A</c:v>
                </c:pt>
                <c:pt idx="28">
                  <c:v>#N/A</c:v>
                </c:pt>
                <c:pt idx="29">
                  <c:v>#N/A</c:v>
                </c:pt>
                <c:pt idx="30">
                  <c:v>#N/A</c:v>
                </c:pt>
                <c:pt idx="31">
                  <c:v>#N/A</c:v>
                </c:pt>
                <c:pt idx="32">
                  <c:v>#N/A</c:v>
                </c:pt>
                <c:pt idx="33">
                  <c:v>#N/A</c:v>
                </c:pt>
                <c:pt idx="34">
                  <c:v>#N/A</c:v>
                </c:pt>
                <c:pt idx="35">
                  <c:v>#N/A</c:v>
                </c:pt>
                <c:pt idx="36">
                  <c:v>#N/A</c:v>
                </c:pt>
                <c:pt idx="37">
                  <c:v>#N/A</c:v>
                </c:pt>
                <c:pt idx="38">
                  <c:v>#N/A</c:v>
                </c:pt>
                <c:pt idx="39">
                  <c:v>#N/A</c:v>
                </c:pt>
                <c:pt idx="40">
                  <c:v>#N/A</c:v>
                </c:pt>
                <c:pt idx="41">
                  <c:v>#N/A</c:v>
                </c:pt>
                <c:pt idx="42">
                  <c:v>#N/A</c:v>
                </c:pt>
                <c:pt idx="43">
                  <c:v>#N/A</c:v>
                </c:pt>
                <c:pt idx="44">
                  <c:v>#N/A</c:v>
                </c:pt>
                <c:pt idx="45">
                  <c:v>#N/A</c:v>
                </c:pt>
                <c:pt idx="46">
                  <c:v>#N/A</c:v>
                </c:pt>
                <c:pt idx="47">
                  <c:v>#N/A</c:v>
                </c:pt>
                <c:pt idx="48">
                  <c:v>#N/A</c:v>
                </c:pt>
                <c:pt idx="49">
                  <c:v>#N/A</c:v>
                </c:pt>
                <c:pt idx="50">
                  <c:v>#N/A</c:v>
                </c:pt>
                <c:pt idx="51">
                  <c:v>#N/A</c:v>
                </c:pt>
                <c:pt idx="52">
                  <c:v>#N/A</c:v>
                </c:pt>
                <c:pt idx="53">
                  <c:v>#N/A</c:v>
                </c:pt>
                <c:pt idx="54">
                  <c:v>#N/A</c:v>
                </c:pt>
                <c:pt idx="55">
                  <c:v>#N/A</c:v>
                </c:pt>
                <c:pt idx="56">
                  <c:v>#N/A</c:v>
                </c:pt>
                <c:pt idx="57">
                  <c:v>#N/A</c:v>
                </c:pt>
                <c:pt idx="58">
                  <c:v>#N/A</c:v>
                </c:pt>
                <c:pt idx="59">
                  <c:v>#N/A</c:v>
                </c:pt>
                <c:pt idx="60">
                  <c:v>86155.3</c:v>
                </c:pt>
                <c:pt idx="61">
                  <c:v>85724.523499999996</c:v>
                </c:pt>
                <c:pt idx="62">
                  <c:v>86153.146117499986</c:v>
                </c:pt>
                <c:pt idx="63">
                  <c:v>87445.443309262482</c:v>
                </c:pt>
                <c:pt idx="64">
                  <c:v>88319.897742355111</c:v>
                </c:pt>
                <c:pt idx="65">
                  <c:v>89644.696208490423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D77-469A-89F5-F08ADF8DA4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6907512"/>
        <c:axId val="156907896"/>
      </c:lineChart>
      <c:catAx>
        <c:axId val="1569075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156907896"/>
        <c:crosses val="autoZero"/>
        <c:auto val="1"/>
        <c:lblAlgn val="ctr"/>
        <c:lblOffset val="100"/>
        <c:tickLblSkip val="5"/>
        <c:noMultiLvlLbl val="0"/>
      </c:catAx>
      <c:valAx>
        <c:axId val="156907896"/>
        <c:scaling>
          <c:orientation val="minMax"/>
          <c:min val="8000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Mil.</a:t>
                </a:r>
                <a:r>
                  <a:rPr lang="en-US" b="0" baseline="0" dirty="0"/>
                  <a:t> Head</a:t>
                </a:r>
                <a:endParaRPr lang="en-US" b="0" dirty="0"/>
              </a:p>
            </c:rich>
          </c:tx>
          <c:layout>
            <c:manualLayout>
              <c:xMode val="edge"/>
              <c:yMode val="edge"/>
              <c:x val="1.8518531088786327E-2"/>
              <c:y val="0.10391944844922554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crossAx val="156907512"/>
        <c:crosses val="autoZero"/>
        <c:crossBetween val="between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b="1" i="0" baseline="0" dirty="0">
                <a:effectLst/>
                <a:latin typeface="Arial" pitchFamily="34" charset="0"/>
                <a:cs typeface="Arial" pitchFamily="34" charset="0"/>
              </a:rPr>
              <a:t>JANUARY 1  COW INVENTORY</a:t>
            </a:r>
            <a:endParaRPr lang="en-US" sz="2000" dirty="0">
              <a:effectLst/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2000" b="0" i="0" baseline="0" dirty="0">
                <a:effectLst/>
              </a:rPr>
              <a:t>U.S., Annual</a:t>
            </a:r>
            <a:endParaRPr lang="en-US" sz="2000" dirty="0">
              <a:effectLst/>
            </a:endParaRP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5.2371934111684344E-2"/>
          <c:y val="0.18519648072160008"/>
          <c:w val="0.91286179744773288"/>
          <c:h val="0.67373904846401311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Beef</c:v>
                </c:pt>
              </c:strCache>
            </c:strRef>
          </c:tx>
          <c:spPr>
            <a:ln w="76200">
              <a:solidFill>
                <a:srgbClr val="FF5050"/>
              </a:solidFill>
            </a:ln>
          </c:spPr>
          <c:marker>
            <c:symbol val="none"/>
          </c:marker>
          <c:cat>
            <c:numRef>
              <c:f>Sheet1!$A$2:$A$32</c:f>
              <c:numCache>
                <c:formatCode>General</c:formatCode>
                <c:ptCount val="31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  <c:pt idx="16">
                  <c:v>2012</c:v>
                </c:pt>
                <c:pt idx="17">
                  <c:v>2013</c:v>
                </c:pt>
                <c:pt idx="18">
                  <c:v>2014</c:v>
                </c:pt>
                <c:pt idx="19">
                  <c:v>2015</c:v>
                </c:pt>
                <c:pt idx="20">
                  <c:v>2016</c:v>
                </c:pt>
                <c:pt idx="21">
                  <c:v>2017</c:v>
                </c:pt>
                <c:pt idx="22">
                  <c:v>2018</c:v>
                </c:pt>
                <c:pt idx="23">
                  <c:v>2019</c:v>
                </c:pt>
                <c:pt idx="24">
                  <c:v>2020</c:v>
                </c:pt>
                <c:pt idx="25">
                  <c:v>2021</c:v>
                </c:pt>
                <c:pt idx="26">
                  <c:v>2022</c:v>
                </c:pt>
                <c:pt idx="27">
                  <c:v>2023</c:v>
                </c:pt>
                <c:pt idx="28">
                  <c:v>2024</c:v>
                </c:pt>
                <c:pt idx="29">
                  <c:v>2025</c:v>
                </c:pt>
                <c:pt idx="30">
                  <c:v>2026</c:v>
                </c:pt>
              </c:numCache>
            </c:numRef>
          </c:cat>
          <c:val>
            <c:numRef>
              <c:f>Sheet1!$B$2:$B$32</c:f>
              <c:numCache>
                <c:formatCode>General</c:formatCode>
                <c:ptCount val="31"/>
                <c:pt idx="0">
                  <c:v>35319</c:v>
                </c:pt>
                <c:pt idx="1">
                  <c:v>34458</c:v>
                </c:pt>
                <c:pt idx="2">
                  <c:v>33885</c:v>
                </c:pt>
                <c:pt idx="3">
                  <c:v>33750</c:v>
                </c:pt>
                <c:pt idx="4">
                  <c:v>33575</c:v>
                </c:pt>
                <c:pt idx="5">
                  <c:v>33398</c:v>
                </c:pt>
                <c:pt idx="6">
                  <c:v>33134</c:v>
                </c:pt>
                <c:pt idx="7">
                  <c:v>32983</c:v>
                </c:pt>
                <c:pt idx="8">
                  <c:v>32531</c:v>
                </c:pt>
                <c:pt idx="9">
                  <c:v>32674</c:v>
                </c:pt>
                <c:pt idx="10">
                  <c:v>32703</c:v>
                </c:pt>
                <c:pt idx="11">
                  <c:v>32644</c:v>
                </c:pt>
                <c:pt idx="12">
                  <c:v>32435</c:v>
                </c:pt>
                <c:pt idx="13">
                  <c:v>31793.8</c:v>
                </c:pt>
                <c:pt idx="14">
                  <c:v>31439.9</c:v>
                </c:pt>
                <c:pt idx="15">
                  <c:v>30912.6</c:v>
                </c:pt>
                <c:pt idx="16">
                  <c:v>30281.9</c:v>
                </c:pt>
                <c:pt idx="17">
                  <c:v>29631.3</c:v>
                </c:pt>
                <c:pt idx="18">
                  <c:v>28956.400000000001</c:v>
                </c:pt>
                <c:pt idx="19">
                  <c:v>29332.1</c:v>
                </c:pt>
                <c:pt idx="20">
                  <c:v>30163.8</c:v>
                </c:pt>
                <c:pt idx="21">
                  <c:v>31170.7</c:v>
                </c:pt>
                <c:pt idx="22">
                  <c:v>31466.2</c:v>
                </c:pt>
                <c:pt idx="23">
                  <c:v>31640.7</c:v>
                </c:pt>
                <c:pt idx="24">
                  <c:v>31348.7</c:v>
                </c:pt>
                <c:pt idx="25">
                  <c:v>30856.6</c:v>
                </c:pt>
                <c:pt idx="26">
                  <c:v>29965.200000000001</c:v>
                </c:pt>
                <c:pt idx="27">
                  <c:v>28939.3</c:v>
                </c:pt>
                <c:pt idx="28">
                  <c:v>28013</c:v>
                </c:pt>
                <c:pt idx="29">
                  <c:v>27892</c:v>
                </c:pt>
                <c:pt idx="30">
                  <c:v>27607.200000000001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990-4975-8846-AD4CDE8CE7FD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Dairy</c:v>
                </c:pt>
              </c:strCache>
            </c:strRef>
          </c:tx>
          <c:spPr>
            <a:ln w="76200">
              <a:solidFill>
                <a:srgbClr val="002060"/>
              </a:solidFill>
              <a:prstDash val="sysDot"/>
            </a:ln>
          </c:spPr>
          <c:marker>
            <c:symbol val="none"/>
          </c:marker>
          <c:cat>
            <c:numRef>
              <c:f>Sheet1!$A$2:$A$32</c:f>
              <c:numCache>
                <c:formatCode>General</c:formatCode>
                <c:ptCount val="31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  <c:pt idx="16">
                  <c:v>2012</c:v>
                </c:pt>
                <c:pt idx="17">
                  <c:v>2013</c:v>
                </c:pt>
                <c:pt idx="18">
                  <c:v>2014</c:v>
                </c:pt>
                <c:pt idx="19">
                  <c:v>2015</c:v>
                </c:pt>
                <c:pt idx="20">
                  <c:v>2016</c:v>
                </c:pt>
                <c:pt idx="21">
                  <c:v>2017</c:v>
                </c:pt>
                <c:pt idx="22">
                  <c:v>2018</c:v>
                </c:pt>
                <c:pt idx="23">
                  <c:v>2019</c:v>
                </c:pt>
                <c:pt idx="24">
                  <c:v>2020</c:v>
                </c:pt>
                <c:pt idx="25">
                  <c:v>2021</c:v>
                </c:pt>
                <c:pt idx="26">
                  <c:v>2022</c:v>
                </c:pt>
                <c:pt idx="27">
                  <c:v>2023</c:v>
                </c:pt>
                <c:pt idx="28">
                  <c:v>2024</c:v>
                </c:pt>
                <c:pt idx="29">
                  <c:v>2025</c:v>
                </c:pt>
                <c:pt idx="30">
                  <c:v>2026</c:v>
                </c:pt>
              </c:numCache>
            </c:numRef>
          </c:cat>
          <c:val>
            <c:numRef>
              <c:f>Sheet1!$C$2:$C$32</c:f>
              <c:numCache>
                <c:formatCode>General</c:formatCode>
                <c:ptCount val="31"/>
                <c:pt idx="0">
                  <c:v>9420</c:v>
                </c:pt>
                <c:pt idx="1">
                  <c:v>9318</c:v>
                </c:pt>
                <c:pt idx="2">
                  <c:v>9199</c:v>
                </c:pt>
                <c:pt idx="3">
                  <c:v>9128</c:v>
                </c:pt>
                <c:pt idx="4">
                  <c:v>9183</c:v>
                </c:pt>
                <c:pt idx="5">
                  <c:v>9172</c:v>
                </c:pt>
                <c:pt idx="6">
                  <c:v>9106</c:v>
                </c:pt>
                <c:pt idx="7">
                  <c:v>9142</c:v>
                </c:pt>
                <c:pt idx="8">
                  <c:v>8988</c:v>
                </c:pt>
                <c:pt idx="9">
                  <c:v>9004</c:v>
                </c:pt>
                <c:pt idx="10">
                  <c:v>9104</c:v>
                </c:pt>
                <c:pt idx="11">
                  <c:v>9145</c:v>
                </c:pt>
                <c:pt idx="12">
                  <c:v>9257</c:v>
                </c:pt>
                <c:pt idx="13">
                  <c:v>9332.7999999999993</c:v>
                </c:pt>
                <c:pt idx="14">
                  <c:v>9086.5</c:v>
                </c:pt>
                <c:pt idx="15">
                  <c:v>9155.6</c:v>
                </c:pt>
                <c:pt idx="16">
                  <c:v>9235.5</c:v>
                </c:pt>
                <c:pt idx="17">
                  <c:v>9221.2000000000007</c:v>
                </c:pt>
                <c:pt idx="18">
                  <c:v>9208.6</c:v>
                </c:pt>
                <c:pt idx="19">
                  <c:v>9311.9</c:v>
                </c:pt>
                <c:pt idx="20">
                  <c:v>9312.4</c:v>
                </c:pt>
                <c:pt idx="21">
                  <c:v>9368.5</c:v>
                </c:pt>
                <c:pt idx="22">
                  <c:v>9432.1</c:v>
                </c:pt>
                <c:pt idx="23">
                  <c:v>9353.4</c:v>
                </c:pt>
                <c:pt idx="24">
                  <c:v>9343.6</c:v>
                </c:pt>
                <c:pt idx="25">
                  <c:v>9450.4</c:v>
                </c:pt>
                <c:pt idx="26">
                  <c:v>9381</c:v>
                </c:pt>
                <c:pt idx="27">
                  <c:v>9397.5</c:v>
                </c:pt>
                <c:pt idx="28">
                  <c:v>9346.7999999999993</c:v>
                </c:pt>
                <c:pt idx="29">
                  <c:v>9380.7999999999993</c:v>
                </c:pt>
                <c:pt idx="30">
                  <c:v>9568.2999999999993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990-4975-8846-AD4CDE8CE7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03883568"/>
        <c:axId val="403883952"/>
      </c:lineChart>
      <c:catAx>
        <c:axId val="4038835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403883952"/>
        <c:crosses val="autoZero"/>
        <c:auto val="1"/>
        <c:lblAlgn val="ctr"/>
        <c:lblOffset val="100"/>
        <c:tickLblSkip val="3"/>
        <c:noMultiLvlLbl val="0"/>
      </c:catAx>
      <c:valAx>
        <c:axId val="403883952"/>
        <c:scaling>
          <c:orientation val="minMax"/>
          <c:min val="500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Mil. Head</a:t>
                </a:r>
              </a:p>
            </c:rich>
          </c:tx>
          <c:layout>
            <c:manualLayout>
              <c:xMode val="edge"/>
              <c:yMode val="edge"/>
              <c:x val="1.8518531088786327E-2"/>
              <c:y val="9.9224612768474454E-2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crossAx val="403883568"/>
        <c:crosses val="autoZero"/>
        <c:crossBetween val="between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JANUARY 1 TOTAL COW INVENTORY</a:t>
            </a:r>
          </a:p>
          <a:p>
            <a:pPr>
              <a:defRPr/>
            </a:pPr>
            <a:r>
              <a:rPr lang="en-US" sz="2000" b="0" dirty="0"/>
              <a:t>U.S., Annual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5.2371934111684344E-2"/>
          <c:y val="0.18519648072160008"/>
          <c:w val="0.9137472848221555"/>
          <c:h val="0.75824609071753368"/>
        </c:manualLayout>
      </c:layout>
      <c:lineChart>
        <c:grouping val="standard"/>
        <c:varyColors val="0"/>
        <c:ser>
          <c:idx val="1"/>
          <c:order val="0"/>
          <c:spPr>
            <a:ln w="762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Sheet1!$A$1:$A$36</c:f>
              <c:numCache>
                <c:formatCode>General</c:formatCode>
                <c:ptCount val="3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  <c:pt idx="16">
                  <c:v>2012</c:v>
                </c:pt>
                <c:pt idx="17">
                  <c:v>2013</c:v>
                </c:pt>
                <c:pt idx="18">
                  <c:v>2014</c:v>
                </c:pt>
                <c:pt idx="19">
                  <c:v>2015</c:v>
                </c:pt>
                <c:pt idx="20">
                  <c:v>2016</c:v>
                </c:pt>
                <c:pt idx="21">
                  <c:v>2017</c:v>
                </c:pt>
                <c:pt idx="22">
                  <c:v>2018</c:v>
                </c:pt>
                <c:pt idx="23">
                  <c:v>2019</c:v>
                </c:pt>
                <c:pt idx="24">
                  <c:v>2020</c:v>
                </c:pt>
                <c:pt idx="25">
                  <c:v>2021</c:v>
                </c:pt>
                <c:pt idx="26">
                  <c:v>2022</c:v>
                </c:pt>
                <c:pt idx="27">
                  <c:v>2023</c:v>
                </c:pt>
                <c:pt idx="28">
                  <c:v>2024</c:v>
                </c:pt>
                <c:pt idx="29">
                  <c:v>2025</c:v>
                </c:pt>
                <c:pt idx="30">
                  <c:v>2026</c:v>
                </c:pt>
                <c:pt idx="31">
                  <c:v>2027</c:v>
                </c:pt>
                <c:pt idx="32">
                  <c:v>2028</c:v>
                </c:pt>
                <c:pt idx="33">
                  <c:v>2029</c:v>
                </c:pt>
                <c:pt idx="34">
                  <c:v>2030</c:v>
                </c:pt>
                <c:pt idx="35">
                  <c:v>2031</c:v>
                </c:pt>
              </c:numCache>
            </c:numRef>
          </c:cat>
          <c:val>
            <c:numRef>
              <c:f>Sheet1!$B$1:$B$31</c:f>
              <c:numCache>
                <c:formatCode>General</c:formatCode>
                <c:ptCount val="31"/>
                <c:pt idx="0">
                  <c:v>44739</c:v>
                </c:pt>
                <c:pt idx="1">
                  <c:v>43776</c:v>
                </c:pt>
                <c:pt idx="2">
                  <c:v>43084</c:v>
                </c:pt>
                <c:pt idx="3">
                  <c:v>42878</c:v>
                </c:pt>
                <c:pt idx="4">
                  <c:v>42758</c:v>
                </c:pt>
                <c:pt idx="5">
                  <c:v>42570</c:v>
                </c:pt>
                <c:pt idx="6">
                  <c:v>42240</c:v>
                </c:pt>
                <c:pt idx="7">
                  <c:v>42125</c:v>
                </c:pt>
                <c:pt idx="8">
                  <c:v>41519</c:v>
                </c:pt>
                <c:pt idx="9">
                  <c:v>41678</c:v>
                </c:pt>
                <c:pt idx="10">
                  <c:v>41807</c:v>
                </c:pt>
                <c:pt idx="11">
                  <c:v>41789</c:v>
                </c:pt>
                <c:pt idx="12">
                  <c:v>41692</c:v>
                </c:pt>
                <c:pt idx="13">
                  <c:v>41126.6</c:v>
                </c:pt>
                <c:pt idx="14">
                  <c:v>40526.400000000001</c:v>
                </c:pt>
                <c:pt idx="15">
                  <c:v>40068.199999999997</c:v>
                </c:pt>
                <c:pt idx="16">
                  <c:v>39517.4</c:v>
                </c:pt>
                <c:pt idx="17">
                  <c:v>38852.5</c:v>
                </c:pt>
                <c:pt idx="18">
                  <c:v>38165</c:v>
                </c:pt>
                <c:pt idx="19">
                  <c:v>38644</c:v>
                </c:pt>
                <c:pt idx="20">
                  <c:v>39476.199999999997</c:v>
                </c:pt>
                <c:pt idx="21">
                  <c:v>40539.199999999997</c:v>
                </c:pt>
                <c:pt idx="22">
                  <c:v>40898.300000000003</c:v>
                </c:pt>
                <c:pt idx="23">
                  <c:v>40994.1</c:v>
                </c:pt>
                <c:pt idx="24">
                  <c:v>40692.300000000003</c:v>
                </c:pt>
                <c:pt idx="25">
                  <c:v>40307</c:v>
                </c:pt>
                <c:pt idx="26">
                  <c:v>39346.199999999997</c:v>
                </c:pt>
                <c:pt idx="27">
                  <c:v>38336.800000000003</c:v>
                </c:pt>
                <c:pt idx="28">
                  <c:v>37359.800000000003</c:v>
                </c:pt>
                <c:pt idx="29">
                  <c:v>37272.800000000003</c:v>
                </c:pt>
                <c:pt idx="30">
                  <c:v>37175.5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D7F-493D-965E-ADB7C4F3E84F}"/>
            </c:ext>
          </c:extLst>
        </c:ser>
        <c:ser>
          <c:idx val="0"/>
          <c:order val="1"/>
          <c:spPr>
            <a:ln w="50800" cap="sq">
              <a:solidFill>
                <a:srgbClr val="1F497D"/>
              </a:solidFill>
              <a:prstDash val="dash"/>
            </a:ln>
          </c:spPr>
          <c:marker>
            <c:symbol val="none"/>
          </c:marker>
          <c:cat>
            <c:numRef>
              <c:f>Sheet1!$A$1:$A$36</c:f>
              <c:numCache>
                <c:formatCode>General</c:formatCode>
                <c:ptCount val="3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  <c:pt idx="16">
                  <c:v>2012</c:v>
                </c:pt>
                <c:pt idx="17">
                  <c:v>2013</c:v>
                </c:pt>
                <c:pt idx="18">
                  <c:v>2014</c:v>
                </c:pt>
                <c:pt idx="19">
                  <c:v>2015</c:v>
                </c:pt>
                <c:pt idx="20">
                  <c:v>2016</c:v>
                </c:pt>
                <c:pt idx="21">
                  <c:v>2017</c:v>
                </c:pt>
                <c:pt idx="22">
                  <c:v>2018</c:v>
                </c:pt>
                <c:pt idx="23">
                  <c:v>2019</c:v>
                </c:pt>
                <c:pt idx="24">
                  <c:v>2020</c:v>
                </c:pt>
                <c:pt idx="25">
                  <c:v>2021</c:v>
                </c:pt>
                <c:pt idx="26">
                  <c:v>2022</c:v>
                </c:pt>
                <c:pt idx="27">
                  <c:v>2023</c:v>
                </c:pt>
                <c:pt idx="28">
                  <c:v>2024</c:v>
                </c:pt>
                <c:pt idx="29">
                  <c:v>2025</c:v>
                </c:pt>
                <c:pt idx="30">
                  <c:v>2026</c:v>
                </c:pt>
                <c:pt idx="31">
                  <c:v>2027</c:v>
                </c:pt>
                <c:pt idx="32">
                  <c:v>2028</c:v>
                </c:pt>
                <c:pt idx="33">
                  <c:v>2029</c:v>
                </c:pt>
                <c:pt idx="34">
                  <c:v>2030</c:v>
                </c:pt>
                <c:pt idx="35">
                  <c:v>2031</c:v>
                </c:pt>
              </c:numCache>
            </c:numRef>
          </c:cat>
          <c:val>
            <c:numRef>
              <c:f>Sheet1!$C$1:$C$36</c:f>
              <c:numCache>
                <c:formatCode>General</c:formatCode>
                <c:ptCount val="36"/>
                <c:pt idx="0">
                  <c:v>#N/A</c:v>
                </c:pt>
                <c:pt idx="1">
                  <c:v>#N/A</c:v>
                </c:pt>
                <c:pt idx="2">
                  <c:v>#N/A</c:v>
                </c:pt>
                <c:pt idx="3">
                  <c:v>#N/A</c:v>
                </c:pt>
                <c:pt idx="4">
                  <c:v>#N/A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  <c:pt idx="12">
                  <c:v>#N/A</c:v>
                </c:pt>
                <c:pt idx="13">
                  <c:v>#N/A</c:v>
                </c:pt>
                <c:pt idx="14">
                  <c:v>#N/A</c:v>
                </c:pt>
                <c:pt idx="15">
                  <c:v>#N/A</c:v>
                </c:pt>
                <c:pt idx="16">
                  <c:v>#N/A</c:v>
                </c:pt>
                <c:pt idx="17">
                  <c:v>#N/A</c:v>
                </c:pt>
                <c:pt idx="18">
                  <c:v>#N/A</c:v>
                </c:pt>
                <c:pt idx="19">
                  <c:v>#N/A</c:v>
                </c:pt>
                <c:pt idx="20">
                  <c:v>#N/A</c:v>
                </c:pt>
                <c:pt idx="21">
                  <c:v>#N/A</c:v>
                </c:pt>
                <c:pt idx="22">
                  <c:v>#N/A</c:v>
                </c:pt>
                <c:pt idx="23">
                  <c:v>#N/A</c:v>
                </c:pt>
                <c:pt idx="24">
                  <c:v>#N/A</c:v>
                </c:pt>
                <c:pt idx="25">
                  <c:v>#N/A</c:v>
                </c:pt>
                <c:pt idx="26">
                  <c:v>#N/A</c:v>
                </c:pt>
                <c:pt idx="27">
                  <c:v>#N/A</c:v>
                </c:pt>
                <c:pt idx="28">
                  <c:v>#N/A</c:v>
                </c:pt>
                <c:pt idx="29">
                  <c:v>#N/A</c:v>
                </c:pt>
                <c:pt idx="30">
                  <c:v>37175.5</c:v>
                </c:pt>
                <c:pt idx="31">
                  <c:v>36617.867499999993</c:v>
                </c:pt>
                <c:pt idx="32">
                  <c:v>36251.68882499999</c:v>
                </c:pt>
                <c:pt idx="33">
                  <c:v>36070.43038087499</c:v>
                </c:pt>
                <c:pt idx="34">
                  <c:v>36178.641672017606</c:v>
                </c:pt>
                <c:pt idx="35">
                  <c:v>36431.892163721721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D7F-493D-965E-ADB7C4F3E84F}"/>
            </c:ext>
          </c:extLst>
        </c:ser>
        <c:ser>
          <c:idx val="2"/>
          <c:order val="2"/>
          <c:spPr>
            <a:ln w="50800" cap="sq">
              <a:solidFill>
                <a:srgbClr val="00B050"/>
              </a:solidFill>
              <a:prstDash val="sysDot"/>
            </a:ln>
          </c:spPr>
          <c:marker>
            <c:symbol val="none"/>
          </c:marker>
          <c:cat>
            <c:numRef>
              <c:f>Sheet1!$A$1:$A$36</c:f>
              <c:numCache>
                <c:formatCode>General</c:formatCode>
                <c:ptCount val="3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  <c:pt idx="16">
                  <c:v>2012</c:v>
                </c:pt>
                <c:pt idx="17">
                  <c:v>2013</c:v>
                </c:pt>
                <c:pt idx="18">
                  <c:v>2014</c:v>
                </c:pt>
                <c:pt idx="19">
                  <c:v>2015</c:v>
                </c:pt>
                <c:pt idx="20">
                  <c:v>2016</c:v>
                </c:pt>
                <c:pt idx="21">
                  <c:v>2017</c:v>
                </c:pt>
                <c:pt idx="22">
                  <c:v>2018</c:v>
                </c:pt>
                <c:pt idx="23">
                  <c:v>2019</c:v>
                </c:pt>
                <c:pt idx="24">
                  <c:v>2020</c:v>
                </c:pt>
                <c:pt idx="25">
                  <c:v>2021</c:v>
                </c:pt>
                <c:pt idx="26">
                  <c:v>2022</c:v>
                </c:pt>
                <c:pt idx="27">
                  <c:v>2023</c:v>
                </c:pt>
                <c:pt idx="28">
                  <c:v>2024</c:v>
                </c:pt>
                <c:pt idx="29">
                  <c:v>2025</c:v>
                </c:pt>
                <c:pt idx="30">
                  <c:v>2026</c:v>
                </c:pt>
                <c:pt idx="31">
                  <c:v>2027</c:v>
                </c:pt>
                <c:pt idx="32">
                  <c:v>2028</c:v>
                </c:pt>
                <c:pt idx="33">
                  <c:v>2029</c:v>
                </c:pt>
                <c:pt idx="34">
                  <c:v>2030</c:v>
                </c:pt>
                <c:pt idx="35">
                  <c:v>2031</c:v>
                </c:pt>
              </c:numCache>
            </c:numRef>
          </c:cat>
          <c:val>
            <c:numRef>
              <c:f>Sheet1!$D$1:$D$36</c:f>
              <c:numCache>
                <c:formatCode>General</c:formatCode>
                <c:ptCount val="36"/>
                <c:pt idx="0">
                  <c:v>#N/A</c:v>
                </c:pt>
                <c:pt idx="1">
                  <c:v>#N/A</c:v>
                </c:pt>
                <c:pt idx="2">
                  <c:v>#N/A</c:v>
                </c:pt>
                <c:pt idx="3">
                  <c:v>#N/A</c:v>
                </c:pt>
                <c:pt idx="4">
                  <c:v>#N/A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  <c:pt idx="12">
                  <c:v>#N/A</c:v>
                </c:pt>
                <c:pt idx="13">
                  <c:v>#N/A</c:v>
                </c:pt>
                <c:pt idx="14">
                  <c:v>#N/A</c:v>
                </c:pt>
                <c:pt idx="15">
                  <c:v>#N/A</c:v>
                </c:pt>
                <c:pt idx="16">
                  <c:v>#N/A</c:v>
                </c:pt>
                <c:pt idx="17">
                  <c:v>#N/A</c:v>
                </c:pt>
                <c:pt idx="18">
                  <c:v>#N/A</c:v>
                </c:pt>
                <c:pt idx="19">
                  <c:v>#N/A</c:v>
                </c:pt>
                <c:pt idx="20">
                  <c:v>#N/A</c:v>
                </c:pt>
                <c:pt idx="21">
                  <c:v>#N/A</c:v>
                </c:pt>
                <c:pt idx="22">
                  <c:v>#N/A</c:v>
                </c:pt>
                <c:pt idx="23">
                  <c:v>#N/A</c:v>
                </c:pt>
                <c:pt idx="24">
                  <c:v>#N/A</c:v>
                </c:pt>
                <c:pt idx="25">
                  <c:v>#N/A</c:v>
                </c:pt>
                <c:pt idx="26">
                  <c:v>#N/A</c:v>
                </c:pt>
                <c:pt idx="27">
                  <c:v>#N/A</c:v>
                </c:pt>
                <c:pt idx="28">
                  <c:v>#N/A</c:v>
                </c:pt>
                <c:pt idx="29">
                  <c:v>#N/A</c:v>
                </c:pt>
                <c:pt idx="30">
                  <c:v>37175.5</c:v>
                </c:pt>
                <c:pt idx="31">
                  <c:v>36989.622499999998</c:v>
                </c:pt>
                <c:pt idx="32">
                  <c:v>37174.570612499992</c:v>
                </c:pt>
                <c:pt idx="33">
                  <c:v>37732.189171687489</c:v>
                </c:pt>
                <c:pt idx="34">
                  <c:v>38109.511063404367</c:v>
                </c:pt>
                <c:pt idx="35">
                  <c:v>38681.153729355421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D7F-493D-965E-ADB7C4F3E8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5229232"/>
        <c:axId val="155229624"/>
      </c:lineChart>
      <c:catAx>
        <c:axId val="1552292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155229624"/>
        <c:crosses val="autoZero"/>
        <c:auto val="1"/>
        <c:lblAlgn val="ctr"/>
        <c:lblOffset val="100"/>
        <c:tickLblSkip val="3"/>
        <c:noMultiLvlLbl val="0"/>
      </c:catAx>
      <c:valAx>
        <c:axId val="155229624"/>
        <c:scaling>
          <c:orientation val="minMax"/>
          <c:min val="3500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Mil. Head</a:t>
                </a:r>
              </a:p>
            </c:rich>
          </c:tx>
          <c:layout>
            <c:manualLayout>
              <c:xMode val="edge"/>
              <c:yMode val="edge"/>
              <c:x val="1.8518531088786327E-2"/>
              <c:y val="9.9224612768474454E-2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crossAx val="155229232"/>
        <c:crosses val="autoZero"/>
        <c:crossBetween val="between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CALF CROP</a:t>
            </a:r>
          </a:p>
          <a:p>
            <a:pPr>
              <a:defRPr/>
            </a:pPr>
            <a:r>
              <a:rPr lang="en-US" sz="2000" b="0" dirty="0"/>
              <a:t>U.S., Annual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5.2371934111684344E-2"/>
          <c:y val="0.18519648072160008"/>
          <c:w val="0.91300592813829351"/>
          <c:h val="0.75824609071753368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Calf Crop</c:v>
                </c:pt>
              </c:strCache>
            </c:strRef>
          </c:tx>
          <c:spPr>
            <a:ln w="76200">
              <a:solidFill>
                <a:srgbClr val="FF5050"/>
              </a:solidFill>
            </a:ln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1965</c:v>
                </c:pt>
                <c:pt idx="1">
                  <c:v>1966</c:v>
                </c:pt>
                <c:pt idx="2">
                  <c:v>1967</c:v>
                </c:pt>
                <c:pt idx="3">
                  <c:v>1968</c:v>
                </c:pt>
                <c:pt idx="4">
                  <c:v>1969</c:v>
                </c:pt>
                <c:pt idx="5">
                  <c:v>1970</c:v>
                </c:pt>
                <c:pt idx="6">
                  <c:v>1971</c:v>
                </c:pt>
                <c:pt idx="7">
                  <c:v>1972</c:v>
                </c:pt>
                <c:pt idx="8">
                  <c:v>1973</c:v>
                </c:pt>
                <c:pt idx="9">
                  <c:v>1974</c:v>
                </c:pt>
                <c:pt idx="10">
                  <c:v>1975</c:v>
                </c:pt>
                <c:pt idx="11">
                  <c:v>1976</c:v>
                </c:pt>
                <c:pt idx="12">
                  <c:v>1977</c:v>
                </c:pt>
                <c:pt idx="13">
                  <c:v>1978</c:v>
                </c:pt>
                <c:pt idx="14">
                  <c:v>1979</c:v>
                </c:pt>
                <c:pt idx="15">
                  <c:v>1980</c:v>
                </c:pt>
                <c:pt idx="16">
                  <c:v>1981</c:v>
                </c:pt>
                <c:pt idx="17">
                  <c:v>1982</c:v>
                </c:pt>
                <c:pt idx="18">
                  <c:v>1983</c:v>
                </c:pt>
                <c:pt idx="19">
                  <c:v>1984</c:v>
                </c:pt>
                <c:pt idx="20">
                  <c:v>1985</c:v>
                </c:pt>
                <c:pt idx="21">
                  <c:v>1986</c:v>
                </c:pt>
                <c:pt idx="22">
                  <c:v>1987</c:v>
                </c:pt>
                <c:pt idx="23">
                  <c:v>1988</c:v>
                </c:pt>
                <c:pt idx="24">
                  <c:v>1989</c:v>
                </c:pt>
                <c:pt idx="25">
                  <c:v>1990</c:v>
                </c:pt>
                <c:pt idx="26">
                  <c:v>1991</c:v>
                </c:pt>
                <c:pt idx="27">
                  <c:v>1992</c:v>
                </c:pt>
                <c:pt idx="28">
                  <c:v>1993</c:v>
                </c:pt>
                <c:pt idx="29">
                  <c:v>1994</c:v>
                </c:pt>
                <c:pt idx="30">
                  <c:v>1995</c:v>
                </c:pt>
                <c:pt idx="31">
                  <c:v>1996</c:v>
                </c:pt>
                <c:pt idx="32">
                  <c:v>1997</c:v>
                </c:pt>
                <c:pt idx="33">
                  <c:v>1998</c:v>
                </c:pt>
                <c:pt idx="34">
                  <c:v>1999</c:v>
                </c:pt>
                <c:pt idx="35">
                  <c:v>2000</c:v>
                </c:pt>
                <c:pt idx="36">
                  <c:v>2001</c:v>
                </c:pt>
                <c:pt idx="37">
                  <c:v>2002</c:v>
                </c:pt>
                <c:pt idx="38">
                  <c:v>2003</c:v>
                </c:pt>
                <c:pt idx="39">
                  <c:v>2004</c:v>
                </c:pt>
                <c:pt idx="40">
                  <c:v>2005</c:v>
                </c:pt>
                <c:pt idx="41">
                  <c:v>2006</c:v>
                </c:pt>
                <c:pt idx="42">
                  <c:v>2007</c:v>
                </c:pt>
                <c:pt idx="43">
                  <c:v>2008</c:v>
                </c:pt>
                <c:pt idx="44">
                  <c:v>2009</c:v>
                </c:pt>
                <c:pt idx="45">
                  <c:v>2010</c:v>
                </c:pt>
                <c:pt idx="46">
                  <c:v>2011</c:v>
                </c:pt>
                <c:pt idx="47">
                  <c:v>2012</c:v>
                </c:pt>
                <c:pt idx="48">
                  <c:v>2013</c:v>
                </c:pt>
                <c:pt idx="49">
                  <c:v>2014</c:v>
                </c:pt>
                <c:pt idx="50">
                  <c:v>2015</c:v>
                </c:pt>
                <c:pt idx="51">
                  <c:v>2016</c:v>
                </c:pt>
                <c:pt idx="52">
                  <c:v>2017</c:v>
                </c:pt>
                <c:pt idx="53">
                  <c:v>2018</c:v>
                </c:pt>
                <c:pt idx="54">
                  <c:v>2019</c:v>
                </c:pt>
                <c:pt idx="55">
                  <c:v>2020</c:v>
                </c:pt>
                <c:pt idx="56">
                  <c:v>2021</c:v>
                </c:pt>
                <c:pt idx="57">
                  <c:v>2022</c:v>
                </c:pt>
                <c:pt idx="58">
                  <c:v>2023</c:v>
                </c:pt>
                <c:pt idx="59">
                  <c:v>2024</c:v>
                </c:pt>
                <c:pt idx="60">
                  <c:v>2025</c:v>
                </c:pt>
              </c:numCache>
            </c:numRef>
          </c:cat>
          <c:val>
            <c:numRef>
              <c:f>Sheet1!$B$2:$B$62</c:f>
              <c:numCache>
                <c:formatCode>General</c:formatCode>
                <c:ptCount val="61"/>
                <c:pt idx="0">
                  <c:v>43922</c:v>
                </c:pt>
                <c:pt idx="1">
                  <c:v>43537</c:v>
                </c:pt>
                <c:pt idx="2">
                  <c:v>43803</c:v>
                </c:pt>
                <c:pt idx="3">
                  <c:v>44315</c:v>
                </c:pt>
                <c:pt idx="4">
                  <c:v>45177</c:v>
                </c:pt>
                <c:pt idx="5">
                  <c:v>45871</c:v>
                </c:pt>
                <c:pt idx="6">
                  <c:v>46738</c:v>
                </c:pt>
                <c:pt idx="7">
                  <c:v>47682</c:v>
                </c:pt>
                <c:pt idx="8">
                  <c:v>49194</c:v>
                </c:pt>
                <c:pt idx="9">
                  <c:v>50873</c:v>
                </c:pt>
                <c:pt idx="10">
                  <c:v>50183</c:v>
                </c:pt>
                <c:pt idx="11">
                  <c:v>47384</c:v>
                </c:pt>
                <c:pt idx="12">
                  <c:v>45931</c:v>
                </c:pt>
                <c:pt idx="13">
                  <c:v>43818</c:v>
                </c:pt>
                <c:pt idx="14">
                  <c:v>42596</c:v>
                </c:pt>
                <c:pt idx="15">
                  <c:v>44938</c:v>
                </c:pt>
                <c:pt idx="16">
                  <c:v>44666</c:v>
                </c:pt>
                <c:pt idx="17">
                  <c:v>44200</c:v>
                </c:pt>
                <c:pt idx="18">
                  <c:v>43885</c:v>
                </c:pt>
                <c:pt idx="19">
                  <c:v>42470</c:v>
                </c:pt>
                <c:pt idx="20">
                  <c:v>41050</c:v>
                </c:pt>
                <c:pt idx="21">
                  <c:v>41182</c:v>
                </c:pt>
                <c:pt idx="22">
                  <c:v>40152</c:v>
                </c:pt>
                <c:pt idx="23">
                  <c:v>39318</c:v>
                </c:pt>
                <c:pt idx="24">
                  <c:v>38817</c:v>
                </c:pt>
                <c:pt idx="25">
                  <c:v>38613</c:v>
                </c:pt>
                <c:pt idx="26">
                  <c:v>38583</c:v>
                </c:pt>
                <c:pt idx="27">
                  <c:v>38933</c:v>
                </c:pt>
                <c:pt idx="28">
                  <c:v>39369</c:v>
                </c:pt>
                <c:pt idx="29">
                  <c:v>40105</c:v>
                </c:pt>
                <c:pt idx="30">
                  <c:v>40264</c:v>
                </c:pt>
                <c:pt idx="31">
                  <c:v>39823</c:v>
                </c:pt>
                <c:pt idx="32">
                  <c:v>38961</c:v>
                </c:pt>
                <c:pt idx="33">
                  <c:v>38812</c:v>
                </c:pt>
                <c:pt idx="34">
                  <c:v>38796</c:v>
                </c:pt>
                <c:pt idx="35">
                  <c:v>38631</c:v>
                </c:pt>
                <c:pt idx="36">
                  <c:v>38300</c:v>
                </c:pt>
                <c:pt idx="37">
                  <c:v>38223.699999999997</c:v>
                </c:pt>
                <c:pt idx="38">
                  <c:v>37592.800000000003</c:v>
                </c:pt>
                <c:pt idx="39">
                  <c:v>37260.400000000001</c:v>
                </c:pt>
                <c:pt idx="40">
                  <c:v>37106.1</c:v>
                </c:pt>
                <c:pt idx="41">
                  <c:v>37015.699999999997</c:v>
                </c:pt>
                <c:pt idx="42">
                  <c:v>36758.699999999997</c:v>
                </c:pt>
                <c:pt idx="43">
                  <c:v>36157.5</c:v>
                </c:pt>
                <c:pt idx="44">
                  <c:v>35939</c:v>
                </c:pt>
                <c:pt idx="45">
                  <c:v>35739.800000000003</c:v>
                </c:pt>
                <c:pt idx="46">
                  <c:v>35357.199999999997</c:v>
                </c:pt>
                <c:pt idx="47">
                  <c:v>34469</c:v>
                </c:pt>
                <c:pt idx="48">
                  <c:v>33630</c:v>
                </c:pt>
                <c:pt idx="49">
                  <c:v>33522</c:v>
                </c:pt>
                <c:pt idx="50">
                  <c:v>34086.699999999997</c:v>
                </c:pt>
                <c:pt idx="51">
                  <c:v>35062.699999999997</c:v>
                </c:pt>
                <c:pt idx="52">
                  <c:v>35758.199999999997</c:v>
                </c:pt>
                <c:pt idx="53">
                  <c:v>36287.699999999997</c:v>
                </c:pt>
                <c:pt idx="54">
                  <c:v>35596.6</c:v>
                </c:pt>
                <c:pt idx="55">
                  <c:v>35500.5</c:v>
                </c:pt>
                <c:pt idx="56">
                  <c:v>35130.9</c:v>
                </c:pt>
                <c:pt idx="57">
                  <c:v>34439.5</c:v>
                </c:pt>
                <c:pt idx="58">
                  <c:v>33563</c:v>
                </c:pt>
                <c:pt idx="59">
                  <c:v>33416.5</c:v>
                </c:pt>
                <c:pt idx="60">
                  <c:v>32895.599999999999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FEA-4CA8-88A0-C28598BFA1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5230408"/>
        <c:axId val="155230800"/>
      </c:lineChart>
      <c:catAx>
        <c:axId val="1552304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155230800"/>
        <c:crosses val="autoZero"/>
        <c:auto val="1"/>
        <c:lblAlgn val="ctr"/>
        <c:lblOffset val="100"/>
        <c:tickLblSkip val="5"/>
        <c:noMultiLvlLbl val="0"/>
      </c:catAx>
      <c:valAx>
        <c:axId val="155230800"/>
        <c:scaling>
          <c:orientation val="minMax"/>
          <c:min val="3000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Mil.</a:t>
                </a:r>
                <a:r>
                  <a:rPr lang="en-US" b="0" baseline="0" dirty="0"/>
                  <a:t> Head</a:t>
                </a:r>
                <a:endParaRPr lang="en-US" b="0" dirty="0"/>
              </a:p>
            </c:rich>
          </c:tx>
          <c:layout>
            <c:manualLayout>
              <c:xMode val="edge"/>
              <c:yMode val="edge"/>
              <c:x val="1.8518531088786327E-2"/>
              <c:y val="0.10391944844922554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crossAx val="155230408"/>
        <c:crosses val="autoZero"/>
        <c:crossBetween val="between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CALF CROP</a:t>
            </a:r>
          </a:p>
          <a:p>
            <a:pPr>
              <a:defRPr/>
            </a:pPr>
            <a:r>
              <a:rPr lang="en-US" sz="2000" b="0" dirty="0"/>
              <a:t>July Estimates, U.S.,</a:t>
            </a:r>
            <a:r>
              <a:rPr lang="en-US" sz="2000" b="0" baseline="0" dirty="0"/>
              <a:t> </a:t>
            </a:r>
            <a:r>
              <a:rPr lang="en-US" sz="2000" b="0" dirty="0"/>
              <a:t>Annual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5.2371934111684344E-2"/>
          <c:y val="0.18519648072160008"/>
          <c:w val="0.91286179744773288"/>
          <c:h val="0.75824609071753368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Calf Crop</c:v>
                </c:pt>
              </c:strCache>
            </c:strRef>
          </c:tx>
          <c:spPr>
            <a:ln w="76200">
              <a:solidFill>
                <a:srgbClr val="FF5050"/>
              </a:solidFill>
            </a:ln>
          </c:spPr>
          <c:marker>
            <c:symbol val="none"/>
          </c:marker>
          <c:cat>
            <c:numRef>
              <c:f>Sheet1!$A$2:$A$32</c:f>
              <c:numCache>
                <c:formatCode>General</c:formatCode>
                <c:ptCount val="3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  <c:pt idx="26">
                  <c:v>2021</c:v>
                </c:pt>
                <c:pt idx="27">
                  <c:v>2022</c:v>
                </c:pt>
                <c:pt idx="28">
                  <c:v>2023</c:v>
                </c:pt>
                <c:pt idx="29">
                  <c:v>2024</c:v>
                </c:pt>
                <c:pt idx="30">
                  <c:v>2025</c:v>
                </c:pt>
              </c:numCache>
            </c:numRef>
          </c:cat>
          <c:val>
            <c:numRef>
              <c:f>Sheet1!$B$2:$B$32</c:f>
              <c:numCache>
                <c:formatCode>General</c:formatCode>
                <c:ptCount val="31"/>
                <c:pt idx="0">
                  <c:v>40264</c:v>
                </c:pt>
                <c:pt idx="1">
                  <c:v>39823</c:v>
                </c:pt>
                <c:pt idx="2">
                  <c:v>38961</c:v>
                </c:pt>
                <c:pt idx="3">
                  <c:v>38812</c:v>
                </c:pt>
                <c:pt idx="4">
                  <c:v>38796</c:v>
                </c:pt>
                <c:pt idx="5">
                  <c:v>38631</c:v>
                </c:pt>
                <c:pt idx="6">
                  <c:v>38300</c:v>
                </c:pt>
                <c:pt idx="7">
                  <c:v>38224</c:v>
                </c:pt>
                <c:pt idx="8">
                  <c:v>37593</c:v>
                </c:pt>
                <c:pt idx="9">
                  <c:v>37260</c:v>
                </c:pt>
                <c:pt idx="10">
                  <c:v>37106</c:v>
                </c:pt>
                <c:pt idx="11">
                  <c:v>37016</c:v>
                </c:pt>
                <c:pt idx="12">
                  <c:v>36759</c:v>
                </c:pt>
                <c:pt idx="13">
                  <c:v>36158</c:v>
                </c:pt>
                <c:pt idx="14">
                  <c:v>35939</c:v>
                </c:pt>
                <c:pt idx="15">
                  <c:v>35740</c:v>
                </c:pt>
                <c:pt idx="16">
                  <c:v>35357</c:v>
                </c:pt>
                <c:pt idx="17">
                  <c:v>34469</c:v>
                </c:pt>
                <c:pt idx="18">
                  <c:v>33630</c:v>
                </c:pt>
                <c:pt idx="19">
                  <c:v>33522</c:v>
                </c:pt>
                <c:pt idx="20">
                  <c:v>34087</c:v>
                </c:pt>
                <c:pt idx="21">
                  <c:v>35063</c:v>
                </c:pt>
                <c:pt idx="22">
                  <c:v>35758</c:v>
                </c:pt>
                <c:pt idx="23">
                  <c:v>36288</c:v>
                </c:pt>
                <c:pt idx="24">
                  <c:v>35597</c:v>
                </c:pt>
                <c:pt idx="25">
                  <c:v>35500</c:v>
                </c:pt>
                <c:pt idx="26">
                  <c:v>35131</c:v>
                </c:pt>
                <c:pt idx="27">
                  <c:v>34440</c:v>
                </c:pt>
                <c:pt idx="28">
                  <c:v>33563</c:v>
                </c:pt>
                <c:pt idx="29">
                  <c:v>33530</c:v>
                </c:pt>
                <c:pt idx="30">
                  <c:v>33100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5FE-4FBD-A830-322B950AC5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04486200"/>
        <c:axId val="404486592"/>
      </c:lineChart>
      <c:catAx>
        <c:axId val="4044862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404486592"/>
        <c:crosses val="autoZero"/>
        <c:auto val="1"/>
        <c:lblAlgn val="ctr"/>
        <c:lblOffset val="100"/>
        <c:tickLblSkip val="3"/>
        <c:noMultiLvlLbl val="0"/>
      </c:catAx>
      <c:valAx>
        <c:axId val="404486592"/>
        <c:scaling>
          <c:orientation val="minMax"/>
          <c:min val="3300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Mil.</a:t>
                </a:r>
                <a:r>
                  <a:rPr lang="en-US" b="0" baseline="0" dirty="0"/>
                  <a:t> Head</a:t>
                </a:r>
                <a:endParaRPr lang="en-US" b="0" dirty="0"/>
              </a:p>
            </c:rich>
          </c:tx>
          <c:layout>
            <c:manualLayout>
              <c:xMode val="edge"/>
              <c:yMode val="edge"/>
              <c:x val="1.8518531088786327E-2"/>
              <c:y val="0.10391944844922554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crossAx val="404486200"/>
        <c:crosses val="autoZero"/>
        <c:crossBetween val="between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JANUARY 1 FEEDER CATTLE SUPPLIES</a:t>
            </a:r>
          </a:p>
          <a:p>
            <a:pPr>
              <a:defRPr/>
            </a:pPr>
            <a:r>
              <a:rPr lang="en-US" sz="2000" b="0" dirty="0"/>
              <a:t>Residual, Outside Feedlots, U.S.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5.2371934111684344E-2"/>
          <c:y val="0.18519648072160008"/>
          <c:w val="0.91286179744773288"/>
          <c:h val="0.75824609071753368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Outside Feed.</c:v>
                </c:pt>
              </c:strCache>
            </c:strRef>
          </c:tx>
          <c:spPr>
            <a:solidFill>
              <a:srgbClr val="0070C0"/>
            </a:solidFill>
            <a:ln w="127000">
              <a:noFill/>
            </a:ln>
          </c:spPr>
          <c:invertIfNegative val="0"/>
          <c:cat>
            <c:numRef>
              <c:f>Sheet1!$A$2:$A$32</c:f>
              <c:numCache>
                <c:formatCode>General</c:formatCode>
                <c:ptCount val="31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  <c:pt idx="16">
                  <c:v>2012</c:v>
                </c:pt>
                <c:pt idx="17">
                  <c:v>2013</c:v>
                </c:pt>
                <c:pt idx="18">
                  <c:v>2014</c:v>
                </c:pt>
                <c:pt idx="19">
                  <c:v>2015</c:v>
                </c:pt>
                <c:pt idx="20">
                  <c:v>2016</c:v>
                </c:pt>
                <c:pt idx="21">
                  <c:v>2017</c:v>
                </c:pt>
                <c:pt idx="22">
                  <c:v>2018</c:v>
                </c:pt>
                <c:pt idx="23">
                  <c:v>2019</c:v>
                </c:pt>
                <c:pt idx="24">
                  <c:v>2020</c:v>
                </c:pt>
                <c:pt idx="25">
                  <c:v>2021</c:v>
                </c:pt>
                <c:pt idx="26">
                  <c:v>2022</c:v>
                </c:pt>
                <c:pt idx="27">
                  <c:v>2023</c:v>
                </c:pt>
                <c:pt idx="28">
                  <c:v>2024</c:v>
                </c:pt>
                <c:pt idx="29">
                  <c:v>2025</c:v>
                </c:pt>
                <c:pt idx="30">
                  <c:v>2026</c:v>
                </c:pt>
              </c:numCache>
            </c:numRef>
          </c:cat>
          <c:val>
            <c:numRef>
              <c:f>Sheet1!$B$2:$B$32</c:f>
              <c:numCache>
                <c:formatCode>General</c:formatCode>
                <c:ptCount val="31"/>
                <c:pt idx="0">
                  <c:v>33189</c:v>
                </c:pt>
                <c:pt idx="1">
                  <c:v>32249</c:v>
                </c:pt>
                <c:pt idx="2">
                  <c:v>31033</c:v>
                </c:pt>
                <c:pt idx="3">
                  <c:v>31067.5</c:v>
                </c:pt>
                <c:pt idx="4">
                  <c:v>29572</c:v>
                </c:pt>
                <c:pt idx="5">
                  <c:v>28531.599999999999</c:v>
                </c:pt>
                <c:pt idx="6">
                  <c:v>28563.7</c:v>
                </c:pt>
                <c:pt idx="7">
                  <c:v>28770.2</c:v>
                </c:pt>
                <c:pt idx="8">
                  <c:v>27244.1</c:v>
                </c:pt>
                <c:pt idx="9">
                  <c:v>27446.3</c:v>
                </c:pt>
                <c:pt idx="10">
                  <c:v>27723.1</c:v>
                </c:pt>
                <c:pt idx="11">
                  <c:v>27763.3</c:v>
                </c:pt>
                <c:pt idx="12">
                  <c:v>27247.3</c:v>
                </c:pt>
                <c:pt idx="13">
                  <c:v>27546.899999999998</c:v>
                </c:pt>
                <c:pt idx="14">
                  <c:v>27642.9</c:v>
                </c:pt>
                <c:pt idx="15">
                  <c:v>26810.800000000003</c:v>
                </c:pt>
                <c:pt idx="16">
                  <c:v>25288.600000000002</c:v>
                </c:pt>
                <c:pt idx="17">
                  <c:v>25490.799999999999</c:v>
                </c:pt>
                <c:pt idx="18">
                  <c:v>24995.899999999998</c:v>
                </c:pt>
                <c:pt idx="19">
                  <c:v>24598.000000000004</c:v>
                </c:pt>
                <c:pt idx="20">
                  <c:v>25968.499999999996</c:v>
                </c:pt>
                <c:pt idx="21">
                  <c:v>26616.199999999997</c:v>
                </c:pt>
                <c:pt idx="22">
                  <c:v>26124.9</c:v>
                </c:pt>
                <c:pt idx="23">
                  <c:v>26577.300000000003</c:v>
                </c:pt>
                <c:pt idx="24">
                  <c:v>25836.999999999996</c:v>
                </c:pt>
                <c:pt idx="25">
                  <c:v>26263.4</c:v>
                </c:pt>
                <c:pt idx="26">
                  <c:v>26133.500000000004</c:v>
                </c:pt>
                <c:pt idx="27">
                  <c:v>25276.2</c:v>
                </c:pt>
                <c:pt idx="28">
                  <c:v>24671.100000000002</c:v>
                </c:pt>
                <c:pt idx="29">
                  <c:v>24279.8</c:v>
                </c:pt>
                <c:pt idx="30">
                  <c:v>24498.400000000001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14-4E96-9A08-FBD1A8FBDF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4488160"/>
        <c:axId val="404488552"/>
      </c:barChart>
      <c:catAx>
        <c:axId val="404488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404488552"/>
        <c:crosses val="autoZero"/>
        <c:auto val="1"/>
        <c:lblAlgn val="ctr"/>
        <c:lblOffset val="100"/>
        <c:tickLblSkip val="3"/>
        <c:noMultiLvlLbl val="0"/>
      </c:catAx>
      <c:valAx>
        <c:axId val="404488552"/>
        <c:scaling>
          <c:orientation val="minMax"/>
          <c:min val="2200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Mil.</a:t>
                </a:r>
                <a:r>
                  <a:rPr lang="en-US" b="0" baseline="0" dirty="0"/>
                  <a:t> Head</a:t>
                </a:r>
                <a:endParaRPr lang="en-US" b="0" dirty="0"/>
              </a:p>
            </c:rich>
          </c:tx>
          <c:layout>
            <c:manualLayout>
              <c:xMode val="edge"/>
              <c:yMode val="edge"/>
              <c:x val="1.8518531088786327E-2"/>
              <c:y val="0.10391944844922554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crossAx val="404488160"/>
        <c:crosses val="autoZero"/>
        <c:crossBetween val="between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JULY 1 FEEDER CATTLE SUPPLIES</a:t>
            </a:r>
          </a:p>
          <a:p>
            <a:pPr>
              <a:defRPr/>
            </a:pPr>
            <a:r>
              <a:rPr lang="en-US" sz="2000" b="0" dirty="0"/>
              <a:t>Residual, Outside Feedlots, U.S.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5.2371934111684344E-2"/>
          <c:y val="0.18519648072160008"/>
          <c:w val="0.91286179744773288"/>
          <c:h val="0.75824609071753368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Outside Feed.</c:v>
                </c:pt>
              </c:strCache>
            </c:strRef>
          </c:tx>
          <c:spPr>
            <a:solidFill>
              <a:srgbClr val="0070C0"/>
            </a:solidFill>
            <a:ln w="127000">
              <a:noFill/>
            </a:ln>
          </c:spPr>
          <c:invertIfNegative val="0"/>
          <c:cat>
            <c:numRef>
              <c:f>Sheet1!$A$2:$A$32</c:f>
              <c:numCache>
                <c:formatCode>General</c:formatCode>
                <c:ptCount val="3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  <c:pt idx="26">
                  <c:v>2021</c:v>
                </c:pt>
                <c:pt idx="27">
                  <c:v>2022</c:v>
                </c:pt>
                <c:pt idx="28">
                  <c:v>2023</c:v>
                </c:pt>
                <c:pt idx="29">
                  <c:v>2024</c:v>
                </c:pt>
                <c:pt idx="30">
                  <c:v>2025</c:v>
                </c:pt>
              </c:numCache>
            </c:numRef>
          </c:cat>
          <c:val>
            <c:numRef>
              <c:f>Sheet1!$B$2:$B$32</c:f>
              <c:numCache>
                <c:formatCode>General</c:formatCode>
                <c:ptCount val="31"/>
                <c:pt idx="0">
                  <c:v>44200</c:v>
                </c:pt>
                <c:pt idx="1">
                  <c:v>45100</c:v>
                </c:pt>
                <c:pt idx="2">
                  <c:v>43000</c:v>
                </c:pt>
                <c:pt idx="3">
                  <c:v>42300</c:v>
                </c:pt>
                <c:pt idx="4">
                  <c:v>41500</c:v>
                </c:pt>
                <c:pt idx="5">
                  <c:v>40200</c:v>
                </c:pt>
                <c:pt idx="6">
                  <c:v>39400</c:v>
                </c:pt>
                <c:pt idx="7">
                  <c:v>39300</c:v>
                </c:pt>
                <c:pt idx="8">
                  <c:v>38900</c:v>
                </c:pt>
                <c:pt idx="9">
                  <c:v>38350</c:v>
                </c:pt>
                <c:pt idx="10">
                  <c:v>38600</c:v>
                </c:pt>
                <c:pt idx="11">
                  <c:v>38800</c:v>
                </c:pt>
                <c:pt idx="12">
                  <c:v>38600</c:v>
                </c:pt>
                <c:pt idx="13">
                  <c:v>38500</c:v>
                </c:pt>
                <c:pt idx="14">
                  <c:v>38450</c:v>
                </c:pt>
                <c:pt idx="15">
                  <c:v>37650</c:v>
                </c:pt>
                <c:pt idx="16">
                  <c:v>36600</c:v>
                </c:pt>
                <c:pt idx="17">
                  <c:v>35300</c:v>
                </c:pt>
                <c:pt idx="18">
                  <c:v>#N/A</c:v>
                </c:pt>
                <c:pt idx="19">
                  <c:v>34300</c:v>
                </c:pt>
                <c:pt idx="20">
                  <c:v>35400</c:v>
                </c:pt>
                <c:pt idx="21">
                  <c:v>#N/A</c:v>
                </c:pt>
                <c:pt idx="22">
                  <c:v>36900</c:v>
                </c:pt>
                <c:pt idx="23">
                  <c:v>36800</c:v>
                </c:pt>
                <c:pt idx="24">
                  <c:v>36800</c:v>
                </c:pt>
                <c:pt idx="25">
                  <c:v>36800</c:v>
                </c:pt>
                <c:pt idx="26">
                  <c:v>36700</c:v>
                </c:pt>
                <c:pt idx="27">
                  <c:v>35600</c:v>
                </c:pt>
                <c:pt idx="28">
                  <c:v>34700</c:v>
                </c:pt>
                <c:pt idx="29">
                  <c:v>#N/A</c:v>
                </c:pt>
                <c:pt idx="30">
                  <c:v>34000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14-4E96-9A08-FBD1A8FBDF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4488160"/>
        <c:axId val="404488552"/>
      </c:barChart>
      <c:catAx>
        <c:axId val="404488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404488552"/>
        <c:crosses val="autoZero"/>
        <c:auto val="1"/>
        <c:lblAlgn val="ctr"/>
        <c:lblOffset val="100"/>
        <c:tickLblSkip val="3"/>
        <c:noMultiLvlLbl val="0"/>
      </c:catAx>
      <c:valAx>
        <c:axId val="404488552"/>
        <c:scaling>
          <c:orientation val="minMax"/>
          <c:min val="3200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Mil.</a:t>
                </a:r>
                <a:r>
                  <a:rPr lang="en-US" b="0" baseline="0" dirty="0"/>
                  <a:t> Head</a:t>
                </a:r>
                <a:endParaRPr lang="en-US" b="0" dirty="0"/>
              </a:p>
            </c:rich>
          </c:tx>
          <c:layout>
            <c:manualLayout>
              <c:xMode val="edge"/>
              <c:yMode val="edge"/>
              <c:x val="1.8518531088786327E-2"/>
              <c:y val="0.10391944844922554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crossAx val="404488160"/>
        <c:crosses val="autoZero"/>
        <c:crossBetween val="between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HEIFERS HELD AS BEEF COW REPLACEMENTS</a:t>
            </a:r>
          </a:p>
          <a:p>
            <a:pPr>
              <a:defRPr/>
            </a:pPr>
            <a:r>
              <a:rPr lang="en-US" sz="2000" b="0" dirty="0"/>
              <a:t>January 1, U.S.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5.8902163091682502E-2"/>
          <c:y val="0.1758068093600976"/>
          <c:w val="0.90633156846773422"/>
          <c:h val="0.75824609071753368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Jan. 1</c:v>
                </c:pt>
              </c:strCache>
            </c:strRef>
          </c:tx>
          <c:spPr>
            <a:solidFill>
              <a:srgbClr val="0070C0"/>
            </a:solidFill>
            <a:ln w="127000">
              <a:noFill/>
            </a:ln>
          </c:spPr>
          <c:invertIfNegative val="0"/>
          <c:cat>
            <c:numRef>
              <c:f>Sheet1!$A$2:$A$32</c:f>
              <c:numCache>
                <c:formatCode>General</c:formatCode>
                <c:ptCount val="31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  <c:pt idx="16">
                  <c:v>2012</c:v>
                </c:pt>
                <c:pt idx="17">
                  <c:v>2013</c:v>
                </c:pt>
                <c:pt idx="18">
                  <c:v>2014</c:v>
                </c:pt>
                <c:pt idx="19">
                  <c:v>2015</c:v>
                </c:pt>
                <c:pt idx="20">
                  <c:v>2016</c:v>
                </c:pt>
                <c:pt idx="21">
                  <c:v>2017</c:v>
                </c:pt>
                <c:pt idx="22">
                  <c:v>2018</c:v>
                </c:pt>
                <c:pt idx="23">
                  <c:v>2019</c:v>
                </c:pt>
                <c:pt idx="24">
                  <c:v>2020</c:v>
                </c:pt>
                <c:pt idx="25">
                  <c:v>2021</c:v>
                </c:pt>
                <c:pt idx="26">
                  <c:v>2022</c:v>
                </c:pt>
                <c:pt idx="27">
                  <c:v>2023</c:v>
                </c:pt>
                <c:pt idx="28">
                  <c:v>2024</c:v>
                </c:pt>
                <c:pt idx="29">
                  <c:v>2025</c:v>
                </c:pt>
                <c:pt idx="30">
                  <c:v>2026</c:v>
                </c:pt>
              </c:numCache>
            </c:numRef>
          </c:cat>
          <c:val>
            <c:numRef>
              <c:f>Sheet1!$B$2:$B$32</c:f>
              <c:numCache>
                <c:formatCode>General</c:formatCode>
                <c:ptCount val="31"/>
                <c:pt idx="0">
                  <c:v>6189</c:v>
                </c:pt>
                <c:pt idx="1">
                  <c:v>6042</c:v>
                </c:pt>
                <c:pt idx="2">
                  <c:v>5764</c:v>
                </c:pt>
                <c:pt idx="3">
                  <c:v>5535</c:v>
                </c:pt>
                <c:pt idx="4">
                  <c:v>5503</c:v>
                </c:pt>
                <c:pt idx="5">
                  <c:v>5588</c:v>
                </c:pt>
                <c:pt idx="6">
                  <c:v>5571</c:v>
                </c:pt>
                <c:pt idx="7">
                  <c:v>5624</c:v>
                </c:pt>
                <c:pt idx="8">
                  <c:v>5508</c:v>
                </c:pt>
                <c:pt idx="9">
                  <c:v>5638</c:v>
                </c:pt>
                <c:pt idx="10">
                  <c:v>5864</c:v>
                </c:pt>
                <c:pt idx="11">
                  <c:v>5835</c:v>
                </c:pt>
                <c:pt idx="12">
                  <c:v>5647</c:v>
                </c:pt>
                <c:pt idx="13">
                  <c:v>5550.2</c:v>
                </c:pt>
                <c:pt idx="14">
                  <c:v>5443</c:v>
                </c:pt>
                <c:pt idx="15">
                  <c:v>5134.6000000000004</c:v>
                </c:pt>
                <c:pt idx="16">
                  <c:v>5280.6</c:v>
                </c:pt>
                <c:pt idx="17">
                  <c:v>5429.2</c:v>
                </c:pt>
                <c:pt idx="18">
                  <c:v>5556.3</c:v>
                </c:pt>
                <c:pt idx="19">
                  <c:v>6086.4</c:v>
                </c:pt>
                <c:pt idx="20">
                  <c:v>6335.2</c:v>
                </c:pt>
                <c:pt idx="21">
                  <c:v>6363.2</c:v>
                </c:pt>
                <c:pt idx="22">
                  <c:v>6108.2</c:v>
                </c:pt>
                <c:pt idx="23">
                  <c:v>5803.9</c:v>
                </c:pt>
                <c:pt idx="24">
                  <c:v>5728.9</c:v>
                </c:pt>
                <c:pt idx="25">
                  <c:v>5640.1</c:v>
                </c:pt>
                <c:pt idx="26">
                  <c:v>5299.5</c:v>
                </c:pt>
                <c:pt idx="27">
                  <c:v>4929.6000000000004</c:v>
                </c:pt>
                <c:pt idx="28">
                  <c:v>4718.3</c:v>
                </c:pt>
                <c:pt idx="29">
                  <c:v>4672.5</c:v>
                </c:pt>
                <c:pt idx="30">
                  <c:v>4714.2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5C-451A-B777-5F57FDBB28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4491296"/>
        <c:axId val="404491688"/>
      </c:barChart>
      <c:catAx>
        <c:axId val="4044912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404491688"/>
        <c:crosses val="autoZero"/>
        <c:auto val="1"/>
        <c:lblAlgn val="ctr"/>
        <c:lblOffset val="100"/>
        <c:tickLblSkip val="3"/>
        <c:noMultiLvlLbl val="0"/>
      </c:catAx>
      <c:valAx>
        <c:axId val="404491688"/>
        <c:scaling>
          <c:orientation val="minMax"/>
          <c:min val="440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Mil.</a:t>
                </a:r>
                <a:r>
                  <a:rPr lang="en-US" b="0" baseline="0" dirty="0"/>
                  <a:t> Head</a:t>
                </a:r>
                <a:endParaRPr lang="en-US" b="0" dirty="0"/>
              </a:p>
            </c:rich>
          </c:tx>
          <c:layout>
            <c:manualLayout>
              <c:xMode val="edge"/>
              <c:yMode val="edge"/>
              <c:x val="1.8518531088786327E-2"/>
              <c:y val="0.10391944844922554"/>
            </c:manualLayout>
          </c:layout>
          <c:overlay val="0"/>
        </c:title>
        <c:numFmt formatCode="#,##0.0" sourceLinked="0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crossAx val="404491296"/>
        <c:crosses val="autoZero"/>
        <c:crossBetween val="between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  <c:userShapes r:id="rId3"/>
</c:chartSpace>
</file>

<file path=ppt/drawing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image" Target="../media/image25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0.93704</cdr:x>
      <cdr:y>0.54526</cdr:y>
    </cdr:from>
    <cdr:to>
      <cdr:x>0.95044</cdr:x>
      <cdr:y>0.81285</cdr:y>
    </cdr:to>
    <cdr:cxnSp macro="">
      <cdr:nvCxnSpPr>
        <cdr:cNvPr id="4" name="Straight Arrow Connector 3">
          <a:extLst xmlns:a="http://schemas.openxmlformats.org/drawingml/2006/main">
            <a:ext uri="{FF2B5EF4-FFF2-40B4-BE49-F238E27FC236}">
              <a16:creationId xmlns:a16="http://schemas.microsoft.com/office/drawing/2014/main" id="{5D51B71A-C012-45BA-9CDC-4EC7962D069A}"/>
            </a:ext>
          </a:extLst>
        </cdr:cNvPr>
        <cdr:cNvCxnSpPr/>
      </cdr:nvCxnSpPr>
      <cdr:spPr>
        <a:xfrm xmlns:a="http://schemas.openxmlformats.org/drawingml/2006/main">
          <a:off x="8282641" y="2949957"/>
          <a:ext cx="118446" cy="1447715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0.74836</cdr:x>
      <cdr:y>0.60631</cdr:y>
    </cdr:from>
    <cdr:to>
      <cdr:x>0.83455</cdr:x>
      <cdr:y>0.64327</cdr:y>
    </cdr:to>
    <cdr:pic>
      <cdr:nvPicPr>
        <cdr:cNvPr id="3" name="chart">
          <a:extLst xmlns:a="http://schemas.openxmlformats.org/drawingml/2006/main">
            <a:ext uri="{FF2B5EF4-FFF2-40B4-BE49-F238E27FC236}">
              <a16:creationId xmlns:a16="http://schemas.microsoft.com/office/drawing/2014/main" id="{8A0AA817-6651-4B69-873D-CC5BBF2A8023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6614926" y="3280248"/>
          <a:ext cx="761850" cy="199961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0.78941</cdr:x>
      <cdr:y>0.34943</cdr:y>
    </cdr:from>
    <cdr:to>
      <cdr:x>0.87991</cdr:x>
      <cdr:y>0.38639</cdr:y>
    </cdr:to>
    <cdr:pic>
      <cdr:nvPicPr>
        <cdr:cNvPr id="4" name="chart">
          <a:extLst xmlns:a="http://schemas.openxmlformats.org/drawingml/2006/main">
            <a:ext uri="{FF2B5EF4-FFF2-40B4-BE49-F238E27FC236}">
              <a16:creationId xmlns:a16="http://schemas.microsoft.com/office/drawing/2014/main" id="{1BF5E451-13E2-41EC-9981-D6445742EF00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2"/>
        <a:stretch xmlns:a="http://schemas.openxmlformats.org/drawingml/2006/main">
          <a:fillRect/>
        </a:stretch>
      </cdr:blipFill>
      <cdr:spPr>
        <a:xfrm xmlns:a="http://schemas.openxmlformats.org/drawingml/2006/main">
          <a:off x="6977783" y="1890503"/>
          <a:ext cx="799947" cy="199961"/>
        </a:xfrm>
        <a:prstGeom xmlns:a="http://schemas.openxmlformats.org/drawingml/2006/main" prst="rect">
          <a:avLst/>
        </a:prstGeom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AD64837-DB3B-4B4C-A38C-757462FEE574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DCBB21B-168A-4FED-B755-C693DCE15D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331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57629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8987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62735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8853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13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6350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91241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15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87549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16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2580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02742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96973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07476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21752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0153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5241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81111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1484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0087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1705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1098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654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6337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731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4085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6126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6211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481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931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658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emf"/><Relationship Id="rId4" Type="http://schemas.openxmlformats.org/officeDocument/2006/relationships/chart" Target="../charts/char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emf"/><Relationship Id="rId4" Type="http://schemas.openxmlformats.org/officeDocument/2006/relationships/chart" Target="../charts/chart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emf"/><Relationship Id="rId4" Type="http://schemas.openxmlformats.org/officeDocument/2006/relationships/chart" Target="../charts/chart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emf"/><Relationship Id="rId4" Type="http://schemas.openxmlformats.org/officeDocument/2006/relationships/chart" Target="../charts/char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emf"/><Relationship Id="rId4" Type="http://schemas.openxmlformats.org/officeDocument/2006/relationships/chart" Target="../charts/char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emf"/><Relationship Id="rId4" Type="http://schemas.openxmlformats.org/officeDocument/2006/relationships/chart" Target="../charts/char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8FB65DB-FEAF-046B-DFCA-FE424D5077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13613" y="6215063"/>
            <a:ext cx="752475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6648821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4E3C2AD2-329D-C5C4-1076-4A3DE49DC5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827713" y="2444750"/>
            <a:ext cx="2124075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USDA-NASS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4014949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AF81C53-47F2-04DD-D147-B323B808B5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61225" y="6215063"/>
            <a:ext cx="719138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2199491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02096331-44E8-2667-23F5-79EADDBA884E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8178800" y="4146550"/>
            <a:ext cx="723900" cy="190500"/>
          </a:xfrm>
          <a:prstGeom prst="rect">
            <a:avLst/>
          </a:prstGeom>
        </p:spPr>
      </p:pic>
      <p:sp>
        <p:nvSpPr>
          <p:cNvPr id="5" name="Text Box 7">
            <a:extLst>
              <a:ext uri="{FF2B5EF4-FFF2-40B4-BE49-F238E27FC236}">
                <a16:creationId xmlns:a16="http://schemas.microsoft.com/office/drawing/2014/main" id="{7F2EA1C1-A41C-AABC-094B-D4EC6603C6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799" y="6172200"/>
            <a:ext cx="560468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USDA-NASS; </a:t>
            </a:r>
            <a:r>
              <a:rPr lang="en-US" sz="1400" dirty="0">
                <a:solidFill>
                  <a:prstClr val="black"/>
                </a:solidFill>
              </a:rPr>
              <a:t>2013, 2016, &amp; 2024 were not reported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22644749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500A833-7BE2-3A8D-28E2-A3742DFD46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15200" y="6215063"/>
            <a:ext cx="611188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9543208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799" y="6172200"/>
            <a:ext cx="482890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USDA-AMS &amp; USDA-NASS Compiled by LMIC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41460926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6444967"/>
              </p:ext>
            </p:extLst>
          </p:nvPr>
        </p:nvGraphicFramePr>
        <p:xfrm>
          <a:off x="152400" y="609600"/>
          <a:ext cx="88392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USDA-NASS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97F891F-88D1-CF8D-99BA-D248C0DBF0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19963" y="6211888"/>
            <a:ext cx="61912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4608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7381EA3-E450-6B60-1AD9-9F01510CEE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15200" y="6215063"/>
            <a:ext cx="611188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1328681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799" y="6172200"/>
            <a:ext cx="507709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USDA-AMS &amp; USDA-NASS Compiled by LMIC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36851355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F909DA5-D0C3-4F77-A10B-D463BFE4B1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15200" y="6215063"/>
            <a:ext cx="611188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1823721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A1B382A8-E2EF-118E-E02F-66094FAE44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89650" y="2593975"/>
            <a:ext cx="2439988" cy="366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Box 7">
            <a:extLst>
              <a:ext uri="{FF2B5EF4-FFF2-40B4-BE49-F238E27FC236}">
                <a16:creationId xmlns:a16="http://schemas.microsoft.com/office/drawing/2014/main" id="{78892EDD-60DD-02A3-55F7-339218E963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799" y="6172200"/>
            <a:ext cx="560468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USDA-NASS; </a:t>
            </a:r>
            <a:r>
              <a:rPr lang="en-US" sz="1400" dirty="0">
                <a:solidFill>
                  <a:prstClr val="black"/>
                </a:solidFill>
              </a:rPr>
              <a:t>2013, 2016, &amp; 2024 were not reported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21599294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115AE55-E262-99EA-AC54-E4D6AB9548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62813" y="6215063"/>
            <a:ext cx="752475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8615353"/>
              </p:ext>
            </p:extLst>
          </p:nvPr>
        </p:nvGraphicFramePr>
        <p:xfrm>
          <a:off x="304800" y="635725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799" y="6172200"/>
            <a:ext cx="560468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USDA-NASS; </a:t>
            </a:r>
            <a:r>
              <a:rPr lang="en-US" sz="1400" dirty="0">
                <a:solidFill>
                  <a:prstClr val="black"/>
                </a:solidFill>
              </a:rPr>
              <a:t>2013, 2016, &amp; 2024 were not reported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14482368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B9C5BE7-4D6C-69ED-5CE0-E78A37B631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15200" y="6202363"/>
            <a:ext cx="611188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119485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USDA-NASS, Analysis by LMIC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1003879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8E63DFE-226A-592F-491C-BE70A8A135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13613" y="6202363"/>
            <a:ext cx="752475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1682479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USDA-NASS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4157706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E99D089-71E9-944C-2CCD-F25B554CE7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13613" y="6202363"/>
            <a:ext cx="752475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2131186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10DA02BF-F67C-2052-14E4-1BB0D0AE7A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878513" y="4259263"/>
            <a:ext cx="2263775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0519C6F-482B-8831-AC9E-D3EBBF9D7B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948363" y="1701800"/>
            <a:ext cx="2263775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USDA-NASS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899160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817BB0B-504A-B8CC-95D3-90273374DC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02500" y="6202363"/>
            <a:ext cx="611188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2875405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USDA-NASS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471630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1A7E9F3-3B80-EE33-5E78-54C51A894B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02500" y="6202363"/>
            <a:ext cx="611188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8980724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9FAAFF8F-B1CD-6F1D-88DC-6ABD2AADDA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11963" y="5308600"/>
            <a:ext cx="1830387" cy="344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USDA-NASS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2873337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664DC34-35B4-B39C-0A9A-E1866543F5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15200" y="6215063"/>
            <a:ext cx="611188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4593601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39E01F62-D94E-9BE8-2CED-04D39B675A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994400" y="2663825"/>
            <a:ext cx="2439988" cy="36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7">
            <a:extLst>
              <a:ext uri="{FF2B5EF4-FFF2-40B4-BE49-F238E27FC236}">
                <a16:creationId xmlns:a16="http://schemas.microsoft.com/office/drawing/2014/main" id="{F9E77A3D-CD22-C66A-86D3-87EEA33490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799" y="6172200"/>
            <a:ext cx="560468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USDA-NASS; </a:t>
            </a:r>
            <a:r>
              <a:rPr lang="en-US" sz="1400" dirty="0">
                <a:solidFill>
                  <a:prstClr val="black"/>
                </a:solidFill>
              </a:rPr>
              <a:t>2013, 2016, &amp; 2024 were not reported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3049721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F0A5859-2B60-BF34-7E91-E74FB9DB24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15200" y="6202363"/>
            <a:ext cx="611188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3520251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USDA-NASS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38628410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1299863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4EED2589-7510-A02C-08D5-CAD91567AB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15200" y="6215063"/>
            <a:ext cx="611188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 Box 7">
            <a:extLst>
              <a:ext uri="{FF2B5EF4-FFF2-40B4-BE49-F238E27FC236}">
                <a16:creationId xmlns:a16="http://schemas.microsoft.com/office/drawing/2014/main" id="{220FF766-FF13-DD84-AA2E-3C7735534B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799" y="6172200"/>
            <a:ext cx="560468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USDA-NASS; </a:t>
            </a:r>
            <a:r>
              <a:rPr lang="en-US" sz="1400" dirty="0">
                <a:solidFill>
                  <a:prstClr val="black"/>
                </a:solidFill>
              </a:rPr>
              <a:t>2013, 2016, &amp; 2024 were not reported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1544563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4FB5533-785F-6373-8776-C782C74BE1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15200" y="6215063"/>
            <a:ext cx="611188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4406751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26CB802C-5FC0-33D4-CCEE-E44E3BF2C5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059738" y="3295650"/>
            <a:ext cx="611187" cy="185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USDA-NASS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232904903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911</TotalTime>
  <Words>444</Words>
  <Application>Microsoft Office PowerPoint</Application>
  <PresentationFormat>On-screen Show (4:3)</PresentationFormat>
  <Paragraphs>99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Erica Rosa-Sanko</dc:creator>
  <cp:lastModifiedBy>Eckhoff,Mike</cp:lastModifiedBy>
  <cp:revision>132</cp:revision>
  <cp:lastPrinted>2014-07-25T22:41:18Z</cp:lastPrinted>
  <dcterms:created xsi:type="dcterms:W3CDTF">2013-08-12T15:41:35Z</dcterms:created>
  <dcterms:modified xsi:type="dcterms:W3CDTF">2026-01-30T21:13:46Z</dcterms:modified>
</cp:coreProperties>
</file>