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71" r:id="rId3"/>
    <p:sldId id="258" r:id="rId4"/>
    <p:sldId id="259" r:id="rId5"/>
    <p:sldId id="260" r:id="rId6"/>
    <p:sldId id="262" r:id="rId7"/>
    <p:sldId id="263" r:id="rId8"/>
    <p:sldId id="267" r:id="rId9"/>
    <p:sldId id="265" r:id="rId10"/>
    <p:sldId id="272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2060"/>
    <a:srgbClr val="595959"/>
    <a:srgbClr val="FF7C80"/>
    <a:srgbClr val="0070C0"/>
    <a:srgbClr val="3399FF"/>
    <a:srgbClr val="87F4F9"/>
    <a:srgbClr val="ABE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0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20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AVERAGE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ANNUAL CATTLE PRICES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Southern Plains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513E-2"/>
          <c:y val="0.18519648072160008"/>
          <c:w val="0.90022830120372899"/>
          <c:h val="0.67373904846401311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500-600lb Steer Calves</c:v>
                </c:pt>
              </c:strCache>
            </c:strRef>
          </c:tx>
          <c:spPr>
            <a:ln w="5715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  <c:pt idx="29">
                  <c:v>2025</c:v>
                </c:pt>
                <c:pt idx="30">
                  <c:v>2026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60.58</c:v>
                </c:pt>
                <c:pt idx="1">
                  <c:v>85.11</c:v>
                </c:pt>
                <c:pt idx="2">
                  <c:v>81.510000000000005</c:v>
                </c:pt>
                <c:pt idx="3">
                  <c:v>88.206666666666663</c:v>
                </c:pt>
                <c:pt idx="4">
                  <c:v>99.35</c:v>
                </c:pt>
                <c:pt idx="5">
                  <c:v>100.85</c:v>
                </c:pt>
                <c:pt idx="6">
                  <c:v>91.59</c:v>
                </c:pt>
                <c:pt idx="7">
                  <c:v>100.79</c:v>
                </c:pt>
                <c:pt idx="8">
                  <c:v>119.67</c:v>
                </c:pt>
                <c:pt idx="9">
                  <c:v>129.25</c:v>
                </c:pt>
                <c:pt idx="10">
                  <c:v>126.22</c:v>
                </c:pt>
                <c:pt idx="11">
                  <c:v>121.97</c:v>
                </c:pt>
                <c:pt idx="12">
                  <c:v>115.81</c:v>
                </c:pt>
                <c:pt idx="13">
                  <c:v>109.68</c:v>
                </c:pt>
                <c:pt idx="14">
                  <c:v>122.84</c:v>
                </c:pt>
                <c:pt idx="15">
                  <c:v>148.37</c:v>
                </c:pt>
                <c:pt idx="16">
                  <c:v>168.26</c:v>
                </c:pt>
                <c:pt idx="17">
                  <c:v>172.15</c:v>
                </c:pt>
                <c:pt idx="18">
                  <c:v>246.44</c:v>
                </c:pt>
                <c:pt idx="19">
                  <c:v>251.25</c:v>
                </c:pt>
                <c:pt idx="20">
                  <c:v>166.29</c:v>
                </c:pt>
                <c:pt idx="21">
                  <c:v>166</c:v>
                </c:pt>
                <c:pt idx="22">
                  <c:v>171.39</c:v>
                </c:pt>
                <c:pt idx="23">
                  <c:v>163.4</c:v>
                </c:pt>
                <c:pt idx="24">
                  <c:v>157.74</c:v>
                </c:pt>
                <c:pt idx="25">
                  <c:v>168.5</c:v>
                </c:pt>
                <c:pt idx="26">
                  <c:v>191.4</c:v>
                </c:pt>
                <c:pt idx="27">
                  <c:v>259.45999999999998</c:v>
                </c:pt>
                <c:pt idx="28">
                  <c:v>309.69</c:v>
                </c:pt>
                <c:pt idx="29">
                  <c:v>#N/A</c:v>
                </c:pt>
                <c:pt idx="30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53F-4EC3-80A9-BFDF33A2A308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700-800lb Feeder Steers</c:v>
                </c:pt>
              </c:strCache>
            </c:strRef>
          </c:tx>
          <c:spPr>
            <a:ln w="508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  <c:pt idx="29">
                  <c:v>2025</c:v>
                </c:pt>
                <c:pt idx="30">
                  <c:v>2026</c:v>
                </c:pt>
              </c:numCache>
            </c:numRef>
          </c:cat>
          <c:val>
            <c:numRef>
              <c:f>Sheet1!$C$2:$C$32</c:f>
              <c:numCache>
                <c:formatCode>General</c:formatCode>
                <c:ptCount val="31"/>
                <c:pt idx="0">
                  <c:v>60.85</c:v>
                </c:pt>
                <c:pt idx="1">
                  <c:v>76.06</c:v>
                </c:pt>
                <c:pt idx="2">
                  <c:v>71.72</c:v>
                </c:pt>
                <c:pt idx="3">
                  <c:v>80.538333333333341</c:v>
                </c:pt>
                <c:pt idx="4">
                  <c:v>87.34</c:v>
                </c:pt>
                <c:pt idx="5">
                  <c:v>89.1</c:v>
                </c:pt>
                <c:pt idx="6">
                  <c:v>81.16</c:v>
                </c:pt>
                <c:pt idx="7">
                  <c:v>90.85</c:v>
                </c:pt>
                <c:pt idx="8">
                  <c:v>106.16</c:v>
                </c:pt>
                <c:pt idx="9">
                  <c:v>112.75</c:v>
                </c:pt>
                <c:pt idx="10">
                  <c:v>109.97</c:v>
                </c:pt>
                <c:pt idx="11">
                  <c:v>109.52</c:v>
                </c:pt>
                <c:pt idx="12">
                  <c:v>104.99</c:v>
                </c:pt>
                <c:pt idx="13">
                  <c:v>97.28</c:v>
                </c:pt>
                <c:pt idx="14">
                  <c:v>110.89</c:v>
                </c:pt>
                <c:pt idx="15">
                  <c:v>135.04</c:v>
                </c:pt>
                <c:pt idx="16">
                  <c:v>148.81</c:v>
                </c:pt>
                <c:pt idx="17">
                  <c:v>150.69</c:v>
                </c:pt>
                <c:pt idx="18">
                  <c:v>207.67</c:v>
                </c:pt>
                <c:pt idx="19">
                  <c:v>208.21</c:v>
                </c:pt>
                <c:pt idx="20">
                  <c:v>145.61000000000001</c:v>
                </c:pt>
                <c:pt idx="21">
                  <c:v>148.16999999999999</c:v>
                </c:pt>
                <c:pt idx="22">
                  <c:v>150</c:v>
                </c:pt>
                <c:pt idx="23">
                  <c:v>144.66999999999999</c:v>
                </c:pt>
                <c:pt idx="24">
                  <c:v>137.09</c:v>
                </c:pt>
                <c:pt idx="25">
                  <c:v>148.32</c:v>
                </c:pt>
                <c:pt idx="26">
                  <c:v>168.89</c:v>
                </c:pt>
                <c:pt idx="27">
                  <c:v>221.88</c:v>
                </c:pt>
                <c:pt idx="28">
                  <c:v>256.45999999999998</c:v>
                </c:pt>
                <c:pt idx="29">
                  <c:v>#N/A</c:v>
                </c:pt>
                <c:pt idx="30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53F-4EC3-80A9-BFDF33A2A30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Fed Steers</c:v>
                </c:pt>
              </c:strCache>
            </c:strRef>
          </c:tx>
          <c:spPr>
            <a:ln w="50800">
              <a:solidFill>
                <a:srgbClr val="00B0F0"/>
              </a:solidFill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  <c:pt idx="29">
                  <c:v>2025</c:v>
                </c:pt>
                <c:pt idx="30">
                  <c:v>2026</c:v>
                </c:pt>
              </c:numCache>
            </c:numRef>
          </c:cat>
          <c:val>
            <c:numRef>
              <c:f>Sheet1!$D$2:$D$32</c:f>
              <c:numCache>
                <c:formatCode>General</c:formatCode>
                <c:ptCount val="31"/>
                <c:pt idx="0">
                  <c:v>64.77</c:v>
                </c:pt>
                <c:pt idx="1">
                  <c:v>65.900000000000006</c:v>
                </c:pt>
                <c:pt idx="2">
                  <c:v>61.71</c:v>
                </c:pt>
                <c:pt idx="3">
                  <c:v>65.81</c:v>
                </c:pt>
                <c:pt idx="4">
                  <c:v>69.69</c:v>
                </c:pt>
                <c:pt idx="5">
                  <c:v>72.260000000000005</c:v>
                </c:pt>
                <c:pt idx="6">
                  <c:v>67.27</c:v>
                </c:pt>
                <c:pt idx="7">
                  <c:v>83.42</c:v>
                </c:pt>
                <c:pt idx="8">
                  <c:v>84.89</c:v>
                </c:pt>
                <c:pt idx="9">
                  <c:v>87.44</c:v>
                </c:pt>
                <c:pt idx="10">
                  <c:v>85.71</c:v>
                </c:pt>
                <c:pt idx="11">
                  <c:v>92.97</c:v>
                </c:pt>
                <c:pt idx="12">
                  <c:v>93.13</c:v>
                </c:pt>
                <c:pt idx="13">
                  <c:v>83.34</c:v>
                </c:pt>
                <c:pt idx="14">
                  <c:v>95.67</c:v>
                </c:pt>
                <c:pt idx="15">
                  <c:v>114.94</c:v>
                </c:pt>
                <c:pt idx="16">
                  <c:v>122.97</c:v>
                </c:pt>
                <c:pt idx="17">
                  <c:v>126.33</c:v>
                </c:pt>
                <c:pt idx="18">
                  <c:v>153.84</c:v>
                </c:pt>
                <c:pt idx="19">
                  <c:v>147.19</c:v>
                </c:pt>
                <c:pt idx="20">
                  <c:v>119.58</c:v>
                </c:pt>
                <c:pt idx="21">
                  <c:v>121.74</c:v>
                </c:pt>
                <c:pt idx="22">
                  <c:v>116.68</c:v>
                </c:pt>
                <c:pt idx="23">
                  <c:v>117.59</c:v>
                </c:pt>
                <c:pt idx="24">
                  <c:v>108.19</c:v>
                </c:pt>
                <c:pt idx="25">
                  <c:v>123.17</c:v>
                </c:pt>
                <c:pt idx="26">
                  <c:v>144.52000000000001</c:v>
                </c:pt>
                <c:pt idx="27">
                  <c:v>176.14</c:v>
                </c:pt>
                <c:pt idx="28">
                  <c:v>187.25</c:v>
                </c:pt>
                <c:pt idx="29">
                  <c:v>#N/A</c:v>
                </c:pt>
                <c:pt idx="30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53F-4EC3-80A9-BFDF33A2A308}"/>
            </c:ext>
          </c:extLst>
        </c:ser>
        <c:ser>
          <c:idx val="3"/>
          <c:order val="3"/>
          <c:spPr>
            <a:ln w="50800">
              <a:solidFill>
                <a:srgbClr val="002060"/>
              </a:solidFill>
              <a:prstDash val="sysDash"/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  <c:pt idx="29">
                  <c:v>2025</c:v>
                </c:pt>
                <c:pt idx="30">
                  <c:v>2026</c:v>
                </c:pt>
              </c:numCache>
            </c:numRef>
          </c:cat>
          <c:val>
            <c:numRef>
              <c:f>Sheet1!$E$2:$E$32</c:f>
              <c:numCache>
                <c:formatCode>General</c:formatCode>
                <c:ptCount val="31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259.45999999999998</c:v>
                </c:pt>
                <c:pt idx="28">
                  <c:v>309.69</c:v>
                </c:pt>
                <c:pt idx="29">
                  <c:v>310</c:v>
                </c:pt>
                <c:pt idx="30">
                  <c:v>312.5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53F-4EC3-80A9-BFDF33A2A308}"/>
            </c:ext>
          </c:extLst>
        </c:ser>
        <c:ser>
          <c:idx val="4"/>
          <c:order val="4"/>
          <c:spPr>
            <a:ln w="50800"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  <c:pt idx="29">
                  <c:v>2025</c:v>
                </c:pt>
                <c:pt idx="30">
                  <c:v>2026</c:v>
                </c:pt>
              </c:numCache>
            </c:numRef>
          </c:cat>
          <c:val>
            <c:numRef>
              <c:f>Sheet1!$F$2:$F$32</c:f>
              <c:numCache>
                <c:formatCode>General</c:formatCode>
                <c:ptCount val="31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256.45999999999998</c:v>
                </c:pt>
                <c:pt idx="29">
                  <c:v>263</c:v>
                </c:pt>
                <c:pt idx="30">
                  <c:v>270.5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53F-4EC3-80A9-BFDF33A2A308}"/>
            </c:ext>
          </c:extLst>
        </c:ser>
        <c:ser>
          <c:idx val="5"/>
          <c:order val="5"/>
          <c:spPr>
            <a:ln w="50800"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numRef>
              <c:f>Sheet1!$A$2:$A$32</c:f>
              <c:numCache>
                <c:formatCode>General</c:formatCode>
                <c:ptCount val="31"/>
                <c:pt idx="0">
                  <c:v>1996</c:v>
                </c:pt>
                <c:pt idx="1">
                  <c:v>1997</c:v>
                </c:pt>
                <c:pt idx="2">
                  <c:v>1998</c:v>
                </c:pt>
                <c:pt idx="3">
                  <c:v>1999</c:v>
                </c:pt>
                <c:pt idx="4">
                  <c:v>2000</c:v>
                </c:pt>
                <c:pt idx="5">
                  <c:v>2001</c:v>
                </c:pt>
                <c:pt idx="6">
                  <c:v>2002</c:v>
                </c:pt>
                <c:pt idx="7">
                  <c:v>2003</c:v>
                </c:pt>
                <c:pt idx="8">
                  <c:v>2004</c:v>
                </c:pt>
                <c:pt idx="9">
                  <c:v>2005</c:v>
                </c:pt>
                <c:pt idx="10">
                  <c:v>2006</c:v>
                </c:pt>
                <c:pt idx="11">
                  <c:v>2007</c:v>
                </c:pt>
                <c:pt idx="12">
                  <c:v>2008</c:v>
                </c:pt>
                <c:pt idx="13">
                  <c:v>2009</c:v>
                </c:pt>
                <c:pt idx="14">
                  <c:v>2010</c:v>
                </c:pt>
                <c:pt idx="15">
                  <c:v>2011</c:v>
                </c:pt>
                <c:pt idx="16">
                  <c:v>2012</c:v>
                </c:pt>
                <c:pt idx="17">
                  <c:v>2013</c:v>
                </c:pt>
                <c:pt idx="18">
                  <c:v>2014</c:v>
                </c:pt>
                <c:pt idx="19">
                  <c:v>2015</c:v>
                </c:pt>
                <c:pt idx="20">
                  <c:v>2016</c:v>
                </c:pt>
                <c:pt idx="21">
                  <c:v>2017</c:v>
                </c:pt>
                <c:pt idx="22">
                  <c:v>2018</c:v>
                </c:pt>
                <c:pt idx="23">
                  <c:v>2019</c:v>
                </c:pt>
                <c:pt idx="24">
                  <c:v>2020</c:v>
                </c:pt>
                <c:pt idx="25">
                  <c:v>2021</c:v>
                </c:pt>
                <c:pt idx="26">
                  <c:v>2022</c:v>
                </c:pt>
                <c:pt idx="27">
                  <c:v>2023</c:v>
                </c:pt>
                <c:pt idx="28">
                  <c:v>2024</c:v>
                </c:pt>
                <c:pt idx="29">
                  <c:v>2025</c:v>
                </c:pt>
                <c:pt idx="30">
                  <c:v>2026</c:v>
                </c:pt>
              </c:numCache>
            </c:numRef>
          </c:cat>
          <c:val>
            <c:numRef>
              <c:f>Sheet1!$G$2:$G$32</c:f>
              <c:numCache>
                <c:formatCode>General</c:formatCode>
                <c:ptCount val="31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187.25</c:v>
                </c:pt>
                <c:pt idx="29">
                  <c:v>199</c:v>
                </c:pt>
                <c:pt idx="30">
                  <c:v>201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53F-4EC3-80A9-BFDF33A2A3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3789944"/>
        <c:axId val="143786808"/>
      </c:lineChart>
      <c:catAx>
        <c:axId val="143789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3786808"/>
        <c:crosses val="autoZero"/>
        <c:auto val="1"/>
        <c:lblAlgn val="ctr"/>
        <c:lblOffset val="100"/>
        <c:tickLblSkip val="2"/>
        <c:noMultiLvlLbl val="0"/>
      </c:catAx>
      <c:valAx>
        <c:axId val="143786808"/>
        <c:scaling>
          <c:orientation val="minMax"/>
          <c:min val="5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Cwt</a:t>
                </a:r>
              </a:p>
            </c:rich>
          </c:tx>
          <c:layout>
            <c:manualLayout>
              <c:xMode val="edge"/>
              <c:yMode val="edge"/>
              <c:x val="1.8518531088786327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143789944"/>
        <c:crosses val="autoZero"/>
        <c:crossBetween val="between"/>
        <c:majorUnit val="25"/>
        <c:minorUnit val="5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6526269345642179E-2"/>
          <c:y val="0.92076244870799551"/>
          <c:w val="0.85102792107883063"/>
          <c:h val="6.515304424975049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baseline="0" dirty="0">
                <a:latin typeface="Arial" pitchFamily="34" charset="0"/>
                <a:cs typeface="Arial" pitchFamily="34" charset="0"/>
              </a:rPr>
              <a:t>COW CALF RETURNS AND CATTLE INVENTORY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U.S., 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3399289528464112E-2"/>
          <c:y val="0.18519648072160008"/>
          <c:w val="0.89231163453706208"/>
          <c:h val="0.6760864663043879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Estimated Cow-Calf Returns</c:v>
                </c:pt>
              </c:strCache>
            </c:strRef>
          </c:tx>
          <c:spPr>
            <a:solidFill>
              <a:srgbClr val="595959"/>
            </a:solidFill>
            <a:ln w="12700">
              <a:solidFill>
                <a:prstClr val="black"/>
              </a:solidFill>
            </a:ln>
          </c:spPr>
          <c:invertIfNegative val="1"/>
          <c:cat>
            <c:numRef>
              <c:f>Sheet1!$A$2:$A$31</c:f>
              <c:numCache>
                <c:formatCode>General</c:formatCode>
                <c:ptCount val="3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  <c:pt idx="28">
                  <c:v>2023</c:v>
                </c:pt>
                <c:pt idx="29">
                  <c:v>2024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-46.547498706667568</c:v>
                </c:pt>
                <c:pt idx="1">
                  <c:v>-88.394699063786902</c:v>
                </c:pt>
                <c:pt idx="2">
                  <c:v>3.9434814659724111</c:v>
                </c:pt>
                <c:pt idx="3">
                  <c:v>-28.719456511865644</c:v>
                </c:pt>
                <c:pt idx="4">
                  <c:v>32.589885999003286</c:v>
                </c:pt>
                <c:pt idx="5">
                  <c:v>35.010258648027616</c:v>
                </c:pt>
                <c:pt idx="6">
                  <c:v>40.997738234477254</c:v>
                </c:pt>
                <c:pt idx="7">
                  <c:v>1.6115532069706546</c:v>
                </c:pt>
                <c:pt idx="8">
                  <c:v>82.668794168019474</c:v>
                </c:pt>
                <c:pt idx="9">
                  <c:v>150.2925349157012</c:v>
                </c:pt>
                <c:pt idx="10">
                  <c:v>142.59703048025011</c:v>
                </c:pt>
                <c:pt idx="11">
                  <c:v>51.472515790784314</c:v>
                </c:pt>
                <c:pt idx="12">
                  <c:v>37.792839435122346</c:v>
                </c:pt>
                <c:pt idx="13">
                  <c:v>-17.54543715723014</c:v>
                </c:pt>
                <c:pt idx="14">
                  <c:v>-34.6751329855839</c:v>
                </c:pt>
                <c:pt idx="15">
                  <c:v>43.885741676635803</c:v>
                </c:pt>
                <c:pt idx="16">
                  <c:v>71.167344916375669</c:v>
                </c:pt>
                <c:pt idx="17">
                  <c:v>29.869072089543465</c:v>
                </c:pt>
                <c:pt idx="18">
                  <c:v>126.86990083157445</c:v>
                </c:pt>
                <c:pt idx="19">
                  <c:v>534.46459585086905</c:v>
                </c:pt>
                <c:pt idx="20">
                  <c:v>309.23115253609308</c:v>
                </c:pt>
                <c:pt idx="21">
                  <c:v>-25.285478072994124</c:v>
                </c:pt>
                <c:pt idx="22">
                  <c:v>69.144324317942051</c:v>
                </c:pt>
                <c:pt idx="23">
                  <c:v>-26.678280331494761</c:v>
                </c:pt>
                <c:pt idx="24">
                  <c:v>-197.74587730335554</c:v>
                </c:pt>
                <c:pt idx="25">
                  <c:v>-63.762856501434612</c:v>
                </c:pt>
                <c:pt idx="26">
                  <c:v>-16.819190468544889</c:v>
                </c:pt>
                <c:pt idx="27">
                  <c:v>39.672547101317605</c:v>
                </c:pt>
                <c:pt idx="28">
                  <c:v>252.27641656489914</c:v>
                </c:pt>
                <c:pt idx="29">
                  <c:v>442.56159377156905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0000"/>
                  </a:solidFill>
                  <a:ln w="12700">
                    <a:solidFill>
                      <a:prstClr val="black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4BE2-45D6-A2BA-CDA6FF3BD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122920"/>
        <c:axId val="143122528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Cattle Inventory Jan 1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numRef>
              <c:f>Sheet1!$A$2:$A$31</c:f>
              <c:numCache>
                <c:formatCode>General</c:formatCode>
                <c:ptCount val="3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  <c:pt idx="28">
                  <c:v>2023</c:v>
                </c:pt>
                <c:pt idx="29">
                  <c:v>2024</c:v>
                </c:pt>
              </c:numCache>
            </c:numRef>
          </c:cat>
          <c:val>
            <c:numRef>
              <c:f>Sheet1!$C$2:$C$31</c:f>
              <c:numCache>
                <c:formatCode>General</c:formatCode>
                <c:ptCount val="30"/>
                <c:pt idx="0">
                  <c:v>102785</c:v>
                </c:pt>
                <c:pt idx="1">
                  <c:v>103548</c:v>
                </c:pt>
                <c:pt idx="2">
                  <c:v>101656</c:v>
                </c:pt>
                <c:pt idx="3">
                  <c:v>99744</c:v>
                </c:pt>
                <c:pt idx="4">
                  <c:v>99115</c:v>
                </c:pt>
                <c:pt idx="5">
                  <c:v>98199</c:v>
                </c:pt>
                <c:pt idx="6">
                  <c:v>97298</c:v>
                </c:pt>
                <c:pt idx="7">
                  <c:v>96723</c:v>
                </c:pt>
                <c:pt idx="8">
                  <c:v>96100</c:v>
                </c:pt>
                <c:pt idx="9">
                  <c:v>94403</c:v>
                </c:pt>
                <c:pt idx="10">
                  <c:v>95018</c:v>
                </c:pt>
                <c:pt idx="11">
                  <c:v>96342</c:v>
                </c:pt>
                <c:pt idx="12">
                  <c:v>96573</c:v>
                </c:pt>
                <c:pt idx="13">
                  <c:v>96035</c:v>
                </c:pt>
                <c:pt idx="14">
                  <c:v>94721</c:v>
                </c:pt>
                <c:pt idx="15">
                  <c:v>94081.2</c:v>
                </c:pt>
                <c:pt idx="16">
                  <c:v>92887.4</c:v>
                </c:pt>
                <c:pt idx="17">
                  <c:v>91160.2</c:v>
                </c:pt>
                <c:pt idx="18">
                  <c:v>90095.2</c:v>
                </c:pt>
                <c:pt idx="19">
                  <c:v>88243</c:v>
                </c:pt>
                <c:pt idx="20">
                  <c:v>89173</c:v>
                </c:pt>
                <c:pt idx="21">
                  <c:v>91888</c:v>
                </c:pt>
                <c:pt idx="22">
                  <c:v>93624.6</c:v>
                </c:pt>
                <c:pt idx="23">
                  <c:v>94298</c:v>
                </c:pt>
                <c:pt idx="24">
                  <c:v>94664.7</c:v>
                </c:pt>
                <c:pt idx="25">
                  <c:v>93768.3</c:v>
                </c:pt>
                <c:pt idx="26">
                  <c:v>93586.5</c:v>
                </c:pt>
                <c:pt idx="27">
                  <c:v>91788.7</c:v>
                </c:pt>
                <c:pt idx="28">
                  <c:v>88841</c:v>
                </c:pt>
                <c:pt idx="29">
                  <c:v>87157.4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90-4C7C-BCDB-DED60969F7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9951360"/>
        <c:axId val="509953328"/>
      </c:lineChart>
      <c:catAx>
        <c:axId val="143122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3122528"/>
        <c:crosses val="autoZero"/>
        <c:auto val="1"/>
        <c:lblAlgn val="ctr"/>
        <c:lblOffset val="100"/>
        <c:tickLblSkip val="2"/>
        <c:noMultiLvlLbl val="0"/>
      </c:catAx>
      <c:valAx>
        <c:axId val="143122528"/>
        <c:scaling>
          <c:orientation val="minMax"/>
          <c:min val="-25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Cow</a:t>
                </a:r>
              </a:p>
            </c:rich>
          </c:tx>
          <c:layout>
            <c:manualLayout>
              <c:xMode val="edge"/>
              <c:yMode val="edge"/>
              <c:x val="1.8518531088786327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143122920"/>
        <c:crosses val="autoZero"/>
        <c:crossBetween val="between"/>
      </c:valAx>
      <c:valAx>
        <c:axId val="509953328"/>
        <c:scaling>
          <c:orientation val="minMax"/>
          <c:max val="108000"/>
          <c:min val="8000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Mil.</a:t>
                </a:r>
                <a:r>
                  <a:rPr lang="en-US" b="0" baseline="0" dirty="0"/>
                  <a:t> Head</a:t>
                </a:r>
                <a:endParaRPr lang="en-US" b="0" dirty="0"/>
              </a:p>
            </c:rich>
          </c:tx>
          <c:layout>
            <c:manualLayout>
              <c:xMode val="edge"/>
              <c:yMode val="edge"/>
              <c:x val="0.89095540320390976"/>
              <c:y val="0.10894976156149493"/>
            </c:manualLayout>
          </c:layout>
          <c:overlay val="0"/>
        </c:title>
        <c:numFmt formatCode="General" sourceLinked="1"/>
        <c:majorTickMark val="out"/>
        <c:minorTickMark val="none"/>
        <c:tickLblPos val="high"/>
        <c:crossAx val="509951360"/>
        <c:crosses val="max"/>
        <c:crossBetween val="between"/>
        <c:majorUnit val="4000"/>
        <c:dispUnits>
          <c:builtInUnit val="thousands"/>
          <c:dispUnitsLbl/>
        </c:dispUnits>
      </c:valAx>
      <c:catAx>
        <c:axId val="5099513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09953328"/>
        <c:crosses val="autoZero"/>
        <c:auto val="1"/>
        <c:lblAlgn val="ctr"/>
        <c:lblOffset val="100"/>
        <c:noMultiLvlLbl val="0"/>
      </c:cat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ESTIMATED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AVERAGE COW CALF COSTS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Total Cash Cost Plus Pasture Rent, 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3399289528464112E-2"/>
          <c:y val="0.18519648072160019"/>
          <c:w val="0.89231163453706208"/>
          <c:h val="0.7582460907175336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Cow-Calf Costs</c:v>
                </c:pt>
              </c:strCache>
            </c:strRef>
          </c:tx>
          <c:spPr>
            <a:solidFill>
              <a:srgbClr val="3399FF"/>
            </a:solidFill>
            <a:ln w="12700">
              <a:solidFill>
                <a:prstClr val="black"/>
              </a:solidFill>
            </a:ln>
          </c:spPr>
          <c:invertIfNegative val="1"/>
          <c:cat>
            <c:numRef>
              <c:f>Sheet1!$A$2:$A$31</c:f>
              <c:numCache>
                <c:formatCode>General</c:formatCode>
                <c:ptCount val="3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  <c:pt idx="27">
                  <c:v>2024</c:v>
                </c:pt>
                <c:pt idx="28">
                  <c:v>2025</c:v>
                </c:pt>
                <c:pt idx="29">
                  <c:v>2026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385.1077805340276</c:v>
                </c:pt>
                <c:pt idx="1">
                  <c:v>364.43992651186562</c:v>
                </c:pt>
                <c:pt idx="2">
                  <c:v>364.89876400099678</c:v>
                </c:pt>
                <c:pt idx="3">
                  <c:v>384.16119135197243</c:v>
                </c:pt>
                <c:pt idx="4">
                  <c:v>396.24031176552273</c:v>
                </c:pt>
                <c:pt idx="5">
                  <c:v>403.99338679302929</c:v>
                </c:pt>
                <c:pt idx="6">
                  <c:v>415.53620583198051</c:v>
                </c:pt>
                <c:pt idx="7">
                  <c:v>435.00833508429884</c:v>
                </c:pt>
                <c:pt idx="8">
                  <c:v>448.01032951974997</c:v>
                </c:pt>
                <c:pt idx="9">
                  <c:v>522.04850020921572</c:v>
                </c:pt>
                <c:pt idx="10">
                  <c:v>545.38544056487763</c:v>
                </c:pt>
                <c:pt idx="11">
                  <c:v>567.45763915723012</c:v>
                </c:pt>
                <c:pt idx="12">
                  <c:v>554.81153098558389</c:v>
                </c:pt>
                <c:pt idx="13">
                  <c:v>553.51215332336415</c:v>
                </c:pt>
                <c:pt idx="14">
                  <c:v>661.7117600836242</c:v>
                </c:pt>
                <c:pt idx="15">
                  <c:v>761.2172609104565</c:v>
                </c:pt>
                <c:pt idx="16">
                  <c:v>803.75091116842555</c:v>
                </c:pt>
                <c:pt idx="17">
                  <c:v>878.59589514913114</c:v>
                </c:pt>
                <c:pt idx="18">
                  <c:v>871.53954946390695</c:v>
                </c:pt>
                <c:pt idx="19">
                  <c:v>809.32413507299418</c:v>
                </c:pt>
                <c:pt idx="20">
                  <c:v>813.05011568205782</c:v>
                </c:pt>
                <c:pt idx="21">
                  <c:v>883.64307533149474</c:v>
                </c:pt>
                <c:pt idx="22">
                  <c:v>859.62057730335562</c:v>
                </c:pt>
                <c:pt idx="23">
                  <c:v>830.21813050143453</c:v>
                </c:pt>
                <c:pt idx="24">
                  <c:v>852.13867046854489</c:v>
                </c:pt>
                <c:pt idx="25">
                  <c:v>961.36507289868246</c:v>
                </c:pt>
                <c:pt idx="26">
                  <c:v>1087.6864834351009</c:v>
                </c:pt>
                <c:pt idx="27">
                  <c:v>1044.2959465617646</c:v>
                </c:pt>
                <c:pt idx="28">
                  <c:v>1045.2489345335523</c:v>
                </c:pt>
                <c:pt idx="29">
                  <c:v>1032.5598284110222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0000"/>
                  </a:solidFill>
                  <a:ln w="12700">
                    <a:solidFill>
                      <a:prstClr val="black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7D01-4166-A59B-043559405E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2666624"/>
        <c:axId val="342667016"/>
      </c:barChart>
      <c:catAx>
        <c:axId val="342666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42667016"/>
        <c:crosses val="autoZero"/>
        <c:auto val="1"/>
        <c:lblAlgn val="ctr"/>
        <c:lblOffset val="100"/>
        <c:tickLblSkip val="2"/>
        <c:noMultiLvlLbl val="0"/>
      </c:catAx>
      <c:valAx>
        <c:axId val="342667016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Cow</a:t>
                </a:r>
              </a:p>
            </c:rich>
          </c:tx>
          <c:layout>
            <c:manualLayout>
              <c:xMode val="edge"/>
              <c:yMode val="edge"/>
              <c:x val="1.8518531088786334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34266662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AVERAGE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CALF PRICES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500-600lb</a:t>
            </a:r>
            <a:r>
              <a:rPr lang="en-US" sz="2000" b="0" baseline="0" dirty="0"/>
              <a:t> Steer Calves, </a:t>
            </a:r>
            <a:r>
              <a:rPr lang="en-US" sz="2000" b="0" dirty="0"/>
              <a:t>Southern Plains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8356186080188258E-2"/>
          <c:y val="0.18519648072159994"/>
          <c:w val="0.90022830120372899"/>
          <c:h val="0.67373904846401311"/>
        </c:manualLayout>
      </c:layout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Annual Average</c:v>
                </c:pt>
              </c:strCache>
            </c:strRef>
          </c:tx>
          <c:spPr>
            <a:ln w="5080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  <c:pt idx="17">
                  <c:v>2026</c:v>
                </c:pt>
              </c:numCache>
            </c:num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109.68</c:v>
                </c:pt>
                <c:pt idx="1">
                  <c:v>122.84</c:v>
                </c:pt>
                <c:pt idx="2">
                  <c:v>148.37</c:v>
                </c:pt>
                <c:pt idx="3">
                  <c:v>168.26</c:v>
                </c:pt>
                <c:pt idx="4">
                  <c:v>172.15</c:v>
                </c:pt>
                <c:pt idx="5">
                  <c:v>246.44</c:v>
                </c:pt>
                <c:pt idx="6">
                  <c:v>251.25</c:v>
                </c:pt>
                <c:pt idx="7">
                  <c:v>166.29</c:v>
                </c:pt>
                <c:pt idx="8">
                  <c:v>166</c:v>
                </c:pt>
                <c:pt idx="9">
                  <c:v>171.39</c:v>
                </c:pt>
                <c:pt idx="10">
                  <c:v>163.4</c:v>
                </c:pt>
                <c:pt idx="11">
                  <c:v>157.74</c:v>
                </c:pt>
                <c:pt idx="12">
                  <c:v>168.5</c:v>
                </c:pt>
                <c:pt idx="13">
                  <c:v>191.4</c:v>
                </c:pt>
                <c:pt idx="14">
                  <c:v>259.45999999999998</c:v>
                </c:pt>
                <c:pt idx="15">
                  <c:v>309.69</c:v>
                </c:pt>
                <c:pt idx="16">
                  <c:v>#N/A</c:v>
                </c:pt>
                <c:pt idx="17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097-4A3E-BC28-9DCD8EAEBF03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4th Quarter</c:v>
                </c:pt>
              </c:strCache>
            </c:strRef>
          </c:tx>
          <c:spPr>
            <a:ln w="57150" cmpd="sng">
              <a:solidFill>
                <a:srgbClr val="FF7C80"/>
              </a:solidFill>
              <a:prstDash val="solid"/>
            </a:ln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  <c:pt idx="17">
                  <c:v>2026</c:v>
                </c:pt>
              </c:numCache>
            </c:num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104.36666666666667</c:v>
                </c:pt>
                <c:pt idx="1">
                  <c:v>123.25999999999999</c:v>
                </c:pt>
                <c:pt idx="2">
                  <c:v>153.11333333333334</c:v>
                </c:pt>
                <c:pt idx="3">
                  <c:v>161.41666666666666</c:v>
                </c:pt>
                <c:pt idx="4">
                  <c:v>187.56333333333336</c:v>
                </c:pt>
                <c:pt idx="5">
                  <c:v>285.63333333333327</c:v>
                </c:pt>
                <c:pt idx="6">
                  <c:v>203.51</c:v>
                </c:pt>
                <c:pt idx="7">
                  <c:v>138.43666666666664</c:v>
                </c:pt>
                <c:pt idx="8">
                  <c:v>170.66</c:v>
                </c:pt>
                <c:pt idx="9">
                  <c:v>165.64666666666668</c:v>
                </c:pt>
                <c:pt idx="10">
                  <c:v>158.1766666666667</c:v>
                </c:pt>
                <c:pt idx="11">
                  <c:v>155</c:v>
                </c:pt>
                <c:pt idx="12">
                  <c:v>172.17333333333332</c:v>
                </c:pt>
                <c:pt idx="13">
                  <c:v>191.54999999999998</c:v>
                </c:pt>
                <c:pt idx="14">
                  <c:v>278.11333333333329</c:v>
                </c:pt>
                <c:pt idx="15">
                  <c:v>308.41999999999996</c:v>
                </c:pt>
                <c:pt idx="16">
                  <c:v>#N/A</c:v>
                </c:pt>
                <c:pt idx="17">
                  <c:v>#N/A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97-4A3E-BC28-9DCD8EAEBF03}"/>
            </c:ext>
          </c:extLst>
        </c:ser>
        <c:ser>
          <c:idx val="2"/>
          <c:order val="2"/>
          <c:spPr>
            <a:ln w="50800">
              <a:solidFill>
                <a:srgbClr val="002060"/>
              </a:solidFill>
              <a:prstDash val="sysDash"/>
            </a:ln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  <c:pt idx="17">
                  <c:v>2026</c:v>
                </c:pt>
              </c:numCache>
            </c:numRef>
          </c:cat>
          <c:val>
            <c:numRef>
              <c:f>Sheet1!$D$2:$D$19</c:f>
              <c:numCache>
                <c:formatCode>General</c:formatCode>
                <c:ptCount val="18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309.69</c:v>
                </c:pt>
                <c:pt idx="16">
                  <c:v>310</c:v>
                </c:pt>
                <c:pt idx="17">
                  <c:v>312.5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097-4A3E-BC28-9DCD8EAEBF03}"/>
            </c:ext>
          </c:extLst>
        </c:ser>
        <c:ser>
          <c:idx val="3"/>
          <c:order val="3"/>
          <c:spPr>
            <a:ln w="57150">
              <a:solidFill>
                <a:srgbClr val="FF7C80"/>
              </a:solidFill>
              <a:prstDash val="sysDash"/>
            </a:ln>
          </c:spPr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  <c:pt idx="14">
                  <c:v>2023</c:v>
                </c:pt>
                <c:pt idx="15">
                  <c:v>2024</c:v>
                </c:pt>
                <c:pt idx="16">
                  <c:v>2025</c:v>
                </c:pt>
                <c:pt idx="17">
                  <c:v>2026</c:v>
                </c:pt>
              </c:numCache>
            </c:numRef>
          </c:cat>
          <c:val>
            <c:numRef>
              <c:f>Sheet1!$E$2:$E$19</c:f>
              <c:numCache>
                <c:formatCode>General</c:formatCode>
                <c:ptCount val="18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308.41999999999996</c:v>
                </c:pt>
                <c:pt idx="16">
                  <c:v>309.5</c:v>
                </c:pt>
                <c:pt idx="17">
                  <c:v>310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097-4A3E-BC28-9DCD8EAEBF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2669760"/>
        <c:axId val="343508800"/>
        <c:extLst/>
      </c:lineChart>
      <c:catAx>
        <c:axId val="342669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343508800"/>
        <c:crosses val="autoZero"/>
        <c:auto val="1"/>
        <c:lblAlgn val="ctr"/>
        <c:lblOffset val="100"/>
        <c:tickLblSkip val="1"/>
        <c:noMultiLvlLbl val="0"/>
      </c:catAx>
      <c:valAx>
        <c:axId val="343508800"/>
        <c:scaling>
          <c:orientation val="minMax"/>
          <c:min val="75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Cwt</a:t>
                </a:r>
              </a:p>
            </c:rich>
          </c:tx>
          <c:layout>
            <c:manualLayout>
              <c:xMode val="edge"/>
              <c:yMode val="edge"/>
              <c:x val="1.8518531088786327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342669760"/>
        <c:crosses val="autoZero"/>
        <c:crossBetween val="between"/>
        <c:majorUnit val="25"/>
        <c:minorUnit val="5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28210098198932032"/>
          <c:y val="0.92076244870799606"/>
          <c:w val="0.43073377681238123"/>
          <c:h val="6.515304424975047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AVERAGE ANNUAL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RETURNS TO CATTLE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FEEDERS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Feeding 750 Lb. Steers,</a:t>
            </a:r>
            <a:r>
              <a:rPr lang="en-US" sz="2000" b="0" baseline="0" dirty="0"/>
              <a:t> S. Plains, Custom Feeding Total Costs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3399289528464112E-2"/>
          <c:y val="0.18519648072160008"/>
          <c:w val="0.89231163453706208"/>
          <c:h val="0.75824609071753368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595959"/>
            </a:solidFill>
          </c:spPr>
          <c:invertIfNegative val="1"/>
          <c:dPt>
            <c:idx val="27"/>
            <c:invertIfNegative val="1"/>
            <c:bubble3D val="0"/>
            <c:spPr>
              <a:solidFill>
                <a:srgbClr val="595959"/>
              </a:solidFill>
            </c:spPr>
            <c:extLst>
              <c:ext xmlns:c16="http://schemas.microsoft.com/office/drawing/2014/chart" uri="{C3380CC4-5D6E-409C-BE32-E72D297353CC}">
                <c16:uniqueId val="{00000001-A981-433B-A675-FFEDF6F858E7}"/>
              </c:ext>
            </c:extLst>
          </c:dPt>
          <c:dPt>
            <c:idx val="28"/>
            <c:invertIfNegative val="1"/>
            <c:bubble3D val="0"/>
            <c:spPr>
              <a:solidFill>
                <a:srgbClr val="595959"/>
              </a:solidFill>
            </c:spPr>
            <c:extLst>
              <c:ext xmlns:c16="http://schemas.microsoft.com/office/drawing/2014/chart" uri="{C3380CC4-5D6E-409C-BE32-E72D297353CC}">
                <c16:uniqueId val="{00000003-A981-433B-A675-FFEDF6F858E7}"/>
              </c:ext>
            </c:extLst>
          </c:dPt>
          <c:dPt>
            <c:idx val="29"/>
            <c:invertIfNegative val="1"/>
            <c:bubble3D val="0"/>
            <c:spPr>
              <a:solidFill>
                <a:srgbClr val="595959"/>
              </a:solidFill>
            </c:spPr>
            <c:extLst>
              <c:ext xmlns:c16="http://schemas.microsoft.com/office/drawing/2014/chart" uri="{C3380CC4-5D6E-409C-BE32-E72D297353CC}">
                <c16:uniqueId val="{00000005-A981-433B-A675-FFEDF6F858E7}"/>
              </c:ext>
            </c:extLst>
          </c:dPt>
          <c:cat>
            <c:numRef>
              <c:f>Sheet1!$A$1:$A$30</c:f>
              <c:numCache>
                <c:formatCode>General</c:formatCode>
                <c:ptCount val="30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  <c:pt idx="26">
                  <c:v>2021</c:v>
                </c:pt>
                <c:pt idx="27">
                  <c:v>2022</c:v>
                </c:pt>
                <c:pt idx="28">
                  <c:v>2023</c:v>
                </c:pt>
                <c:pt idx="29">
                  <c:v>2024</c:v>
                </c:pt>
              </c:numCache>
            </c:numRef>
          </c:cat>
          <c:val>
            <c:numRef>
              <c:f>Sheet1!$B$1:$B$30</c:f>
              <c:numCache>
                <c:formatCode>General</c:formatCode>
                <c:ptCount val="30"/>
                <c:pt idx="0">
                  <c:v>-24.398650314681493</c:v>
                </c:pt>
                <c:pt idx="1">
                  <c:v>-43.961735932337909</c:v>
                </c:pt>
                <c:pt idx="2">
                  <c:v>-56.443685268378111</c:v>
                </c:pt>
                <c:pt idx="3">
                  <c:v>-98.809148758641371</c:v>
                </c:pt>
                <c:pt idx="4">
                  <c:v>-2.70142614750903</c:v>
                </c:pt>
                <c:pt idx="5">
                  <c:v>-61.159729854962045</c:v>
                </c:pt>
                <c:pt idx="6">
                  <c:v>-63.127138083913998</c:v>
                </c:pt>
                <c:pt idx="7">
                  <c:v>-71.738439225678448</c:v>
                </c:pt>
                <c:pt idx="8">
                  <c:v>100.87710123158445</c:v>
                </c:pt>
                <c:pt idx="9">
                  <c:v>-3.2676688532630465</c:v>
                </c:pt>
                <c:pt idx="10">
                  <c:v>7.0171645368106779</c:v>
                </c:pt>
                <c:pt idx="11">
                  <c:v>-46.743635846444676</c:v>
                </c:pt>
                <c:pt idx="12">
                  <c:v>-18.671779222136081</c:v>
                </c:pt>
                <c:pt idx="13">
                  <c:v>-113.11692370228354</c:v>
                </c:pt>
                <c:pt idx="14">
                  <c:v>-90.735258702367048</c:v>
                </c:pt>
                <c:pt idx="15">
                  <c:v>31.016116941291653</c:v>
                </c:pt>
                <c:pt idx="16">
                  <c:v>-24.911424117684987</c:v>
                </c:pt>
                <c:pt idx="17">
                  <c:v>-120.98899418958085</c:v>
                </c:pt>
                <c:pt idx="18">
                  <c:v>-64.714550870327898</c:v>
                </c:pt>
                <c:pt idx="19">
                  <c:v>274.68044471747316</c:v>
                </c:pt>
                <c:pt idx="20">
                  <c:v>-143.73384300756211</c:v>
                </c:pt>
                <c:pt idx="21">
                  <c:v>-118.9628394149322</c:v>
                </c:pt>
                <c:pt idx="22">
                  <c:v>170.81197872837254</c:v>
                </c:pt>
                <c:pt idx="23">
                  <c:v>19.948349718565321</c:v>
                </c:pt>
                <c:pt idx="24">
                  <c:v>9.4021186244889545</c:v>
                </c:pt>
                <c:pt idx="25">
                  <c:v>-13.762221262714169</c:v>
                </c:pt>
                <c:pt idx="26">
                  <c:v>40.676057426001002</c:v>
                </c:pt>
                <c:pt idx="27">
                  <c:v>64.486807827557456</c:v>
                </c:pt>
                <c:pt idx="28">
                  <c:v>248.37049888978333</c:v>
                </c:pt>
                <c:pt idx="29">
                  <c:v>57.790540937748766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C00000"/>
                  </a:solidFill>
                </c14:spPr>
              </c14:invertSolidFillFmt>
            </c:ext>
            <c:ext xmlns:c16="http://schemas.microsoft.com/office/drawing/2014/chart" uri="{C3380CC4-5D6E-409C-BE32-E72D297353CC}">
              <c16:uniqueId val="{00000006-A981-433B-A675-FFEDF6F858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662016"/>
        <c:axId val="215662408"/>
      </c:barChart>
      <c:catAx>
        <c:axId val="21566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5662408"/>
        <c:crosses val="autoZero"/>
        <c:auto val="1"/>
        <c:lblAlgn val="ctr"/>
        <c:lblOffset val="100"/>
        <c:tickLblSkip val="2"/>
        <c:noMultiLvlLbl val="0"/>
      </c:catAx>
      <c:valAx>
        <c:axId val="21566240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Head</a:t>
                </a:r>
              </a:p>
            </c:rich>
          </c:tx>
          <c:layout>
            <c:manualLayout>
              <c:xMode val="edge"/>
              <c:yMode val="edge"/>
              <c:x val="1.8518531088786327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15662016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CHANGE IN SLAUGHTER COW PRICES</a:t>
            </a:r>
          </a:p>
          <a:p>
            <a:pPr>
              <a:defRPr/>
            </a:pPr>
            <a:r>
              <a:rPr lang="en-US" sz="2000" b="0" dirty="0"/>
              <a:t>Percent From</a:t>
            </a:r>
            <a:r>
              <a:rPr lang="en-US" sz="2000" b="0" baseline="0" dirty="0"/>
              <a:t> November of Previous Year, S. Plains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2371934111684344E-2"/>
          <c:y val="0.18519648072160008"/>
          <c:w val="0.91334532536881163"/>
          <c:h val="0.673739048464013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Avg. 2013-22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prstClr val="black"/>
              </a:solidFill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Nov-Jan</c:v>
                </c:pt>
                <c:pt idx="1">
                  <c:v>Nov-Feb</c:v>
                </c:pt>
                <c:pt idx="2">
                  <c:v>Nov-Mar</c:v>
                </c:pt>
                <c:pt idx="3">
                  <c:v>Nov-Apr</c:v>
                </c:pt>
                <c:pt idx="4">
                  <c:v>Nov-May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2.0587473789756738</c:v>
                </c:pt>
                <c:pt idx="1">
                  <c:v>11.753426058636155</c:v>
                </c:pt>
                <c:pt idx="2">
                  <c:v>18.177801465247224</c:v>
                </c:pt>
                <c:pt idx="3">
                  <c:v>17.502934523951907</c:v>
                </c:pt>
                <c:pt idx="4">
                  <c:v>17.201210110968528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B7-4281-B92F-B3E620282FDC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87F4F9"/>
            </a:solidFill>
            <a:ln w="12700">
              <a:solidFill>
                <a:prstClr val="black"/>
              </a:solidFill>
            </a:ln>
          </c:spPr>
          <c:invertIfNegative val="0"/>
          <c:cat>
            <c:strRef>
              <c:f>Sheet1!$B$1:$F$1</c:f>
              <c:strCache>
                <c:ptCount val="5"/>
                <c:pt idx="0">
                  <c:v>Nov-Jan</c:v>
                </c:pt>
                <c:pt idx="1">
                  <c:v>Nov-Feb</c:v>
                </c:pt>
                <c:pt idx="2">
                  <c:v>Nov-Mar</c:v>
                </c:pt>
                <c:pt idx="3">
                  <c:v>Nov-Apr</c:v>
                </c:pt>
                <c:pt idx="4">
                  <c:v>Nov-May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-1.1102886750555152</c:v>
                </c:pt>
                <c:pt idx="1">
                  <c:v>17.024426350851218</c:v>
                </c:pt>
                <c:pt idx="2">
                  <c:v>43.708364174685421</c:v>
                </c:pt>
                <c:pt idx="3">
                  <c:v>36.472982975573643</c:v>
                </c:pt>
                <c:pt idx="4">
                  <c:v>37.176165803108809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B7-4281-B92F-B3E620282FDC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2060"/>
              </a:solidFill>
              <a:ln w="12700">
                <a:solidFill>
                  <a:prstClr val="black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B9B7-4281-B92F-B3E620282FDC}"/>
              </c:ext>
            </c:extLst>
          </c:dPt>
          <c:cat>
            <c:strRef>
              <c:f>Sheet1!$B$1:$F$1</c:f>
              <c:strCache>
                <c:ptCount val="5"/>
                <c:pt idx="0">
                  <c:v>Nov-Jan</c:v>
                </c:pt>
                <c:pt idx="1">
                  <c:v>Nov-Feb</c:v>
                </c:pt>
                <c:pt idx="2">
                  <c:v>Nov-Mar</c:v>
                </c:pt>
                <c:pt idx="3">
                  <c:v>Nov-Apr</c:v>
                </c:pt>
                <c:pt idx="4">
                  <c:v>Nov-May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14.29133858267717</c:v>
                </c:pt>
                <c:pt idx="1">
                  <c:v>25.406824146981634</c:v>
                </c:pt>
                <c:pt idx="2">
                  <c:v>42.217847769028879</c:v>
                </c:pt>
                <c:pt idx="3">
                  <c:v>53.884514435695529</c:v>
                </c:pt>
                <c:pt idx="4">
                  <c:v>63.228346456692904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B7-4281-B92F-B3E620282F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663192"/>
        <c:axId val="215663584"/>
      </c:barChart>
      <c:catAx>
        <c:axId val="215663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5663584"/>
        <c:crosses val="autoZero"/>
        <c:auto val="1"/>
        <c:lblAlgn val="ctr"/>
        <c:lblOffset val="100"/>
        <c:noMultiLvlLbl val="0"/>
      </c:catAx>
      <c:valAx>
        <c:axId val="215663584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1.8518531088786327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15663192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BUY/SELL MARGINS</a:t>
            </a:r>
          </a:p>
          <a:p>
            <a:pPr>
              <a:defRPr/>
            </a:pPr>
            <a:r>
              <a:rPr lang="en-US" sz="2000" b="0" dirty="0"/>
              <a:t>S. Plains, Mar. 7-800 lb. Steer as % of Nov.</a:t>
            </a:r>
            <a:r>
              <a:rPr lang="en-US" sz="2000" b="0" baseline="0" dirty="0"/>
              <a:t> 5-600 lb. Steer</a:t>
            </a:r>
            <a:endParaRPr lang="en-US" sz="2000" b="0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85E-2"/>
          <c:y val="0.18519648072160008"/>
          <c:w val="0.9004400850755726"/>
          <c:h val="0.673739048464013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Sheet1!$A$2:$A$21</c:f>
              <c:numCache>
                <c:formatCode>General</c:formatCode>
                <c:ptCount val="2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90.953109072375128</c:v>
                </c:pt>
                <c:pt idx="1">
                  <c:v>80.499111488835666</c:v>
                </c:pt>
                <c:pt idx="2">
                  <c:v>92.724540311173982</c:v>
                </c:pt>
                <c:pt idx="3">
                  <c:v>84.26074474373047</c:v>
                </c:pt>
                <c:pt idx="4">
                  <c:v>87.078335832083965</c:v>
                </c:pt>
                <c:pt idx="5">
                  <c:v>101.73671080406832</c:v>
                </c:pt>
                <c:pt idx="6">
                  <c:v>107.31587961830193</c:v>
                </c:pt>
                <c:pt idx="7">
                  <c:v>104.58086423863107</c:v>
                </c:pt>
                <c:pt idx="8">
                  <c:v>81.750768674262972</c:v>
                </c:pt>
                <c:pt idx="9">
                  <c:v>93.677426227761799</c:v>
                </c:pt>
                <c:pt idx="10">
                  <c:v>75.377509326701016</c:v>
                </c:pt>
                <c:pt idx="11">
                  <c:v>78.195671163738709</c:v>
                </c:pt>
                <c:pt idx="12">
                  <c:v>98.128913443830584</c:v>
                </c:pt>
                <c:pt idx="13">
                  <c:v>80.295649252477745</c:v>
                </c:pt>
                <c:pt idx="14">
                  <c:v>84.52247687503683</c:v>
                </c:pt>
                <c:pt idx="15">
                  <c:v>83.825816485225516</c:v>
                </c:pt>
                <c:pt idx="16">
                  <c:v>88.076533198175383</c:v>
                </c:pt>
                <c:pt idx="17">
                  <c:v>88.244711263579191</c:v>
                </c:pt>
                <c:pt idx="18">
                  <c:v>98.611111111111114</c:v>
                </c:pt>
                <c:pt idx="19">
                  <c:v>89.907279121816046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9-4055-B09A-49552AA9A9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105664"/>
        <c:axId val="21510527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2005-2024 Average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Sheet1!$C$2:$C$21</c:f>
              <c:numCache>
                <c:formatCode>General</c:formatCode>
                <c:ptCount val="20"/>
                <c:pt idx="0">
                  <c:v>89.488158112645863</c:v>
                </c:pt>
                <c:pt idx="1">
                  <c:v>89.488158112645863</c:v>
                </c:pt>
                <c:pt idx="2">
                  <c:v>89.488158112645863</c:v>
                </c:pt>
                <c:pt idx="3">
                  <c:v>89.488158112645863</c:v>
                </c:pt>
                <c:pt idx="4">
                  <c:v>89.488158112645863</c:v>
                </c:pt>
                <c:pt idx="5">
                  <c:v>89.488158112645863</c:v>
                </c:pt>
                <c:pt idx="6">
                  <c:v>89.488158112645863</c:v>
                </c:pt>
                <c:pt idx="7">
                  <c:v>89.488158112645863</c:v>
                </c:pt>
                <c:pt idx="8">
                  <c:v>89.488158112645863</c:v>
                </c:pt>
                <c:pt idx="9">
                  <c:v>89.488158112645863</c:v>
                </c:pt>
                <c:pt idx="10">
                  <c:v>89.488158112645863</c:v>
                </c:pt>
                <c:pt idx="11">
                  <c:v>89.488158112645863</c:v>
                </c:pt>
                <c:pt idx="12">
                  <c:v>89.488158112645863</c:v>
                </c:pt>
                <c:pt idx="13">
                  <c:v>89.488158112645863</c:v>
                </c:pt>
                <c:pt idx="14">
                  <c:v>89.488158112645863</c:v>
                </c:pt>
                <c:pt idx="15">
                  <c:v>89.488158112645863</c:v>
                </c:pt>
                <c:pt idx="16">
                  <c:v>89.488158112645863</c:v>
                </c:pt>
                <c:pt idx="17">
                  <c:v>89.488158112645863</c:v>
                </c:pt>
                <c:pt idx="18">
                  <c:v>89.488158112645863</c:v>
                </c:pt>
                <c:pt idx="19">
                  <c:v>89.488158112645863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39-4055-B09A-49552AA9A9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5105664"/>
        <c:axId val="215105272"/>
      </c:lineChart>
      <c:catAx>
        <c:axId val="21510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5105272"/>
        <c:crosses val="autoZero"/>
        <c:auto val="1"/>
        <c:lblAlgn val="ctr"/>
        <c:lblOffset val="100"/>
        <c:tickLblSkip val="2"/>
        <c:noMultiLvlLbl val="0"/>
      </c:catAx>
      <c:valAx>
        <c:axId val="215105272"/>
        <c:scaling>
          <c:orientation val="minMax"/>
          <c:min val="7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1.8518531088786327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15105664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BUY/SELL MARGINS</a:t>
            </a:r>
          </a:p>
          <a:p>
            <a:pPr>
              <a:defRPr/>
            </a:pPr>
            <a:r>
              <a:rPr lang="en-US" sz="2000" b="0" i="0" baseline="0" dirty="0">
                <a:effectLst/>
              </a:rPr>
              <a:t>S. Plains, May Fed Steer as % of Nov. 5-600 lb. Steer</a:t>
            </a:r>
            <a:endParaRPr lang="en-US" sz="2000" dirty="0">
              <a:effectLst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5482622861797485E-2"/>
          <c:y val="0.18519648072160008"/>
          <c:w val="0.9004400850755726"/>
          <c:h val="0.673739048464013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 w="12700">
              <a:solidFill>
                <a:sysClr val="windowText" lastClr="000000"/>
              </a:solidFill>
            </a:ln>
          </c:spPr>
          <c:invertIfNegative val="0"/>
          <c:cat>
            <c:numRef>
              <c:f>Sheet1!$A$2:$A$21</c:f>
              <c:numCache>
                <c:formatCode>General</c:formatCode>
                <c:ptCount val="2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  <c:pt idx="17">
                  <c:v>2022</c:v>
                </c:pt>
                <c:pt idx="18">
                  <c:v>2023</c:v>
                </c:pt>
                <c:pt idx="19">
                  <c:v>2024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75.730547060822289</c:v>
                </c:pt>
                <c:pt idx="1">
                  <c:v>61.724484277215488</c:v>
                </c:pt>
                <c:pt idx="2">
                  <c:v>84.653465346534645</c:v>
                </c:pt>
                <c:pt idx="3">
                  <c:v>79.439331250527729</c:v>
                </c:pt>
                <c:pt idx="4">
                  <c:v>79.216641679160432</c:v>
                </c:pt>
                <c:pt idx="5">
                  <c:v>93.341009403185566</c:v>
                </c:pt>
                <c:pt idx="6">
                  <c:v>89.503303156349403</c:v>
                </c:pt>
                <c:pt idx="7">
                  <c:v>80.55130168453293</c:v>
                </c:pt>
                <c:pt idx="8">
                  <c:v>75.667691565683967</c:v>
                </c:pt>
                <c:pt idx="9">
                  <c:v>76.9521678917652</c:v>
                </c:pt>
                <c:pt idx="10">
                  <c:v>57.07585716823592</c:v>
                </c:pt>
                <c:pt idx="11">
                  <c:v>62.617684169659327</c:v>
                </c:pt>
                <c:pt idx="12">
                  <c:v>100.84714548802947</c:v>
                </c:pt>
                <c:pt idx="13">
                  <c:v>65.171622151296262</c:v>
                </c:pt>
                <c:pt idx="14">
                  <c:v>69.204029929888648</c:v>
                </c:pt>
                <c:pt idx="15">
                  <c:v>73.840072576464493</c:v>
                </c:pt>
                <c:pt idx="16">
                  <c:v>75.538520020273694</c:v>
                </c:pt>
                <c:pt idx="17">
                  <c:v>79.2338479130932</c:v>
                </c:pt>
                <c:pt idx="18">
                  <c:v>91.022775649212434</c:v>
                </c:pt>
                <c:pt idx="19">
                  <c:v>65.88155884756118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D2-4056-9617-DC7B0FFD4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106448"/>
        <c:axId val="215106056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2005-2024 Average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Sheet1!$C$2:$C$21</c:f>
              <c:numCache>
                <c:formatCode>General</c:formatCode>
                <c:ptCount val="20"/>
                <c:pt idx="0">
                  <c:v>76.86065286147462</c:v>
                </c:pt>
                <c:pt idx="1">
                  <c:v>76.86065286147462</c:v>
                </c:pt>
                <c:pt idx="2">
                  <c:v>76.86065286147462</c:v>
                </c:pt>
                <c:pt idx="3">
                  <c:v>76.86065286147462</c:v>
                </c:pt>
                <c:pt idx="4">
                  <c:v>76.86065286147462</c:v>
                </c:pt>
                <c:pt idx="5">
                  <c:v>76.86065286147462</c:v>
                </c:pt>
                <c:pt idx="6">
                  <c:v>76.86065286147462</c:v>
                </c:pt>
                <c:pt idx="7">
                  <c:v>76.86065286147462</c:v>
                </c:pt>
                <c:pt idx="8">
                  <c:v>76.86065286147462</c:v>
                </c:pt>
                <c:pt idx="9">
                  <c:v>76.86065286147462</c:v>
                </c:pt>
                <c:pt idx="10">
                  <c:v>76.86065286147462</c:v>
                </c:pt>
                <c:pt idx="11">
                  <c:v>76.86065286147462</c:v>
                </c:pt>
                <c:pt idx="12">
                  <c:v>76.86065286147462</c:v>
                </c:pt>
                <c:pt idx="13">
                  <c:v>76.86065286147462</c:v>
                </c:pt>
                <c:pt idx="14">
                  <c:v>76.86065286147462</c:v>
                </c:pt>
                <c:pt idx="15">
                  <c:v>76.86065286147462</c:v>
                </c:pt>
                <c:pt idx="16">
                  <c:v>76.86065286147462</c:v>
                </c:pt>
                <c:pt idx="17">
                  <c:v>76.86065286147462</c:v>
                </c:pt>
                <c:pt idx="18">
                  <c:v>76.86065286147462</c:v>
                </c:pt>
                <c:pt idx="19">
                  <c:v>76.86065286147462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8D2-4056-9617-DC7B0FFD42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5106448"/>
        <c:axId val="215106056"/>
      </c:lineChart>
      <c:catAx>
        <c:axId val="21510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215106056"/>
        <c:crosses val="autoZero"/>
        <c:auto val="1"/>
        <c:lblAlgn val="ctr"/>
        <c:lblOffset val="100"/>
        <c:tickLblSkip val="2"/>
        <c:noMultiLvlLbl val="0"/>
      </c:catAx>
      <c:valAx>
        <c:axId val="215106056"/>
        <c:scaling>
          <c:orientation val="minMax"/>
          <c:min val="5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Percent</a:t>
                </a:r>
              </a:p>
            </c:rich>
          </c:tx>
          <c:layout>
            <c:manualLayout>
              <c:xMode val="edge"/>
              <c:yMode val="edge"/>
              <c:x val="1.8518531088786327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215106448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legend>
      <c:legendPos val="b"/>
      <c:legendEntry>
        <c:idx val="0"/>
        <c:delete val="1"/>
      </c:legendEntry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BEEF PRICE-QUANTITY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RELATIONSHIP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i="0" baseline="0" dirty="0">
                <a:effectLst/>
              </a:rPr>
              <a:t>Annual, Retail Weight, Deflated Choice Retail Price</a:t>
            </a:r>
            <a:endParaRPr lang="en-US" sz="2000" dirty="0">
              <a:effectLst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719E-2"/>
          <c:y val="0.18519648072160008"/>
          <c:w val="0.89338944700877942"/>
          <c:h val="0.6737390484640131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98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</c:f>
              <c:numCache>
                <c:formatCode>General</c:formatCode>
                <c:ptCount val="1"/>
                <c:pt idx="0">
                  <c:v>66.677190185823676</c:v>
                </c:pt>
              </c:numCache>
            </c:numRef>
          </c:xVal>
          <c:yVal>
            <c:numRef>
              <c:f>Sheet1!$C$2</c:f>
              <c:numCache>
                <c:formatCode>General</c:formatCode>
                <c:ptCount val="1"/>
                <c:pt idx="0">
                  <c:v>3.9520909691619477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0E2-4109-88AB-4E7329BD93CF}"/>
            </c:ext>
          </c:extLst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99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Sheet1!$B$3</c:f>
              <c:numCache>
                <c:formatCode>General</c:formatCode>
                <c:ptCount val="1"/>
                <c:pt idx="0">
                  <c:v>67.501975949165626</c:v>
                </c:pt>
              </c:numCache>
            </c:numRef>
          </c:xVal>
          <c:yVal>
            <c:numRef>
              <c:f>Sheet1!$C$3</c:f>
              <c:numCache>
                <c:formatCode>General</c:formatCode>
                <c:ptCount val="1"/>
                <c:pt idx="0">
                  <c:v>4.0467250730079272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0E2-4109-88AB-4E7329BD93CF}"/>
            </c:ext>
          </c:extLst>
        </c:ser>
        <c:ser>
          <c:idx val="2"/>
          <c:order val="2"/>
          <c:tx>
            <c:strRef>
              <c:f>Sheet1!$D$4</c:f>
              <c:strCache>
                <c:ptCount val="1"/>
                <c:pt idx="0">
                  <c:v>00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Sheet1!$B$4</c:f>
              <c:numCache>
                <c:formatCode>General</c:formatCode>
                <c:ptCount val="1"/>
                <c:pt idx="0">
                  <c:v>67.764953055768657</c:v>
                </c:pt>
              </c:numCache>
            </c:numRef>
          </c:xVal>
          <c:yVal>
            <c:numRef>
              <c:f>Sheet1!$C$4</c:f>
              <c:numCache>
                <c:formatCode>General</c:formatCode>
                <c:ptCount val="1"/>
                <c:pt idx="0">
                  <c:v>4.2135346479286424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0E2-4109-88AB-4E7329BD93CF}"/>
            </c:ext>
          </c:extLst>
        </c:ser>
        <c:ser>
          <c:idx val="3"/>
          <c:order val="3"/>
          <c:tx>
            <c:strRef>
              <c:f>Sheet1!$D$5</c:f>
              <c:strCache>
                <c:ptCount val="1"/>
                <c:pt idx="0">
                  <c:v>01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Sheet1!$B$5</c:f>
              <c:numCache>
                <c:formatCode>General</c:formatCode>
                <c:ptCount val="1"/>
                <c:pt idx="0">
                  <c:v>66.325092784689957</c:v>
                </c:pt>
              </c:numCache>
            </c:numRef>
          </c:xVal>
          <c:yVal>
            <c:numRef>
              <c:f>Sheet1!$C$5</c:f>
              <c:numCache>
                <c:formatCode>General</c:formatCode>
                <c:ptCount val="1"/>
                <c:pt idx="0">
                  <c:v>4.5417563206024747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B0E2-4109-88AB-4E7329BD93CF}"/>
            </c:ext>
          </c:extLst>
        </c:ser>
        <c:ser>
          <c:idx val="4"/>
          <c:order val="4"/>
          <c:tx>
            <c:strRef>
              <c:f>Sheet1!$D$6</c:f>
              <c:strCache>
                <c:ptCount val="1"/>
                <c:pt idx="0">
                  <c:v>02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Sheet1!$B$6</c:f>
              <c:numCache>
                <c:formatCode>General</c:formatCode>
                <c:ptCount val="1"/>
                <c:pt idx="0">
                  <c:v>67.766977002156949</c:v>
                </c:pt>
              </c:numCache>
            </c:numRef>
          </c:xVal>
          <c:yVal>
            <c:numRef>
              <c:f>Sheet1!$C$6</c:f>
              <c:numCache>
                <c:formatCode>General</c:formatCode>
                <c:ptCount val="1"/>
                <c:pt idx="0">
                  <c:v>4.3904080866935935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B0E2-4109-88AB-4E7329BD93CF}"/>
            </c:ext>
          </c:extLst>
        </c:ser>
        <c:ser>
          <c:idx val="5"/>
          <c:order val="5"/>
          <c:tx>
            <c:strRef>
              <c:f>Sheet1!$D$7</c:f>
              <c:strCache>
                <c:ptCount val="1"/>
                <c:pt idx="0">
                  <c:v>03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Sheet1!$B$7</c:f>
              <c:numCache>
                <c:formatCode>General</c:formatCode>
                <c:ptCount val="1"/>
                <c:pt idx="0">
                  <c:v>65.031152255389756</c:v>
                </c:pt>
              </c:numCache>
            </c:numRef>
          </c:xVal>
          <c:yVal>
            <c:numRef>
              <c:f>Sheet1!$C$7</c:f>
              <c:numCache>
                <c:formatCode>General</c:formatCode>
                <c:ptCount val="1"/>
                <c:pt idx="0">
                  <c:v>4.8647724419742175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B0E2-4109-88AB-4E7329BD93CF}"/>
            </c:ext>
          </c:extLst>
        </c:ser>
        <c:ser>
          <c:idx val="6"/>
          <c:order val="6"/>
          <c:tx>
            <c:strRef>
              <c:f>Sheet1!$D$8</c:f>
              <c:strCache>
                <c:ptCount val="1"/>
                <c:pt idx="0">
                  <c:v>04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Sheet1!$B$8</c:f>
              <c:numCache>
                <c:formatCode>General</c:formatCode>
                <c:ptCount val="1"/>
                <c:pt idx="0">
                  <c:v>66.237434991310991</c:v>
                </c:pt>
              </c:numCache>
            </c:numRef>
          </c:xVal>
          <c:yVal>
            <c:numRef>
              <c:f>Sheet1!$C$8</c:f>
              <c:numCache>
                <c:formatCode>General</c:formatCode>
                <c:ptCount val="1"/>
                <c:pt idx="0">
                  <c:v>5.1408753493430464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B0E2-4109-88AB-4E7329BD93CF}"/>
            </c:ext>
          </c:extLst>
        </c:ser>
        <c:ser>
          <c:idx val="7"/>
          <c:order val="7"/>
          <c:tx>
            <c:strRef>
              <c:f>Sheet1!$D$9</c:f>
              <c:strCache>
                <c:ptCount val="1"/>
                <c:pt idx="0">
                  <c:v>05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Sheet1!$B$9</c:f>
              <c:numCache>
                <c:formatCode>General</c:formatCode>
                <c:ptCount val="1"/>
                <c:pt idx="0">
                  <c:v>65.636413231266573</c:v>
                </c:pt>
              </c:numCache>
            </c:numRef>
          </c:xVal>
          <c:yVal>
            <c:numRef>
              <c:f>Sheet1!$C$9</c:f>
              <c:numCache>
                <c:formatCode>General</c:formatCode>
                <c:ptCount val="1"/>
                <c:pt idx="0">
                  <c:v>5.0160180340067768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B0E2-4109-88AB-4E7329BD93CF}"/>
            </c:ext>
          </c:extLst>
        </c:ser>
        <c:ser>
          <c:idx val="8"/>
          <c:order val="8"/>
          <c:tx>
            <c:strRef>
              <c:f>Sheet1!$D$10</c:f>
              <c:strCache>
                <c:ptCount val="1"/>
                <c:pt idx="0">
                  <c:v>06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Sheet1!$B$10</c:f>
              <c:numCache>
                <c:formatCode>General</c:formatCode>
                <c:ptCount val="1"/>
                <c:pt idx="0">
                  <c:v>65.913020597695109</c:v>
                </c:pt>
              </c:numCache>
            </c:numRef>
          </c:xVal>
          <c:yVal>
            <c:numRef>
              <c:f>Sheet1!$C$10</c:f>
              <c:numCache>
                <c:formatCode>General</c:formatCode>
                <c:ptCount val="1"/>
                <c:pt idx="0">
                  <c:v>4.7224797876332447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B0E2-4109-88AB-4E7329BD93CF}"/>
            </c:ext>
          </c:extLst>
        </c:ser>
        <c:ser>
          <c:idx val="9"/>
          <c:order val="9"/>
          <c:tx>
            <c:strRef>
              <c:f>Sheet1!$D$11</c:f>
              <c:strCache>
                <c:ptCount val="1"/>
                <c:pt idx="0">
                  <c:v>07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Sheet1!$B$11</c:f>
              <c:numCache>
                <c:formatCode>General</c:formatCode>
                <c:ptCount val="1"/>
                <c:pt idx="0">
                  <c:v>65.29413670253453</c:v>
                </c:pt>
              </c:numCache>
            </c:numRef>
          </c:xVal>
          <c:yVal>
            <c:numRef>
              <c:f>Sheet1!$C$11</c:f>
              <c:numCache>
                <c:formatCode>General</c:formatCode>
                <c:ptCount val="1"/>
                <c:pt idx="0">
                  <c:v>4.8157746858310846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B0E2-4109-88AB-4E7329BD93CF}"/>
            </c:ext>
          </c:extLst>
        </c:ser>
        <c:ser>
          <c:idx val="10"/>
          <c:order val="10"/>
          <c:tx>
            <c:strRef>
              <c:f>Sheet1!$D$12</c:f>
              <c:strCache>
                <c:ptCount val="1"/>
                <c:pt idx="0">
                  <c:v>08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Sheet1!$B$12</c:f>
              <c:numCache>
                <c:formatCode>General</c:formatCode>
                <c:ptCount val="1"/>
                <c:pt idx="0">
                  <c:v>62.490134500115708</c:v>
                </c:pt>
              </c:numCache>
            </c:numRef>
          </c:xVal>
          <c:yVal>
            <c:numRef>
              <c:f>Sheet1!$C$12</c:f>
              <c:numCache>
                <c:formatCode>General</c:formatCode>
                <c:ptCount val="1"/>
                <c:pt idx="0">
                  <c:v>4.9149994080621884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B0E2-4109-88AB-4E7329BD93CF}"/>
            </c:ext>
          </c:extLst>
        </c:ser>
        <c:ser>
          <c:idx val="11"/>
          <c:order val="11"/>
          <c:tx>
            <c:strRef>
              <c:f>Sheet1!$D$13</c:f>
              <c:strCache>
                <c:ptCount val="1"/>
                <c:pt idx="0">
                  <c:v>09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Sheet1!$B$13</c:f>
              <c:numCache>
                <c:formatCode>General</c:formatCode>
                <c:ptCount val="1"/>
                <c:pt idx="0">
                  <c:v>61.114373280561203</c:v>
                </c:pt>
              </c:numCache>
            </c:numRef>
          </c:xVal>
          <c:yVal>
            <c:numRef>
              <c:f>Sheet1!$C$13</c:f>
              <c:numCache>
                <c:formatCode>General</c:formatCode>
                <c:ptCount val="1"/>
                <c:pt idx="0">
                  <c:v>4.8084254918076983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B0E2-4109-88AB-4E7329BD93CF}"/>
            </c:ext>
          </c:extLst>
        </c:ser>
        <c:ser>
          <c:idx val="12"/>
          <c:order val="12"/>
          <c:tx>
            <c:strRef>
              <c:f>Sheet1!$D$14</c:f>
              <c:strCache>
                <c:ptCount val="1"/>
                <c:pt idx="0">
                  <c:v>10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Sheet1!$B$14</c:f>
              <c:numCache>
                <c:formatCode>General</c:formatCode>
                <c:ptCount val="1"/>
                <c:pt idx="0">
                  <c:v>59.569167008534336</c:v>
                </c:pt>
              </c:numCache>
            </c:numRef>
          </c:xVal>
          <c:yVal>
            <c:numRef>
              <c:f>Sheet1!$C$14</c:f>
              <c:numCache>
                <c:formatCode>General</c:formatCode>
                <c:ptCount val="1"/>
                <c:pt idx="0">
                  <c:v>4.8910898092134953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B0E2-4109-88AB-4E7329BD93CF}"/>
            </c:ext>
          </c:extLst>
        </c:ser>
        <c:ser>
          <c:idx val="13"/>
          <c:order val="13"/>
          <c:tx>
            <c:strRef>
              <c:f>Sheet1!$D$15</c:f>
              <c:strCache>
                <c:ptCount val="1"/>
                <c:pt idx="0">
                  <c:v>11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Sheet1!$B$15</c:f>
              <c:numCache>
                <c:formatCode>General</c:formatCode>
                <c:ptCount val="1"/>
                <c:pt idx="0">
                  <c:v>57.216869964117762</c:v>
                </c:pt>
              </c:numCache>
            </c:numRef>
          </c:xVal>
          <c:yVal>
            <c:numRef>
              <c:f>Sheet1!$C$15</c:f>
              <c:numCache>
                <c:formatCode>General</c:formatCode>
                <c:ptCount val="1"/>
                <c:pt idx="0">
                  <c:v>5.2549302098063384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B0E2-4109-88AB-4E7329BD93CF}"/>
            </c:ext>
          </c:extLst>
        </c:ser>
        <c:ser>
          <c:idx val="14"/>
          <c:order val="14"/>
          <c:tx>
            <c:strRef>
              <c:f>Sheet1!$D$16</c:f>
              <c:strCache>
                <c:ptCount val="1"/>
                <c:pt idx="0">
                  <c:v>12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Sheet1!$B$16</c:f>
              <c:numCache>
                <c:formatCode>General</c:formatCode>
                <c:ptCount val="1"/>
                <c:pt idx="0">
                  <c:v>57.268103321584057</c:v>
                </c:pt>
              </c:numCache>
            </c:numRef>
          </c:xVal>
          <c:yVal>
            <c:numRef>
              <c:f>Sheet1!$C$16</c:f>
              <c:numCache>
                <c:formatCode>General</c:formatCode>
                <c:ptCount val="1"/>
                <c:pt idx="0">
                  <c:v>5.3504888568606868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B0E2-4109-88AB-4E7329BD93CF}"/>
            </c:ext>
          </c:extLst>
        </c:ser>
        <c:ser>
          <c:idx val="15"/>
          <c:order val="15"/>
          <c:tx>
            <c:strRef>
              <c:f>Sheet1!$D$17</c:f>
              <c:strCache>
                <c:ptCount val="1"/>
                <c:pt idx="0">
                  <c:v>13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Sheet1!$B$17</c:f>
              <c:numCache>
                <c:formatCode>General</c:formatCode>
                <c:ptCount val="1"/>
                <c:pt idx="0">
                  <c:v>56.239018958139887</c:v>
                </c:pt>
              </c:numCache>
            </c:numRef>
          </c:xVal>
          <c:yVal>
            <c:numRef>
              <c:f>Sheet1!$C$17</c:f>
              <c:numCache>
                <c:formatCode>General</c:formatCode>
                <c:ptCount val="1"/>
                <c:pt idx="0">
                  <c:v>5.5811928960019559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B0E2-4109-88AB-4E7329BD93CF}"/>
            </c:ext>
          </c:extLst>
        </c:ser>
        <c:ser>
          <c:idx val="16"/>
          <c:order val="16"/>
          <c:tx>
            <c:strRef>
              <c:f>Sheet1!$D$18</c:f>
              <c:strCache>
                <c:ptCount val="1"/>
                <c:pt idx="0">
                  <c:v>14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Lbl>
              <c:idx val="0"/>
              <c:dLblPos val="ct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B0E2-4109-88AB-4E7329BD93C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Sheet1!$B$18</c:f>
              <c:numCache>
                <c:formatCode>General</c:formatCode>
                <c:ptCount val="1"/>
                <c:pt idx="0">
                  <c:v>54.083865616040299</c:v>
                </c:pt>
              </c:numCache>
            </c:numRef>
          </c:xVal>
          <c:yVal>
            <c:numRef>
              <c:f>Sheet1!$C$18</c:f>
              <c:numCache>
                <c:formatCode>General</c:formatCode>
                <c:ptCount val="1"/>
                <c:pt idx="0">
                  <c:v>6.1918926988036045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B0E2-4109-88AB-4E7329BD93CF}"/>
            </c:ext>
          </c:extLst>
        </c:ser>
        <c:ser>
          <c:idx val="17"/>
          <c:order val="17"/>
          <c:tx>
            <c:strRef>
              <c:f>Sheet1!$D$19</c:f>
              <c:strCache>
                <c:ptCount val="1"/>
                <c:pt idx="0">
                  <c:v>15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Sheet1!$B$19</c:f>
              <c:numCache>
                <c:formatCode>General</c:formatCode>
                <c:ptCount val="1"/>
                <c:pt idx="0">
                  <c:v>53.826764601658795</c:v>
                </c:pt>
              </c:numCache>
            </c:numRef>
          </c:xVal>
          <c:yVal>
            <c:numRef>
              <c:f>Sheet1!$C$19</c:f>
              <c:numCache>
                <c:formatCode>General</c:formatCode>
                <c:ptCount val="1"/>
                <c:pt idx="0">
                  <c:v>6.4623665858303516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2-B0E2-4109-88AB-4E7329BD93CF}"/>
            </c:ext>
          </c:extLst>
        </c:ser>
        <c:ser>
          <c:idx val="18"/>
          <c:order val="18"/>
          <c:tx>
            <c:strRef>
              <c:f>Sheet1!$D$20</c:f>
              <c:strCache>
                <c:ptCount val="1"/>
                <c:pt idx="0">
                  <c:v>16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Sheet1!$B$20</c:f>
              <c:numCache>
                <c:formatCode>General</c:formatCode>
                <c:ptCount val="1"/>
                <c:pt idx="0">
                  <c:v>55.353821785019015</c:v>
                </c:pt>
              </c:numCache>
            </c:numRef>
          </c:xVal>
          <c:yVal>
            <c:numRef>
              <c:f>Sheet1!$C$20</c:f>
              <c:numCache>
                <c:formatCode>General</c:formatCode>
                <c:ptCount val="1"/>
                <c:pt idx="0">
                  <c:v>6.0706154592617478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B0E2-4109-88AB-4E7329BD93CF}"/>
            </c:ext>
          </c:extLst>
        </c:ser>
        <c:ser>
          <c:idx val="19"/>
          <c:order val="19"/>
          <c:tx>
            <c:strRef>
              <c:f>Sheet1!$D$21</c:f>
              <c:strCache>
                <c:ptCount val="1"/>
                <c:pt idx="0">
                  <c:v>17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Sheet1!$B$21</c:f>
              <c:numCache>
                <c:formatCode>General</c:formatCode>
                <c:ptCount val="1"/>
                <c:pt idx="0">
                  <c:v>56.745909913236964</c:v>
                </c:pt>
              </c:numCache>
            </c:numRef>
          </c:xVal>
          <c:yVal>
            <c:numRef>
              <c:f>Sheet1!$C$21</c:f>
              <c:numCache>
                <c:formatCode>General</c:formatCode>
                <c:ptCount val="1"/>
                <c:pt idx="0">
                  <c:v>5.9085833333333326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B0E2-4109-88AB-4E7329BD93CF}"/>
            </c:ext>
          </c:extLst>
        </c:ser>
        <c:ser>
          <c:idx val="20"/>
          <c:order val="20"/>
          <c:tx>
            <c:strRef>
              <c:f>Sheet1!$D$22</c:f>
              <c:strCache>
                <c:ptCount val="1"/>
                <c:pt idx="0">
                  <c:v>18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Sheet1!$B$22</c:f>
              <c:numCache>
                <c:formatCode>General</c:formatCode>
                <c:ptCount val="1"/>
                <c:pt idx="0">
                  <c:v>56.987550670114253</c:v>
                </c:pt>
              </c:numCache>
            </c:numRef>
          </c:xVal>
          <c:yVal>
            <c:numRef>
              <c:f>Sheet1!$C$22</c:f>
              <c:numCache>
                <c:formatCode>General</c:formatCode>
                <c:ptCount val="1"/>
                <c:pt idx="0">
                  <c:v>5.7906691041570948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B0E2-4109-88AB-4E7329BD93CF}"/>
            </c:ext>
          </c:extLst>
        </c:ser>
        <c:ser>
          <c:idx val="21"/>
          <c:order val="21"/>
          <c:tx>
            <c:strRef>
              <c:f>Sheet1!$D$23</c:f>
              <c:strCache>
                <c:ptCount val="1"/>
                <c:pt idx="0">
                  <c:v>19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Sheet1!$B$23</c:f>
              <c:numCache>
                <c:formatCode>General</c:formatCode>
                <c:ptCount val="1"/>
                <c:pt idx="0">
                  <c:v>57.770827526337179</c:v>
                </c:pt>
              </c:numCache>
            </c:numRef>
          </c:xVal>
          <c:yVal>
            <c:numRef>
              <c:f>Sheet1!$C$23</c:f>
              <c:numCache>
                <c:formatCode>General</c:formatCode>
                <c:ptCount val="1"/>
                <c:pt idx="0">
                  <c:v>5.810770966335923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6-B0E2-4109-88AB-4E7329BD93CF}"/>
            </c:ext>
          </c:extLst>
        </c:ser>
        <c:ser>
          <c:idx val="22"/>
          <c:order val="22"/>
          <c:tx>
            <c:strRef>
              <c:f>Sheet1!$D$24</c:f>
              <c:strCache>
                <c:ptCount val="1"/>
                <c:pt idx="0">
                  <c:v>20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Sheet1!$B$24</c:f>
              <c:numCache>
                <c:formatCode>General</c:formatCode>
                <c:ptCount val="1"/>
                <c:pt idx="0">
                  <c:v>58.145583113805998</c:v>
                </c:pt>
              </c:numCache>
            </c:numRef>
          </c:xVal>
          <c:yVal>
            <c:numRef>
              <c:f>Sheet1!$C$24</c:f>
              <c:numCache>
                <c:formatCode>General</c:formatCode>
                <c:ptCount val="1"/>
                <c:pt idx="0">
                  <c:v>6.2017821049335273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B0E2-4109-88AB-4E7329BD93CF}"/>
            </c:ext>
          </c:extLst>
        </c:ser>
        <c:ser>
          <c:idx val="23"/>
          <c:order val="23"/>
          <c:tx>
            <c:strRef>
              <c:f>Sheet1!$D$25</c:f>
              <c:strCache>
                <c:ptCount val="1"/>
                <c:pt idx="0">
                  <c:v>21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numFmt formatCode="[$-409]mmmmm;@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Sheet1!$B$25</c:f>
              <c:numCache>
                <c:formatCode>General</c:formatCode>
                <c:ptCount val="1"/>
                <c:pt idx="0">
                  <c:v>58.926867437712829</c:v>
                </c:pt>
              </c:numCache>
            </c:numRef>
          </c:xVal>
          <c:yVal>
            <c:numRef>
              <c:f>Sheet1!$C$25</c:f>
              <c:numCache>
                <c:formatCode>General</c:formatCode>
                <c:ptCount val="1"/>
                <c:pt idx="0">
                  <c:v>6.5737859115228385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8-B0E2-4109-88AB-4E7329BD93CF}"/>
            </c:ext>
          </c:extLst>
        </c:ser>
        <c:ser>
          <c:idx val="24"/>
          <c:order val="24"/>
          <c:tx>
            <c:strRef>
              <c:f>Sheet1!$D$26</c:f>
              <c:strCache>
                <c:ptCount val="1"/>
                <c:pt idx="0">
                  <c:v>22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Sheet1!$B$26</c:f>
              <c:numCache>
                <c:formatCode>General</c:formatCode>
                <c:ptCount val="1"/>
                <c:pt idx="0">
                  <c:v>59.106934489083862</c:v>
                </c:pt>
              </c:numCache>
            </c:numRef>
          </c:xVal>
          <c:yVal>
            <c:numRef>
              <c:f>Sheet1!$C$26</c:f>
              <c:numCache>
                <c:formatCode>General</c:formatCode>
                <c:ptCount val="1"/>
                <c:pt idx="0">
                  <c:v>6.4302142580646988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B0E2-4109-88AB-4E7329BD93CF}"/>
            </c:ext>
          </c:extLst>
        </c:ser>
        <c:ser>
          <c:idx val="25"/>
          <c:order val="25"/>
          <c:tx>
            <c:strRef>
              <c:f>Sheet1!$D$27</c:f>
              <c:strCache>
                <c:ptCount val="1"/>
                <c:pt idx="0">
                  <c:v>23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Sheet1!$B$27</c:f>
              <c:numCache>
                <c:formatCode>General</c:formatCode>
                <c:ptCount val="1"/>
                <c:pt idx="0">
                  <c:v>58.091006111550541</c:v>
                </c:pt>
              </c:numCache>
            </c:numRef>
          </c:xVal>
          <c:yVal>
            <c:numRef>
              <c:f>Sheet1!$C$27</c:f>
              <c:numCache>
                <c:formatCode>General</c:formatCode>
                <c:ptCount val="1"/>
                <c:pt idx="0">
                  <c:v>6.5293100957147816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A-B0E2-4109-88AB-4E7329BD93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41878664"/>
        <c:axId val="141879448"/>
      </c:scatterChart>
      <c:valAx>
        <c:axId val="141878664"/>
        <c:scaling>
          <c:orientation val="minMax"/>
          <c:min val="53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Pounds Per Capita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1879448"/>
        <c:crosses val="autoZero"/>
        <c:crossBetween val="midCat"/>
      </c:valAx>
      <c:valAx>
        <c:axId val="141879448"/>
        <c:scaling>
          <c:orientation val="minMax"/>
          <c:min val="3.4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Pound</a:t>
                </a:r>
              </a:p>
            </c:rich>
          </c:tx>
          <c:layout>
            <c:manualLayout>
              <c:xMode val="edge"/>
              <c:yMode val="edge"/>
              <c:x val="1.8518531088786327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141878664"/>
        <c:crosses val="autoZero"/>
        <c:crossBetween val="midCat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BEEF PRICE-QUANTITY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RELATIONSHIP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i="0" baseline="0" dirty="0">
                <a:effectLst/>
              </a:rPr>
              <a:t>Annual, Retail Weight, Deflated All Fresh Retail Price</a:t>
            </a:r>
            <a:endParaRPr lang="en-US" sz="2000" dirty="0">
              <a:effectLst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2012851841795719E-2"/>
          <c:y val="0.18519648072160008"/>
          <c:w val="0.89338944700877942"/>
          <c:h val="0.6737390484640131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98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</c:f>
              <c:numCache>
                <c:formatCode>General</c:formatCode>
                <c:ptCount val="1"/>
                <c:pt idx="0">
                  <c:v>66.677190185823676</c:v>
                </c:pt>
              </c:numCache>
            </c:numRef>
          </c:xVal>
          <c:yVal>
            <c:numRef>
              <c:f>Sheet1!$C$2</c:f>
              <c:numCache>
                <c:formatCode>General</c:formatCode>
                <c:ptCount val="1"/>
                <c:pt idx="0">
                  <c:v>3.6124659507408836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FE7-495E-8421-B1D4170AE1E6}"/>
            </c:ext>
          </c:extLst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99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Sheet1!$B$3</c:f>
              <c:numCache>
                <c:formatCode>General</c:formatCode>
                <c:ptCount val="1"/>
                <c:pt idx="0">
                  <c:v>67.501975949165626</c:v>
                </c:pt>
              </c:numCache>
            </c:numRef>
          </c:xVal>
          <c:yVal>
            <c:numRef>
              <c:f>Sheet1!$C$3</c:f>
              <c:numCache>
                <c:formatCode>General</c:formatCode>
                <c:ptCount val="1"/>
                <c:pt idx="0">
                  <c:v>3.6635213492521079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FE7-495E-8421-B1D4170AE1E6}"/>
            </c:ext>
          </c:extLst>
        </c:ser>
        <c:ser>
          <c:idx val="2"/>
          <c:order val="2"/>
          <c:tx>
            <c:strRef>
              <c:f>Sheet1!$D$4</c:f>
              <c:strCache>
                <c:ptCount val="1"/>
                <c:pt idx="0">
                  <c:v>00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Sheet1!$B$4</c:f>
              <c:numCache>
                <c:formatCode>General</c:formatCode>
                <c:ptCount val="1"/>
                <c:pt idx="0">
                  <c:v>67.764953055768657</c:v>
                </c:pt>
              </c:numCache>
            </c:numRef>
          </c:xVal>
          <c:yVal>
            <c:numRef>
              <c:f>Sheet1!$C$4</c:f>
              <c:numCache>
                <c:formatCode>General</c:formatCode>
                <c:ptCount val="1"/>
                <c:pt idx="0">
                  <c:v>3.7966502571436429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AFE7-495E-8421-B1D4170AE1E6}"/>
            </c:ext>
          </c:extLst>
        </c:ser>
        <c:ser>
          <c:idx val="3"/>
          <c:order val="3"/>
          <c:tx>
            <c:strRef>
              <c:f>Sheet1!$D$5</c:f>
              <c:strCache>
                <c:ptCount val="1"/>
                <c:pt idx="0">
                  <c:v>01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Sheet1!$B$5</c:f>
              <c:numCache>
                <c:formatCode>General</c:formatCode>
                <c:ptCount val="1"/>
                <c:pt idx="0">
                  <c:v>66.325092784689957</c:v>
                </c:pt>
              </c:numCache>
            </c:numRef>
          </c:xVal>
          <c:yVal>
            <c:numRef>
              <c:f>Sheet1!$C$5</c:f>
              <c:numCache>
                <c:formatCode>General</c:formatCode>
                <c:ptCount val="1"/>
                <c:pt idx="0">
                  <c:v>4.0423715330512193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AFE7-495E-8421-B1D4170AE1E6}"/>
            </c:ext>
          </c:extLst>
        </c:ser>
        <c:ser>
          <c:idx val="4"/>
          <c:order val="4"/>
          <c:tx>
            <c:strRef>
              <c:f>Sheet1!$D$6</c:f>
              <c:strCache>
                <c:ptCount val="1"/>
                <c:pt idx="0">
                  <c:v>02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Sheet1!$B$6</c:f>
              <c:numCache>
                <c:formatCode>General</c:formatCode>
                <c:ptCount val="1"/>
                <c:pt idx="0">
                  <c:v>67.766977002156949</c:v>
                </c:pt>
              </c:numCache>
            </c:numRef>
          </c:xVal>
          <c:yVal>
            <c:numRef>
              <c:f>Sheet1!$C$6</c:f>
              <c:numCache>
                <c:formatCode>General</c:formatCode>
                <c:ptCount val="1"/>
                <c:pt idx="0">
                  <c:v>4.0417442270558501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AFE7-495E-8421-B1D4170AE1E6}"/>
            </c:ext>
          </c:extLst>
        </c:ser>
        <c:ser>
          <c:idx val="5"/>
          <c:order val="5"/>
          <c:tx>
            <c:strRef>
              <c:f>Sheet1!$D$7</c:f>
              <c:strCache>
                <c:ptCount val="1"/>
                <c:pt idx="0">
                  <c:v>03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Sheet1!$B$7</c:f>
              <c:numCache>
                <c:formatCode>General</c:formatCode>
                <c:ptCount val="1"/>
                <c:pt idx="0">
                  <c:v>65.031152255389756</c:v>
                </c:pt>
              </c:numCache>
            </c:numRef>
          </c:xVal>
          <c:yVal>
            <c:numRef>
              <c:f>Sheet1!$C$7</c:f>
              <c:numCache>
                <c:formatCode>General</c:formatCode>
                <c:ptCount val="1"/>
                <c:pt idx="0">
                  <c:v>4.2988886327929832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AFE7-495E-8421-B1D4170AE1E6}"/>
            </c:ext>
          </c:extLst>
        </c:ser>
        <c:ser>
          <c:idx val="6"/>
          <c:order val="6"/>
          <c:tx>
            <c:strRef>
              <c:f>Sheet1!$D$8</c:f>
              <c:strCache>
                <c:ptCount val="1"/>
                <c:pt idx="0">
                  <c:v>04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Sheet1!$B$8</c:f>
              <c:numCache>
                <c:formatCode>General</c:formatCode>
                <c:ptCount val="1"/>
                <c:pt idx="0">
                  <c:v>66.237434991310991</c:v>
                </c:pt>
              </c:numCache>
            </c:numRef>
          </c:xVal>
          <c:yVal>
            <c:numRef>
              <c:f>Sheet1!$C$8</c:f>
              <c:numCache>
                <c:formatCode>General</c:formatCode>
                <c:ptCount val="1"/>
                <c:pt idx="0">
                  <c:v>4.567758740031362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AFE7-495E-8421-B1D4170AE1E6}"/>
            </c:ext>
          </c:extLst>
        </c:ser>
        <c:ser>
          <c:idx val="7"/>
          <c:order val="7"/>
          <c:tx>
            <c:strRef>
              <c:f>Sheet1!$D$9</c:f>
              <c:strCache>
                <c:ptCount val="1"/>
                <c:pt idx="0">
                  <c:v>05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Sheet1!$B$9</c:f>
              <c:numCache>
                <c:formatCode>General</c:formatCode>
                <c:ptCount val="1"/>
                <c:pt idx="0">
                  <c:v>65.636413231266573</c:v>
                </c:pt>
              </c:numCache>
            </c:numRef>
          </c:xVal>
          <c:yVal>
            <c:numRef>
              <c:f>Sheet1!$C$9</c:f>
              <c:numCache>
                <c:formatCode>General</c:formatCode>
                <c:ptCount val="1"/>
                <c:pt idx="0">
                  <c:v>4.4682412456750349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AFE7-495E-8421-B1D4170AE1E6}"/>
            </c:ext>
          </c:extLst>
        </c:ser>
        <c:ser>
          <c:idx val="8"/>
          <c:order val="8"/>
          <c:tx>
            <c:strRef>
              <c:f>Sheet1!$D$10</c:f>
              <c:strCache>
                <c:ptCount val="1"/>
                <c:pt idx="0">
                  <c:v>06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Sheet1!$B$10</c:f>
              <c:numCache>
                <c:formatCode>General</c:formatCode>
                <c:ptCount val="1"/>
                <c:pt idx="0">
                  <c:v>65.913020597695109</c:v>
                </c:pt>
              </c:numCache>
            </c:numRef>
          </c:xVal>
          <c:yVal>
            <c:numRef>
              <c:f>Sheet1!$C$10</c:f>
              <c:numCache>
                <c:formatCode>General</c:formatCode>
                <c:ptCount val="1"/>
                <c:pt idx="0">
                  <c:v>4.2983429316000903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AFE7-495E-8421-B1D4170AE1E6}"/>
            </c:ext>
          </c:extLst>
        </c:ser>
        <c:ser>
          <c:idx val="9"/>
          <c:order val="9"/>
          <c:tx>
            <c:strRef>
              <c:f>Sheet1!$D$11</c:f>
              <c:strCache>
                <c:ptCount val="1"/>
                <c:pt idx="0">
                  <c:v>07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Sheet1!$B$11</c:f>
              <c:numCache>
                <c:formatCode>General</c:formatCode>
                <c:ptCount val="1"/>
                <c:pt idx="0">
                  <c:v>65.29413670253453</c:v>
                </c:pt>
              </c:numCache>
            </c:numRef>
          </c:xVal>
          <c:yVal>
            <c:numRef>
              <c:f>Sheet1!$C$11</c:f>
              <c:numCache>
                <c:formatCode>General</c:formatCode>
                <c:ptCount val="1"/>
                <c:pt idx="0">
                  <c:v>4.3708617051203715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AFE7-495E-8421-B1D4170AE1E6}"/>
            </c:ext>
          </c:extLst>
        </c:ser>
        <c:ser>
          <c:idx val="10"/>
          <c:order val="10"/>
          <c:tx>
            <c:strRef>
              <c:f>Sheet1!$D$12</c:f>
              <c:strCache>
                <c:ptCount val="1"/>
                <c:pt idx="0">
                  <c:v>08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Sheet1!$B$12</c:f>
              <c:numCache>
                <c:formatCode>General</c:formatCode>
                <c:ptCount val="1"/>
                <c:pt idx="0">
                  <c:v>62.490134500115708</c:v>
                </c:pt>
              </c:numCache>
            </c:numRef>
          </c:xVal>
          <c:yVal>
            <c:numRef>
              <c:f>Sheet1!$C$12</c:f>
              <c:numCache>
                <c:formatCode>General</c:formatCode>
                <c:ptCount val="1"/>
                <c:pt idx="0">
                  <c:v>4.507038032616923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AFE7-495E-8421-B1D4170AE1E6}"/>
            </c:ext>
          </c:extLst>
        </c:ser>
        <c:ser>
          <c:idx val="11"/>
          <c:order val="11"/>
          <c:tx>
            <c:strRef>
              <c:f>Sheet1!$D$13</c:f>
              <c:strCache>
                <c:ptCount val="1"/>
                <c:pt idx="0">
                  <c:v>09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Sheet1!$B$13</c:f>
              <c:numCache>
                <c:formatCode>General</c:formatCode>
                <c:ptCount val="1"/>
                <c:pt idx="0">
                  <c:v>61.114373280561203</c:v>
                </c:pt>
              </c:numCache>
            </c:numRef>
          </c:xVal>
          <c:yVal>
            <c:numRef>
              <c:f>Sheet1!$C$13</c:f>
              <c:numCache>
                <c:formatCode>General</c:formatCode>
                <c:ptCount val="1"/>
                <c:pt idx="0">
                  <c:v>4.3959855824156397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AFE7-495E-8421-B1D4170AE1E6}"/>
            </c:ext>
          </c:extLst>
        </c:ser>
        <c:ser>
          <c:idx val="12"/>
          <c:order val="12"/>
          <c:tx>
            <c:strRef>
              <c:f>Sheet1!$D$14</c:f>
              <c:strCache>
                <c:ptCount val="1"/>
                <c:pt idx="0">
                  <c:v>10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Sheet1!$B$14</c:f>
              <c:numCache>
                <c:formatCode>General</c:formatCode>
                <c:ptCount val="1"/>
                <c:pt idx="0">
                  <c:v>59.569167008534336</c:v>
                </c:pt>
              </c:numCache>
            </c:numRef>
          </c:xVal>
          <c:yVal>
            <c:numRef>
              <c:f>Sheet1!$C$14</c:f>
              <c:numCache>
                <c:formatCode>General</c:formatCode>
                <c:ptCount val="1"/>
                <c:pt idx="0">
                  <c:v>4.4864865564746115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AFE7-495E-8421-B1D4170AE1E6}"/>
            </c:ext>
          </c:extLst>
        </c:ser>
        <c:ser>
          <c:idx val="13"/>
          <c:order val="13"/>
          <c:tx>
            <c:strRef>
              <c:f>Sheet1!$D$15</c:f>
              <c:strCache>
                <c:ptCount val="1"/>
                <c:pt idx="0">
                  <c:v>11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Sheet1!$B$15</c:f>
              <c:numCache>
                <c:formatCode>General</c:formatCode>
                <c:ptCount val="1"/>
                <c:pt idx="0">
                  <c:v>57.216869964117762</c:v>
                </c:pt>
              </c:numCache>
            </c:numRef>
          </c:xVal>
          <c:yVal>
            <c:numRef>
              <c:f>Sheet1!$C$15</c:f>
              <c:numCache>
                <c:formatCode>General</c:formatCode>
                <c:ptCount val="1"/>
                <c:pt idx="0">
                  <c:v>4.8535703572874027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AFE7-495E-8421-B1D4170AE1E6}"/>
            </c:ext>
          </c:extLst>
        </c:ser>
        <c:ser>
          <c:idx val="14"/>
          <c:order val="14"/>
          <c:tx>
            <c:strRef>
              <c:f>Sheet1!$D$16</c:f>
              <c:strCache>
                <c:ptCount val="1"/>
                <c:pt idx="0">
                  <c:v>12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Sheet1!$B$16</c:f>
              <c:numCache>
                <c:formatCode>General</c:formatCode>
                <c:ptCount val="1"/>
                <c:pt idx="0">
                  <c:v>57.268103321584057</c:v>
                </c:pt>
              </c:numCache>
            </c:numRef>
          </c:xVal>
          <c:yVal>
            <c:numRef>
              <c:f>Sheet1!$C$16</c:f>
              <c:numCache>
                <c:formatCode>General</c:formatCode>
                <c:ptCount val="1"/>
                <c:pt idx="0">
                  <c:v>5.0369473411372141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E-AFE7-495E-8421-B1D4170AE1E6}"/>
            </c:ext>
          </c:extLst>
        </c:ser>
        <c:ser>
          <c:idx val="15"/>
          <c:order val="15"/>
          <c:tx>
            <c:strRef>
              <c:f>Sheet1!$D$17</c:f>
              <c:strCache>
                <c:ptCount val="1"/>
                <c:pt idx="0">
                  <c:v>13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Sheet1!$B$17</c:f>
              <c:numCache>
                <c:formatCode>General</c:formatCode>
                <c:ptCount val="1"/>
                <c:pt idx="0">
                  <c:v>56.239018958139887</c:v>
                </c:pt>
              </c:numCache>
            </c:numRef>
          </c:xVal>
          <c:yVal>
            <c:numRef>
              <c:f>Sheet1!$C$17</c:f>
              <c:numCache>
                <c:formatCode>General</c:formatCode>
                <c:ptCount val="1"/>
                <c:pt idx="0">
                  <c:v>5.2106428025695992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F-AFE7-495E-8421-B1D4170AE1E6}"/>
            </c:ext>
          </c:extLst>
        </c:ser>
        <c:ser>
          <c:idx val="16"/>
          <c:order val="16"/>
          <c:tx>
            <c:strRef>
              <c:f>Sheet1!$D$18</c:f>
              <c:strCache>
                <c:ptCount val="1"/>
                <c:pt idx="0">
                  <c:v>14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dLbl>
              <c:idx val="0"/>
              <c:dLblPos val="ct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FE7-495E-8421-B1D4170AE1E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Sheet1!$B$18</c:f>
              <c:numCache>
                <c:formatCode>General</c:formatCode>
                <c:ptCount val="1"/>
                <c:pt idx="0">
                  <c:v>54.083865616040299</c:v>
                </c:pt>
              </c:numCache>
            </c:numRef>
          </c:xVal>
          <c:yVal>
            <c:numRef>
              <c:f>Sheet1!$C$18</c:f>
              <c:numCache>
                <c:formatCode>General</c:formatCode>
                <c:ptCount val="1"/>
                <c:pt idx="0">
                  <c:v>5.8081657977708563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1-AFE7-495E-8421-B1D4170AE1E6}"/>
            </c:ext>
          </c:extLst>
        </c:ser>
        <c:ser>
          <c:idx val="17"/>
          <c:order val="17"/>
          <c:tx>
            <c:strRef>
              <c:f>Sheet1!$D$19</c:f>
              <c:strCache>
                <c:ptCount val="1"/>
                <c:pt idx="0">
                  <c:v>15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Sheet1!$B$19</c:f>
              <c:numCache>
                <c:formatCode>General</c:formatCode>
                <c:ptCount val="1"/>
                <c:pt idx="0">
                  <c:v>53.826764601658795</c:v>
                </c:pt>
              </c:numCache>
            </c:numRef>
          </c:xVal>
          <c:yVal>
            <c:numRef>
              <c:f>Sheet1!$C$19</c:f>
              <c:numCache>
                <c:formatCode>General</c:formatCode>
                <c:ptCount val="1"/>
                <c:pt idx="0">
                  <c:v>6.2040937737606896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2-AFE7-495E-8421-B1D4170AE1E6}"/>
            </c:ext>
          </c:extLst>
        </c:ser>
        <c:ser>
          <c:idx val="18"/>
          <c:order val="18"/>
          <c:tx>
            <c:strRef>
              <c:f>Sheet1!$D$20</c:f>
              <c:strCache>
                <c:ptCount val="1"/>
                <c:pt idx="0">
                  <c:v>16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Sheet1!$B$20</c:f>
              <c:numCache>
                <c:formatCode>General</c:formatCode>
                <c:ptCount val="1"/>
                <c:pt idx="0">
                  <c:v>55.353821785019015</c:v>
                </c:pt>
              </c:numCache>
            </c:numRef>
          </c:xVal>
          <c:yVal>
            <c:numRef>
              <c:f>Sheet1!$C$20</c:f>
              <c:numCache>
                <c:formatCode>General</c:formatCode>
                <c:ptCount val="1"/>
                <c:pt idx="0">
                  <c:v>5.8441872305469822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3-AFE7-495E-8421-B1D4170AE1E6}"/>
            </c:ext>
          </c:extLst>
        </c:ser>
        <c:ser>
          <c:idx val="19"/>
          <c:order val="19"/>
          <c:tx>
            <c:strRef>
              <c:f>Sheet1!$D$21</c:f>
              <c:strCache>
                <c:ptCount val="1"/>
                <c:pt idx="0">
                  <c:v>17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Sheet1!$B$21</c:f>
              <c:numCache>
                <c:formatCode>General</c:formatCode>
                <c:ptCount val="1"/>
                <c:pt idx="0">
                  <c:v>56.745909913236964</c:v>
                </c:pt>
              </c:numCache>
            </c:numRef>
          </c:xVal>
          <c:yVal>
            <c:numRef>
              <c:f>Sheet1!$C$21</c:f>
              <c:numCache>
                <c:formatCode>General</c:formatCode>
                <c:ptCount val="1"/>
                <c:pt idx="0">
                  <c:v>5.6459853657051831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4-AFE7-495E-8421-B1D4170AE1E6}"/>
            </c:ext>
          </c:extLst>
        </c:ser>
        <c:ser>
          <c:idx val="20"/>
          <c:order val="20"/>
          <c:tx>
            <c:strRef>
              <c:f>Sheet1!$D$22</c:f>
              <c:strCache>
                <c:ptCount val="1"/>
                <c:pt idx="0">
                  <c:v>18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Sheet1!$B$22</c:f>
              <c:numCache>
                <c:formatCode>General</c:formatCode>
                <c:ptCount val="1"/>
                <c:pt idx="0">
                  <c:v>56.987550670114253</c:v>
                </c:pt>
              </c:numCache>
            </c:numRef>
          </c:xVal>
          <c:yVal>
            <c:numRef>
              <c:f>Sheet1!$C$22</c:f>
              <c:numCache>
                <c:formatCode>General</c:formatCode>
                <c:ptCount val="1"/>
                <c:pt idx="0">
                  <c:v>5.5607677967361031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5-AFE7-495E-8421-B1D4170AE1E6}"/>
            </c:ext>
          </c:extLst>
        </c:ser>
        <c:ser>
          <c:idx val="21"/>
          <c:order val="21"/>
          <c:tx>
            <c:strRef>
              <c:f>Sheet1!$D$23</c:f>
              <c:strCache>
                <c:ptCount val="1"/>
                <c:pt idx="0">
                  <c:v>19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Sheet1!$B$23</c:f>
              <c:numCache>
                <c:formatCode>General</c:formatCode>
                <c:ptCount val="1"/>
                <c:pt idx="0">
                  <c:v>57.770827526337179</c:v>
                </c:pt>
              </c:numCache>
            </c:numRef>
          </c:xVal>
          <c:yVal>
            <c:numRef>
              <c:f>Sheet1!$C$23</c:f>
              <c:numCache>
                <c:formatCode>General</c:formatCode>
                <c:ptCount val="1"/>
                <c:pt idx="0">
                  <c:v>5.5950901400100195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6-AFE7-495E-8421-B1D4170AE1E6}"/>
            </c:ext>
          </c:extLst>
        </c:ser>
        <c:ser>
          <c:idx val="22"/>
          <c:order val="22"/>
          <c:tx>
            <c:strRef>
              <c:f>Sheet1!$D$24</c:f>
              <c:strCache>
                <c:ptCount val="1"/>
                <c:pt idx="0">
                  <c:v>20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Sheet1!$B$24</c:f>
              <c:numCache>
                <c:formatCode>General</c:formatCode>
                <c:ptCount val="1"/>
                <c:pt idx="0">
                  <c:v>58.145583113805998</c:v>
                </c:pt>
              </c:numCache>
            </c:numRef>
          </c:xVal>
          <c:yVal>
            <c:numRef>
              <c:f>Sheet1!$C$24</c:f>
              <c:numCache>
                <c:formatCode>General</c:formatCode>
                <c:ptCount val="1"/>
                <c:pt idx="0">
                  <c:v>6.0584933106066874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7-AFE7-495E-8421-B1D4170AE1E6}"/>
            </c:ext>
          </c:extLst>
        </c:ser>
        <c:ser>
          <c:idx val="23"/>
          <c:order val="23"/>
          <c:tx>
            <c:strRef>
              <c:f>Sheet1!$D$25</c:f>
              <c:strCache>
                <c:ptCount val="1"/>
                <c:pt idx="0">
                  <c:v>21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numFmt formatCode="[$-409]mmmmm;@" sourceLinked="0"/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Sheet1!$B$25</c:f>
              <c:numCache>
                <c:formatCode>General</c:formatCode>
                <c:ptCount val="1"/>
                <c:pt idx="0">
                  <c:v>58.926867437712829</c:v>
                </c:pt>
              </c:numCache>
            </c:numRef>
          </c:xVal>
          <c:yVal>
            <c:numRef>
              <c:f>Sheet1!$C$25</c:f>
              <c:numCache>
                <c:formatCode>General</c:formatCode>
                <c:ptCount val="1"/>
                <c:pt idx="0">
                  <c:v>6.3027047354771026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8-AFE7-495E-8421-B1D4170AE1E6}"/>
            </c:ext>
          </c:extLst>
        </c:ser>
        <c:ser>
          <c:idx val="24"/>
          <c:order val="24"/>
          <c:tx>
            <c:strRef>
              <c:f>Sheet1!$D$26</c:f>
              <c:strCache>
                <c:ptCount val="1"/>
                <c:pt idx="0">
                  <c:v>22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Sheet1!$B$26</c:f>
              <c:numCache>
                <c:formatCode>General</c:formatCode>
                <c:ptCount val="1"/>
                <c:pt idx="0">
                  <c:v>59.106934489083862</c:v>
                </c:pt>
              </c:numCache>
            </c:numRef>
          </c:xVal>
          <c:yVal>
            <c:numRef>
              <c:f>Sheet1!$C$26</c:f>
              <c:numCache>
                <c:formatCode>General</c:formatCode>
                <c:ptCount val="1"/>
                <c:pt idx="0">
                  <c:v>6.1857810200867682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9-AFE7-495E-8421-B1D4170AE1E6}"/>
            </c:ext>
          </c:extLst>
        </c:ser>
        <c:ser>
          <c:idx val="25"/>
          <c:order val="25"/>
          <c:tx>
            <c:strRef>
              <c:f>Sheet1!$D$27</c:f>
              <c:strCache>
                <c:ptCount val="1"/>
                <c:pt idx="0">
                  <c:v>23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Sheet1!$B$27</c:f>
              <c:numCache>
                <c:formatCode>General</c:formatCode>
                <c:ptCount val="1"/>
                <c:pt idx="0">
                  <c:v>58.091006111550541</c:v>
                </c:pt>
              </c:numCache>
            </c:numRef>
          </c:xVal>
          <c:yVal>
            <c:numRef>
              <c:f>Sheet1!$C$27</c:f>
              <c:numCache>
                <c:formatCode>General</c:formatCode>
                <c:ptCount val="1"/>
                <c:pt idx="0">
                  <c:v>6.2132141464864148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1A-AFE7-495E-8421-B1D4170AE1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141884152"/>
        <c:axId val="141883368"/>
      </c:scatterChart>
      <c:valAx>
        <c:axId val="141884152"/>
        <c:scaling>
          <c:orientation val="minMax"/>
          <c:min val="53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b="0" dirty="0"/>
                  <a:t>Pounds Per Capita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1883368"/>
        <c:crosses val="autoZero"/>
        <c:crossBetween val="midCat"/>
      </c:valAx>
      <c:valAx>
        <c:axId val="141883368"/>
        <c:scaling>
          <c:orientation val="minMax"/>
          <c:min val="3.1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Pound</a:t>
                </a:r>
              </a:p>
            </c:rich>
          </c:tx>
          <c:layout>
            <c:manualLayout>
              <c:xMode val="edge"/>
              <c:yMode val="edge"/>
              <c:x val="1.8518531088786327E-2"/>
              <c:y val="0.10391944844922554"/>
            </c:manualLayout>
          </c:layout>
          <c:overlay val="0"/>
        </c:title>
        <c:numFmt formatCode="#,##0.00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141884152"/>
        <c:crosses val="autoZero"/>
        <c:crossBetween val="midCat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ESTIMATED</a:t>
            </a:r>
            <a:r>
              <a:rPr lang="en-US" sz="2000" baseline="0" dirty="0">
                <a:latin typeface="Arial" pitchFamily="34" charset="0"/>
                <a:cs typeface="Arial" pitchFamily="34" charset="0"/>
              </a:rPr>
              <a:t> AVERAGE COW CALF RETURNS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0" dirty="0"/>
              <a:t>Returns Over Cash Cost (Includes Pasture Rent), Annual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7.3399289528464112E-2"/>
          <c:y val="0.18519648072160008"/>
          <c:w val="0.89231163453706208"/>
          <c:h val="0.7582460907175336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Cow-Calf Returns</c:v>
                </c:pt>
              </c:strCache>
            </c:strRef>
          </c:tx>
          <c:spPr>
            <a:solidFill>
              <a:srgbClr val="595959"/>
            </a:solidFill>
            <a:ln w="12700">
              <a:solidFill>
                <a:prstClr val="black"/>
              </a:solidFill>
            </a:ln>
          </c:spPr>
          <c:invertIfNegative val="1"/>
          <c:cat>
            <c:numRef>
              <c:f>Sheet1!$A$2:$A$31</c:f>
              <c:numCache>
                <c:formatCode>General</c:formatCode>
                <c:ptCount val="30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  <c:pt idx="24">
                  <c:v>2021</c:v>
                </c:pt>
                <c:pt idx="25">
                  <c:v>2022</c:v>
                </c:pt>
                <c:pt idx="26">
                  <c:v>2023</c:v>
                </c:pt>
                <c:pt idx="27">
                  <c:v>2024</c:v>
                </c:pt>
                <c:pt idx="28">
                  <c:v>2025</c:v>
                </c:pt>
                <c:pt idx="29">
                  <c:v>2026</c:v>
                </c:pt>
              </c:numCache>
            </c:numRef>
          </c:cat>
          <c:val>
            <c:numRef>
              <c:f>Sheet1!$B$2:$B$31</c:f>
              <c:numCache>
                <c:formatCode>General</c:formatCode>
                <c:ptCount val="30"/>
                <c:pt idx="0">
                  <c:v>3.9434814659724111</c:v>
                </c:pt>
                <c:pt idx="1">
                  <c:v>-28.719456511865644</c:v>
                </c:pt>
                <c:pt idx="2">
                  <c:v>32.589885999003286</c:v>
                </c:pt>
                <c:pt idx="3">
                  <c:v>35.010258648027616</c:v>
                </c:pt>
                <c:pt idx="4">
                  <c:v>40.997738234477254</c:v>
                </c:pt>
                <c:pt idx="5">
                  <c:v>1.6115532069706546</c:v>
                </c:pt>
                <c:pt idx="6">
                  <c:v>82.668794168019474</c:v>
                </c:pt>
                <c:pt idx="7">
                  <c:v>150.2925349157012</c:v>
                </c:pt>
                <c:pt idx="8">
                  <c:v>142.59703048025011</c:v>
                </c:pt>
                <c:pt idx="9">
                  <c:v>51.472515790784314</c:v>
                </c:pt>
                <c:pt idx="10">
                  <c:v>37.792839435122346</c:v>
                </c:pt>
                <c:pt idx="11">
                  <c:v>-17.54543715723014</c:v>
                </c:pt>
                <c:pt idx="12">
                  <c:v>-34.6751329855839</c:v>
                </c:pt>
                <c:pt idx="13">
                  <c:v>43.885741676635803</c:v>
                </c:pt>
                <c:pt idx="14">
                  <c:v>71.167344916375669</c:v>
                </c:pt>
                <c:pt idx="15">
                  <c:v>29.869072089543465</c:v>
                </c:pt>
                <c:pt idx="16">
                  <c:v>126.86990083157445</c:v>
                </c:pt>
                <c:pt idx="17">
                  <c:v>534.46459585086905</c:v>
                </c:pt>
                <c:pt idx="18">
                  <c:v>309.23115253609308</c:v>
                </c:pt>
                <c:pt idx="19">
                  <c:v>-25.285478072994124</c:v>
                </c:pt>
                <c:pt idx="20">
                  <c:v>69.144324317942051</c:v>
                </c:pt>
                <c:pt idx="21">
                  <c:v>-26.678280331494761</c:v>
                </c:pt>
                <c:pt idx="22">
                  <c:v>-197.74587730335554</c:v>
                </c:pt>
                <c:pt idx="23">
                  <c:v>-63.762856501434612</c:v>
                </c:pt>
                <c:pt idx="24">
                  <c:v>-16.819190468544889</c:v>
                </c:pt>
                <c:pt idx="25">
                  <c:v>39.672547101317605</c:v>
                </c:pt>
                <c:pt idx="26">
                  <c:v>252.27641656489914</c:v>
                </c:pt>
                <c:pt idx="27">
                  <c:v>442.56159377156905</c:v>
                </c:pt>
                <c:pt idx="28">
                  <c:v>560.78106546644767</c:v>
                </c:pt>
                <c:pt idx="29">
                  <c:v>634.11317158897759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0000"/>
                  </a:solidFill>
                  <a:ln w="12700">
                    <a:solidFill>
                      <a:prstClr val="black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4BE2-45D6-A2BA-CDA6FF3BD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3122920"/>
        <c:axId val="143122528"/>
      </c:barChart>
      <c:catAx>
        <c:axId val="143122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>
            <a:solidFill>
              <a:prstClr val="black"/>
            </a:solidFill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143122528"/>
        <c:crosses val="autoZero"/>
        <c:auto val="1"/>
        <c:lblAlgn val="ctr"/>
        <c:lblOffset val="100"/>
        <c:tickLblSkip val="2"/>
        <c:noMultiLvlLbl val="0"/>
      </c:catAx>
      <c:valAx>
        <c:axId val="143122528"/>
        <c:scaling>
          <c:orientation val="minMax"/>
          <c:min val="-25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b="0" dirty="0"/>
                  <a:t>$ Per Cow</a:t>
                </a:r>
              </a:p>
            </c:rich>
          </c:tx>
          <c:layout>
            <c:manualLayout>
              <c:xMode val="edge"/>
              <c:yMode val="edge"/>
              <c:x val="1.8518531088786327E-2"/>
              <c:y val="0.10391944844922554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ln>
            <a:solidFill>
              <a:prstClr val="black"/>
            </a:solidFill>
          </a:ln>
        </c:spPr>
        <c:crossAx val="143122920"/>
        <c:crosses val="autoZero"/>
        <c:crossBetween val="between"/>
      </c:valAx>
      <c:spPr>
        <a:solidFill>
          <a:schemeClr val="bg1"/>
        </a:solidFill>
        <a:ln w="28575">
          <a:solidFill>
            <a:prstClr val="black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33694-516A-49FF-8A8B-B68E809B75C9}" type="datetimeFigureOut">
              <a:rPr lang="en-US" smtClean="0"/>
              <a:pPr/>
              <a:t>3/11/2025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BF6C6-A843-4972-AA90-766ABCB579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29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798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140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184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3110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47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833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326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173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7001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6147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ED44A-C1D5-4AF7-AD38-96961937107F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184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88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777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52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79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44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39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99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322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095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96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41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2484F-855B-4783-8212-31BCAFA65E2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3/11/2025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1738-DB4D-4A4F-BF1E-A8E95AD276F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4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chart" Target="../charts/char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455EDF-27FD-75AB-7926-725792BB2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35863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535002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799" y="6172200"/>
            <a:ext cx="47766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USDA-AMS, Compiled and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694734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82056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FD2E551C-3E03-FE58-1FB0-C6744F7556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45388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7">
            <a:extLst>
              <a:ext uri="{FF2B5EF4-FFF2-40B4-BE49-F238E27FC236}">
                <a16:creationId xmlns:a16="http://schemas.microsoft.com/office/drawing/2014/main" id="{11984211-C6D8-41F1-9673-804BCE119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799" y="6172200"/>
            <a:ext cx="55996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USDA-AMS &amp; USDA-NASS, Compiled and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1170452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83355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 &amp; LMIC, Compiled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A6862B1-A93F-EDE5-4460-24741F48DE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80313" y="6394450"/>
            <a:ext cx="615950" cy="16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3460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01823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799" y="6172200"/>
            <a:ext cx="50770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USDA-AMS, Compiled and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64249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D5F6D8-7655-E9D9-706E-DE4214E908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5388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527180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799" y="6172200"/>
            <a:ext cx="49203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USDA-AMS, Analysis and Forecasts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4134922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952827F-521D-6401-1737-068C0C355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5388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225773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9334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USDA-AMS, Compiled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3530506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68BC2F-DEEB-2AD2-7C5F-39786BFF4A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5388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709536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799" y="6172200"/>
            <a:ext cx="50770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USDA-AMS, Compiled and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FF59B92-616A-ADB9-C94D-36DFC99026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75338" y="2711450"/>
            <a:ext cx="1225550" cy="19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6703960" y="2909820"/>
            <a:ext cx="398445" cy="5191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33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12D6181-7A4B-8ABE-D0D2-84A1A578A8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5388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8154045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52469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USDA-AMS, Compiled and Analysis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E382ED-1C16-1B74-2AD0-802407E739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44863" y="2600325"/>
            <a:ext cx="1225550" cy="19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3964040" y="2798122"/>
            <a:ext cx="227911" cy="7356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865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7DD414C-FCDD-D813-D75A-3E83AB011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5388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1141397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799" y="6172200"/>
            <a:ext cx="617437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Bureau of Economic Analysis &amp; USDA-ERS, Compiled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69072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119923A-ED07-7398-2636-502E85E27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5388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321398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612212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Bureau of Economic Analysis &amp; USDA-ERS, Compiled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2625564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5197DE8-C169-E768-E588-3463DE1D4D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5388" y="6229350"/>
            <a:ext cx="615950" cy="323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075089"/>
              </p:ext>
            </p:extLst>
          </p:nvPr>
        </p:nvGraphicFramePr>
        <p:xfrm>
          <a:off x="152400" y="609600"/>
          <a:ext cx="88392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61722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prstClr val="black"/>
                </a:solidFill>
              </a:rPr>
              <a:t>Data Source:  USDA &amp; LMIC, Compiled by LMIC</a:t>
            </a:r>
          </a:p>
          <a:p>
            <a:pPr>
              <a:spcBef>
                <a:spcPct val="50000"/>
              </a:spcBef>
            </a:pPr>
            <a:r>
              <a:rPr lang="en-US" sz="1200" b="1" dirty="0">
                <a:solidFill>
                  <a:prstClr val="black"/>
                </a:solidFill>
              </a:rPr>
              <a:t>Livestock Marketing Information Center</a:t>
            </a:r>
          </a:p>
        </p:txBody>
      </p:sp>
    </p:spTree>
    <p:extLst>
      <p:ext uri="{BB962C8B-B14F-4D97-AF65-F5344CB8AC3E}">
        <p14:creationId xmlns:p14="http://schemas.microsoft.com/office/powerpoint/2010/main" val="61346036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1092</TotalTime>
  <Words>366</Words>
  <Application>Microsoft Office PowerPoint</Application>
  <PresentationFormat>On-screen Show (4:3)</PresentationFormat>
  <Paragraphs>71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Erica Rosa-Sanko</dc:creator>
  <cp:lastModifiedBy>Cozzens,Tyler</cp:lastModifiedBy>
  <cp:revision>254</cp:revision>
  <dcterms:created xsi:type="dcterms:W3CDTF">2013-08-12T19:16:03Z</dcterms:created>
  <dcterms:modified xsi:type="dcterms:W3CDTF">2025-03-11T22:02:06Z</dcterms:modified>
</cp:coreProperties>
</file>