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notesSlides/notesSlide2.xml" ContentType="application/vnd.openxmlformats-officedocument.presentationml.notesSlide+xml"/>
  <Override PartName="/ppt/charts/chart2.xml" ContentType="application/vnd.openxmlformats-officedocument.drawingml.chart+xml"/>
  <Override PartName="/ppt/theme/themeOverride2.xml" ContentType="application/vnd.openxmlformats-officedocument.themeOverride+xml"/>
  <Override PartName="/ppt/notesSlides/notesSlide3.xml" ContentType="application/vnd.openxmlformats-officedocument.presentationml.notesSlide+xml"/>
  <Override PartName="/ppt/charts/chart3.xml" ContentType="application/vnd.openxmlformats-officedocument.drawingml.chart+xml"/>
  <Override PartName="/ppt/theme/themeOverride3.xml" ContentType="application/vnd.openxmlformats-officedocument.themeOverride+xml"/>
  <Override PartName="/ppt/notesSlides/notesSlide4.xml" ContentType="application/vnd.openxmlformats-officedocument.presentationml.notesSlide+xml"/>
  <Override PartName="/ppt/charts/chart4.xml" ContentType="application/vnd.openxmlformats-officedocument.drawingml.chart+xml"/>
  <Override PartName="/ppt/theme/themeOverride4.xml" ContentType="application/vnd.openxmlformats-officedocument.themeOverride+xml"/>
  <Override PartName="/ppt/notesSlides/notesSlide5.xml" ContentType="application/vnd.openxmlformats-officedocument.presentationml.notesSlide+xml"/>
  <Override PartName="/ppt/charts/chart5.xml" ContentType="application/vnd.openxmlformats-officedocument.drawingml.chart+xml"/>
  <Override PartName="/ppt/theme/themeOverride5.xml" ContentType="application/vnd.openxmlformats-officedocument.themeOverride+xml"/>
  <Override PartName="/ppt/notesSlides/notesSlide6.xml" ContentType="application/vnd.openxmlformats-officedocument.presentationml.notesSlide+xml"/>
  <Override PartName="/ppt/charts/chart6.xml" ContentType="application/vnd.openxmlformats-officedocument.drawingml.chart+xml"/>
  <Override PartName="/ppt/theme/themeOverride6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8"/>
  </p:notesMasterIdLst>
  <p:sldIdLst>
    <p:sldId id="257" r:id="rId2"/>
    <p:sldId id="258" r:id="rId3"/>
    <p:sldId id="259" r:id="rId4"/>
    <p:sldId id="260" r:id="rId5"/>
    <p:sldId id="261" r:id="rId6"/>
    <p:sldId id="262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70C0"/>
    <a:srgbClr val="4F81B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1" d="100"/>
          <a:sy n="101" d="100"/>
        </p:scale>
        <p:origin x="1836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457200" cy="457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.xlsx"/><Relationship Id="rId1" Type="http://schemas.openxmlformats.org/officeDocument/2006/relationships/themeOverride" Target="../theme/themeOverride1.xm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1.xlsx"/><Relationship Id="rId1" Type="http://schemas.openxmlformats.org/officeDocument/2006/relationships/themeOverride" Target="../theme/themeOverride2.xml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2.xlsx"/><Relationship Id="rId1" Type="http://schemas.openxmlformats.org/officeDocument/2006/relationships/themeOverride" Target="../theme/themeOverride3.xml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3.xlsx"/><Relationship Id="rId1" Type="http://schemas.openxmlformats.org/officeDocument/2006/relationships/themeOverride" Target="../theme/themeOverride4.xml"/></Relationships>
</file>

<file path=ppt/charts/_rels/chart5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4.xlsx"/><Relationship Id="rId1" Type="http://schemas.openxmlformats.org/officeDocument/2006/relationships/themeOverride" Target="../theme/themeOverride5.xml"/></Relationships>
</file>

<file path=ppt/charts/_rels/chart6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5.xlsx"/><Relationship Id="rId1" Type="http://schemas.openxmlformats.org/officeDocument/2006/relationships/themeOverride" Target="../theme/themeOverride6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en-US" sz="2000" dirty="0">
                <a:latin typeface="Arial" pitchFamily="34" charset="0"/>
                <a:cs typeface="Arial" pitchFamily="34" charset="0"/>
              </a:rPr>
              <a:t>LIVE TO CUTOUT BEEF PRICE SPREAD</a:t>
            </a:r>
          </a:p>
          <a:p>
            <a:pPr>
              <a:defRPr/>
            </a:pPr>
            <a:r>
              <a:rPr lang="en-US" sz="2000" b="0" dirty="0"/>
              <a:t>Monthly</a:t>
            </a:r>
          </a:p>
        </c:rich>
      </c:tx>
      <c:overlay val="0"/>
    </c:title>
    <c:autoTitleDeleted val="0"/>
    <c:plotArea>
      <c:layout>
        <c:manualLayout>
          <c:layoutTarget val="inner"/>
          <c:xMode val="edge"/>
          <c:yMode val="edge"/>
          <c:x val="8.4340438048692193E-2"/>
          <c:y val="0.18519648072159994"/>
          <c:w val="0.90003461851751343"/>
          <c:h val="0.67373904846401356"/>
        </c:manualLayout>
      </c:layout>
      <c:lineChart>
        <c:grouping val="standard"/>
        <c:varyColors val="0"/>
        <c:ser>
          <c:idx val="1"/>
          <c:order val="0"/>
          <c:tx>
            <c:strRef>
              <c:f>Sheet1!$B$1</c:f>
              <c:strCache>
                <c:ptCount val="1"/>
                <c:pt idx="0">
                  <c:v>Avg. 2020-24</c:v>
                </c:pt>
              </c:strCache>
            </c:strRef>
          </c:tx>
          <c:spPr>
            <a:ln w="127000">
              <a:solidFill>
                <a:srgbClr val="FF5050"/>
              </a:solidFill>
            </a:ln>
          </c:spPr>
          <c:marker>
            <c:symbol val="none"/>
          </c:marker>
          <c:cat>
            <c:strRef>
              <c:f>Sheet1!$A$2:$A$13</c:f>
              <c:strCache>
                <c:ptCount val="12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AUG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DEC</c:v>
                </c:pt>
              </c:strCache>
            </c:strRef>
          </c:cat>
          <c:val>
            <c:numRef>
              <c:f>Sheet1!$B$2:$B$13</c:f>
              <c:numCache>
                <c:formatCode>General</c:formatCode>
                <c:ptCount val="12"/>
                <c:pt idx="0">
                  <c:v>325.55533792984448</c:v>
                </c:pt>
                <c:pt idx="1">
                  <c:v>307.33190350726005</c:v>
                </c:pt>
                <c:pt idx="2">
                  <c:v>339.84675327844019</c:v>
                </c:pt>
                <c:pt idx="3">
                  <c:v>456.43984491174888</c:v>
                </c:pt>
                <c:pt idx="4">
                  <c:v>685.86301840275974</c:v>
                </c:pt>
                <c:pt idx="5">
                  <c:v>527.22363690645921</c:v>
                </c:pt>
                <c:pt idx="6">
                  <c:v>417.66202834932744</c:v>
                </c:pt>
                <c:pt idx="7">
                  <c:v>464.38525723349142</c:v>
                </c:pt>
                <c:pt idx="8">
                  <c:v>430.19157219484862</c:v>
                </c:pt>
                <c:pt idx="9">
                  <c:v>347.37691883215564</c:v>
                </c:pt>
                <c:pt idx="10">
                  <c:v>343.6243716369583</c:v>
                </c:pt>
                <c:pt idx="11">
                  <c:v>296.74859430915166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EC1F-4426-B2AA-0EB48D39B623}"/>
            </c:ext>
          </c:extLst>
        </c:ser>
        <c:ser>
          <c:idx val="0"/>
          <c:order val="1"/>
          <c:tx>
            <c:strRef>
              <c:f>Sheet1!$C$1</c:f>
              <c:strCache>
                <c:ptCount val="1"/>
                <c:pt idx="0">
                  <c:v>2025</c:v>
                </c:pt>
              </c:strCache>
            </c:strRef>
          </c:tx>
          <c:spPr>
            <a:ln w="50800">
              <a:solidFill>
                <a:srgbClr val="002060"/>
              </a:solidFill>
              <a:prstDash val="sysDot"/>
            </a:ln>
          </c:spPr>
          <c:marker>
            <c:symbol val="none"/>
          </c:marker>
          <c:cat>
            <c:strRef>
              <c:f>Sheet1!$A$2:$A$13</c:f>
              <c:strCache>
                <c:ptCount val="12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AUG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DEC</c:v>
                </c:pt>
              </c:strCache>
            </c:strRef>
          </c:cat>
          <c:val>
            <c:numRef>
              <c:f>Sheet1!$C$2:$C$13</c:f>
              <c:numCache>
                <c:formatCode>General</c:formatCode>
                <c:ptCount val="12"/>
                <c:pt idx="0">
                  <c:v>175.26956692857152</c:v>
                </c:pt>
                <c:pt idx="1">
                  <c:v>111.37738895833331</c:v>
                </c:pt>
                <c:pt idx="2">
                  <c:v>105.87628062500016</c:v>
                </c:pt>
                <c:pt idx="3">
                  <c:v>140.84567257142817</c:v>
                </c:pt>
                <c:pt idx="4">
                  <c:v>147.25443491071383</c:v>
                </c:pt>
                <c:pt idx="5">
                  <c:v>214.63413595238126</c:v>
                </c:pt>
                <c:pt idx="6">
                  <c:v>195.79340128571448</c:v>
                </c:pt>
                <c:pt idx="7">
                  <c:v>239.61458044642904</c:v>
                </c:pt>
                <c:pt idx="8">
                  <c:v>225.55877845238138</c:v>
                </c:pt>
                <c:pt idx="9">
                  <c:v>81.883046238095631</c:v>
                </c:pt>
                <c:pt idx="10">
                  <c:v>210.79128583333295</c:v>
                </c:pt>
                <c:pt idx="11">
                  <c:v>81.168182119047742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EC1F-4426-B2AA-0EB48D39B623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2026</c:v>
                </c:pt>
              </c:strCache>
            </c:strRef>
          </c:tx>
          <c:spPr>
            <a:ln w="50800">
              <a:solidFill>
                <a:srgbClr val="0070C0"/>
              </a:solidFill>
            </a:ln>
          </c:spPr>
          <c:marker>
            <c:symbol val="square"/>
            <c:size val="10"/>
            <c:spPr>
              <a:solidFill>
                <a:srgbClr val="0070C0"/>
              </a:solidFill>
            </c:spPr>
          </c:marker>
          <c:cat>
            <c:strRef>
              <c:f>Sheet1!$A$2:$A$13</c:f>
              <c:strCache>
                <c:ptCount val="12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AUG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DEC</c:v>
                </c:pt>
              </c:strCache>
            </c:strRef>
          </c:cat>
          <c:val>
            <c:numRef>
              <c:f>Sheet1!$D$2:$D$13</c:f>
              <c:numCache>
                <c:formatCode>General</c:formatCode>
                <c:ptCount val="12"/>
                <c:pt idx="0">
                  <c:v>45.275917023809598</c:v>
                </c:pt>
                <c:pt idx="1">
                  <c:v>#N/A</c:v>
                </c:pt>
                <c:pt idx="2">
                  <c:v>#N/A</c:v>
                </c:pt>
                <c:pt idx="3">
                  <c:v>#N/A</c:v>
                </c:pt>
                <c:pt idx="4">
                  <c:v>#N/A</c:v>
                </c:pt>
                <c:pt idx="5">
                  <c:v>#N/A</c:v>
                </c:pt>
                <c:pt idx="6">
                  <c:v>#N/A</c:v>
                </c:pt>
                <c:pt idx="7">
                  <c:v>#N/A</c:v>
                </c:pt>
                <c:pt idx="8">
                  <c:v>#N/A</c:v>
                </c:pt>
                <c:pt idx="9">
                  <c:v>#N/A</c:v>
                </c:pt>
                <c:pt idx="10">
                  <c:v>#N/A</c:v>
                </c:pt>
                <c:pt idx="11">
                  <c:v>#N/A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EC1F-4426-B2AA-0EB48D39B62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37264568"/>
        <c:axId val="137264960"/>
      </c:lineChart>
      <c:catAx>
        <c:axId val="13726456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>
            <a:solidFill>
              <a:prstClr val="black"/>
            </a:solidFill>
          </a:ln>
        </c:spPr>
        <c:txPr>
          <a:bodyPr/>
          <a:lstStyle/>
          <a:p>
            <a:pPr>
              <a:defRPr sz="1200"/>
            </a:pPr>
            <a:endParaRPr lang="en-US"/>
          </a:p>
        </c:txPr>
        <c:crossAx val="137264960"/>
        <c:crosses val="autoZero"/>
        <c:auto val="1"/>
        <c:lblAlgn val="ctr"/>
        <c:lblOffset val="100"/>
        <c:noMultiLvlLbl val="0"/>
      </c:catAx>
      <c:valAx>
        <c:axId val="137264960"/>
        <c:scaling>
          <c:orientation val="minMax"/>
        </c:scaling>
        <c:delete val="0"/>
        <c:axPos val="l"/>
        <c:majorGridlines/>
        <c:title>
          <c:tx>
            <c:rich>
              <a:bodyPr rot="0" vert="horz"/>
              <a:lstStyle/>
              <a:p>
                <a:pPr>
                  <a:defRPr/>
                </a:pPr>
                <a:r>
                  <a:rPr lang="en-US" b="0" dirty="0"/>
                  <a:t>$ Per 1000</a:t>
                </a:r>
                <a:r>
                  <a:rPr lang="en-US" b="0" baseline="0" dirty="0"/>
                  <a:t> </a:t>
                </a:r>
                <a:r>
                  <a:rPr lang="en-US" b="0" baseline="0" dirty="0" err="1"/>
                  <a:t>lbs</a:t>
                </a:r>
                <a:endParaRPr lang="en-US" b="0" dirty="0"/>
              </a:p>
            </c:rich>
          </c:tx>
          <c:layout>
            <c:manualLayout>
              <c:xMode val="edge"/>
              <c:yMode val="edge"/>
              <c:x val="1.8518531088786334E-2"/>
              <c:y val="0.10391944844922554"/>
            </c:manualLayout>
          </c:layout>
          <c:overlay val="0"/>
        </c:title>
        <c:numFmt formatCode="General" sourceLinked="0"/>
        <c:majorTickMark val="none"/>
        <c:minorTickMark val="none"/>
        <c:tickLblPos val="nextTo"/>
        <c:spPr>
          <a:ln>
            <a:solidFill>
              <a:prstClr val="black"/>
            </a:solidFill>
          </a:ln>
        </c:spPr>
        <c:crossAx val="137264568"/>
        <c:crosses val="autoZero"/>
        <c:crossBetween val="between"/>
      </c:valAx>
      <c:spPr>
        <a:solidFill>
          <a:schemeClr val="bg1"/>
        </a:solidFill>
        <a:ln w="28575">
          <a:solidFill>
            <a:prstClr val="black"/>
          </a:solidFill>
        </a:ln>
      </c:spPr>
    </c:plotArea>
    <c:legend>
      <c:legendPos val="b"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2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en-US" sz="2000" dirty="0">
                <a:latin typeface="Arial" pitchFamily="34" charset="0"/>
                <a:cs typeface="Arial" pitchFamily="34" charset="0"/>
              </a:rPr>
              <a:t>CUTOUT TO RETAIL BEEF PRICE SPREAD</a:t>
            </a:r>
          </a:p>
          <a:p>
            <a:pPr>
              <a:defRPr/>
            </a:pPr>
            <a:r>
              <a:rPr lang="en-US" sz="2000" b="0" dirty="0"/>
              <a:t>Monthly</a:t>
            </a:r>
          </a:p>
        </c:rich>
      </c:tx>
      <c:overlay val="0"/>
    </c:title>
    <c:autoTitleDeleted val="0"/>
    <c:plotArea>
      <c:layout>
        <c:manualLayout>
          <c:layoutTarget val="inner"/>
          <c:xMode val="edge"/>
          <c:yMode val="edge"/>
          <c:x val="7.8593311611910591E-2"/>
          <c:y val="0.18519648072160019"/>
          <c:w val="0.88692392976739909"/>
          <c:h val="0.67373904846401356"/>
        </c:manualLayout>
      </c:layout>
      <c:lineChart>
        <c:grouping val="standard"/>
        <c:varyColors val="0"/>
        <c:ser>
          <c:idx val="1"/>
          <c:order val="0"/>
          <c:tx>
            <c:strRef>
              <c:f>Sheet1!$B$1</c:f>
              <c:strCache>
                <c:ptCount val="1"/>
                <c:pt idx="0">
                  <c:v>Avg. 2020-24</c:v>
                </c:pt>
              </c:strCache>
            </c:strRef>
          </c:tx>
          <c:spPr>
            <a:ln w="127000">
              <a:solidFill>
                <a:srgbClr val="FF5050"/>
              </a:solidFill>
            </a:ln>
          </c:spPr>
          <c:marker>
            <c:symbol val="none"/>
          </c:marker>
          <c:cat>
            <c:strRef>
              <c:f>Sheet1!$A$2:$A$13</c:f>
              <c:strCache>
                <c:ptCount val="12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Aug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Dec</c:v>
                </c:pt>
              </c:strCache>
            </c:strRef>
          </c:cat>
          <c:val>
            <c:numRef>
              <c:f>Sheet1!$B$2:$B$13</c:f>
              <c:numCache>
                <c:formatCode>General</c:formatCode>
                <c:ptCount val="12"/>
                <c:pt idx="0">
                  <c:v>1418.7685311206819</c:v>
                </c:pt>
                <c:pt idx="1">
                  <c:v>1408.6991078220956</c:v>
                </c:pt>
                <c:pt idx="2">
                  <c:v>1399.9758479620359</c:v>
                </c:pt>
                <c:pt idx="3">
                  <c:v>1361.1905207875923</c:v>
                </c:pt>
                <c:pt idx="4">
                  <c:v>1243.8778725367929</c:v>
                </c:pt>
                <c:pt idx="5">
                  <c:v>1444.8602995645865</c:v>
                </c:pt>
                <c:pt idx="6">
                  <c:v>1550.9069248180083</c:v>
                </c:pt>
                <c:pt idx="7">
                  <c:v>1420.9948355543304</c:v>
                </c:pt>
                <c:pt idx="8">
                  <c:v>1465.8394969110423</c:v>
                </c:pt>
                <c:pt idx="9">
                  <c:v>1502.5088946523131</c:v>
                </c:pt>
                <c:pt idx="10">
                  <c:v>1466.1846751952503</c:v>
                </c:pt>
                <c:pt idx="11">
                  <c:v>1484.6165116015623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A355-4560-8496-B52AE897E8CD}"/>
            </c:ext>
          </c:extLst>
        </c:ser>
        <c:ser>
          <c:idx val="0"/>
          <c:order val="1"/>
          <c:tx>
            <c:strRef>
              <c:f>Sheet1!$C$1</c:f>
              <c:strCache>
                <c:ptCount val="1"/>
                <c:pt idx="0">
                  <c:v>2025</c:v>
                </c:pt>
              </c:strCache>
            </c:strRef>
          </c:tx>
          <c:spPr>
            <a:ln w="50800">
              <a:solidFill>
                <a:srgbClr val="002060"/>
              </a:solidFill>
              <a:prstDash val="sysDot"/>
            </a:ln>
          </c:spPr>
          <c:marker>
            <c:symbol val="none"/>
          </c:marker>
          <c:cat>
            <c:strRef>
              <c:f>Sheet1!$A$2:$A$13</c:f>
              <c:strCache>
                <c:ptCount val="12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Aug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Dec</c:v>
                </c:pt>
              </c:strCache>
            </c:strRef>
          </c:cat>
          <c:val>
            <c:numRef>
              <c:f>Sheet1!$C$2:$C$13</c:f>
              <c:numCache>
                <c:formatCode>General</c:formatCode>
                <c:ptCount val="12"/>
                <c:pt idx="0">
                  <c:v>1403.5907899999997</c:v>
                </c:pt>
                <c:pt idx="1">
                  <c:v>1546.28775</c:v>
                </c:pt>
                <c:pt idx="2">
                  <c:v>1559.7410499999999</c:v>
                </c:pt>
                <c:pt idx="3">
                  <c:v>1503.8055199999999</c:v>
                </c:pt>
                <c:pt idx="4">
                  <c:v>1352.8964749999996</c:v>
                </c:pt>
                <c:pt idx="5">
                  <c:v>1287.9765499999999</c:v>
                </c:pt>
                <c:pt idx="6">
                  <c:v>1421.4518499999999</c:v>
                </c:pt>
                <c:pt idx="7">
                  <c:v>1425.8054999999995</c:v>
                </c:pt>
                <c:pt idx="8">
                  <c:v>1463.2869999999994</c:v>
                </c:pt>
                <c:pt idx="9">
                  <c:v>1677.42092</c:v>
                </c:pt>
                <c:pt idx="10">
                  <c:v>1660.3964999999998</c:v>
                </c:pt>
                <c:pt idx="11">
                  <c:v>1826.0271399999992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A355-4560-8496-B52AE897E8CD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2026</c:v>
                </c:pt>
              </c:strCache>
            </c:strRef>
          </c:tx>
          <c:spPr>
            <a:ln w="50800">
              <a:solidFill>
                <a:srgbClr val="0070C0"/>
              </a:solidFill>
            </a:ln>
          </c:spPr>
          <c:marker>
            <c:symbol val="square"/>
            <c:size val="10"/>
            <c:spPr>
              <a:solidFill>
                <a:srgbClr val="0070C0"/>
              </a:solidFill>
              <a:ln>
                <a:solidFill>
                  <a:srgbClr val="0070C0"/>
                </a:solidFill>
              </a:ln>
            </c:spPr>
          </c:marker>
          <c:cat>
            <c:strRef>
              <c:f>Sheet1!$A$2:$A$13</c:f>
              <c:strCache>
                <c:ptCount val="12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Aug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Dec</c:v>
                </c:pt>
              </c:strCache>
            </c:strRef>
          </c:cat>
          <c:val>
            <c:numRef>
              <c:f>Sheet1!$D$2:$D$13</c:f>
              <c:numCache>
                <c:formatCode>General</c:formatCode>
                <c:ptCount val="12"/>
                <c:pt idx="0">
                  <c:v>1760.964449999999</c:v>
                </c:pt>
                <c:pt idx="1">
                  <c:v>#N/A</c:v>
                </c:pt>
                <c:pt idx="2">
                  <c:v>#N/A</c:v>
                </c:pt>
                <c:pt idx="3">
                  <c:v>#N/A</c:v>
                </c:pt>
                <c:pt idx="4">
                  <c:v>#N/A</c:v>
                </c:pt>
                <c:pt idx="5">
                  <c:v>#N/A</c:v>
                </c:pt>
                <c:pt idx="6">
                  <c:v>#N/A</c:v>
                </c:pt>
                <c:pt idx="7">
                  <c:v>#N/A</c:v>
                </c:pt>
                <c:pt idx="8">
                  <c:v>#N/A</c:v>
                </c:pt>
                <c:pt idx="9">
                  <c:v>#N/A</c:v>
                </c:pt>
                <c:pt idx="10">
                  <c:v>#N/A</c:v>
                </c:pt>
                <c:pt idx="11">
                  <c:v>#N/A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A355-4560-8496-B52AE897E8C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211438952"/>
        <c:axId val="211438560"/>
      </c:lineChart>
      <c:catAx>
        <c:axId val="21143895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>
            <a:solidFill>
              <a:prstClr val="black"/>
            </a:solidFill>
          </a:ln>
        </c:spPr>
        <c:txPr>
          <a:bodyPr/>
          <a:lstStyle/>
          <a:p>
            <a:pPr>
              <a:defRPr sz="1200"/>
            </a:pPr>
            <a:endParaRPr lang="en-US"/>
          </a:p>
        </c:txPr>
        <c:crossAx val="211438560"/>
        <c:crosses val="autoZero"/>
        <c:auto val="1"/>
        <c:lblAlgn val="ctr"/>
        <c:lblOffset val="100"/>
        <c:noMultiLvlLbl val="0"/>
      </c:catAx>
      <c:valAx>
        <c:axId val="211438560"/>
        <c:scaling>
          <c:orientation val="minMax"/>
          <c:min val="1100"/>
        </c:scaling>
        <c:delete val="0"/>
        <c:axPos val="l"/>
        <c:majorGridlines/>
        <c:title>
          <c:tx>
            <c:rich>
              <a:bodyPr rot="0" vert="horz"/>
              <a:lstStyle/>
              <a:p>
                <a:pPr>
                  <a:defRPr/>
                </a:pPr>
                <a:r>
                  <a:rPr lang="en-US" b="0" dirty="0"/>
                  <a:t>$ Per 1000</a:t>
                </a:r>
                <a:r>
                  <a:rPr lang="en-US" b="0" baseline="0" dirty="0"/>
                  <a:t> </a:t>
                </a:r>
                <a:r>
                  <a:rPr lang="en-US" b="0" baseline="0" dirty="0" err="1"/>
                  <a:t>lbs</a:t>
                </a:r>
                <a:endParaRPr lang="en-US" b="0" dirty="0"/>
              </a:p>
            </c:rich>
          </c:tx>
          <c:layout>
            <c:manualLayout>
              <c:xMode val="edge"/>
              <c:yMode val="edge"/>
              <c:x val="1.8518531088786334E-2"/>
              <c:y val="0.10391944844922554"/>
            </c:manualLayout>
          </c:layout>
          <c:overlay val="0"/>
        </c:title>
        <c:numFmt formatCode="General" sourceLinked="0"/>
        <c:majorTickMark val="none"/>
        <c:minorTickMark val="none"/>
        <c:tickLblPos val="nextTo"/>
        <c:spPr>
          <a:ln>
            <a:solidFill>
              <a:prstClr val="black"/>
            </a:solidFill>
          </a:ln>
        </c:spPr>
        <c:crossAx val="211438952"/>
        <c:crosses val="autoZero"/>
        <c:crossBetween val="between"/>
      </c:valAx>
      <c:spPr>
        <a:solidFill>
          <a:schemeClr val="bg1"/>
        </a:solidFill>
        <a:ln w="28575">
          <a:solidFill>
            <a:prstClr val="black"/>
          </a:solidFill>
        </a:ln>
      </c:spPr>
    </c:plotArea>
    <c:legend>
      <c:legendPos val="b"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2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en-US" sz="2000" dirty="0">
                <a:latin typeface="Arial" pitchFamily="34" charset="0"/>
                <a:cs typeface="Arial" pitchFamily="34" charset="0"/>
              </a:rPr>
              <a:t>CHOICE STEER VALUE AS A PERCENT</a:t>
            </a:r>
            <a:r>
              <a:rPr lang="en-US" sz="2000" baseline="0" dirty="0">
                <a:latin typeface="Arial" pitchFamily="34" charset="0"/>
                <a:cs typeface="Arial" pitchFamily="34" charset="0"/>
              </a:rPr>
              <a:t> OF </a:t>
            </a:r>
          </a:p>
          <a:p>
            <a:pPr>
              <a:defRPr/>
            </a:pPr>
            <a:r>
              <a:rPr lang="en-US" sz="2000" baseline="0" dirty="0">
                <a:latin typeface="Arial" pitchFamily="34" charset="0"/>
                <a:cs typeface="Arial" pitchFamily="34" charset="0"/>
              </a:rPr>
              <a:t>RETAIL BEEF VALUE</a:t>
            </a:r>
            <a:endParaRPr lang="en-US" sz="2000" dirty="0">
              <a:latin typeface="Arial" pitchFamily="34" charset="0"/>
              <a:cs typeface="Arial" pitchFamily="34" charset="0"/>
            </a:endParaRPr>
          </a:p>
          <a:p>
            <a:pPr>
              <a:defRPr/>
            </a:pPr>
            <a:r>
              <a:rPr lang="en-US" sz="2000" b="0" dirty="0"/>
              <a:t>Monthly</a:t>
            </a:r>
          </a:p>
        </c:rich>
      </c:tx>
      <c:overlay val="0"/>
    </c:title>
    <c:autoTitleDeleted val="0"/>
    <c:plotArea>
      <c:layout>
        <c:manualLayout>
          <c:layoutTarget val="inner"/>
          <c:xMode val="edge"/>
          <c:yMode val="edge"/>
          <c:x val="5.2371934111684365E-2"/>
          <c:y val="0.18519648072160019"/>
          <c:w val="0.91373970495067425"/>
          <c:h val="0.75824609071753368"/>
        </c:manualLayout>
      </c:layout>
      <c:lineChart>
        <c:grouping val="standard"/>
        <c:varyColors val="0"/>
        <c:ser>
          <c:idx val="1"/>
          <c:order val="0"/>
          <c:spPr>
            <a:ln w="57150">
              <a:solidFill>
                <a:srgbClr val="FF5050"/>
              </a:solidFill>
            </a:ln>
          </c:spPr>
          <c:marker>
            <c:symbol val="none"/>
          </c:marker>
          <c:cat>
            <c:numRef>
              <c:f>Sheet1!$A$1:$A$120</c:f>
              <c:numCache>
                <c:formatCode>General</c:formatCode>
                <c:ptCount val="120"/>
                <c:pt idx="0">
                  <c:v>2017</c:v>
                </c:pt>
                <c:pt idx="12">
                  <c:v>2018</c:v>
                </c:pt>
                <c:pt idx="24">
                  <c:v>2019</c:v>
                </c:pt>
                <c:pt idx="36">
                  <c:v>2020</c:v>
                </c:pt>
                <c:pt idx="48">
                  <c:v>2021</c:v>
                </c:pt>
                <c:pt idx="60">
                  <c:v>2022</c:v>
                </c:pt>
                <c:pt idx="72">
                  <c:v>2023</c:v>
                </c:pt>
                <c:pt idx="84">
                  <c:v>2024</c:v>
                </c:pt>
                <c:pt idx="96">
                  <c:v>2025</c:v>
                </c:pt>
                <c:pt idx="108">
                  <c:v>2026</c:v>
                </c:pt>
              </c:numCache>
            </c:numRef>
          </c:cat>
          <c:val>
            <c:numRef>
              <c:f>Sheet1!$B$1:$B$120</c:f>
              <c:numCache>
                <c:formatCode>General</c:formatCode>
                <c:ptCount val="120"/>
                <c:pt idx="0">
                  <c:v>0.47252183642175882</c:v>
                </c:pt>
                <c:pt idx="1">
                  <c:v>0.46106443933063296</c:v>
                </c:pt>
                <c:pt idx="2">
                  <c:v>0.47872681750264329</c:v>
                </c:pt>
                <c:pt idx="3">
                  <c:v>0.48955123979629495</c:v>
                </c:pt>
                <c:pt idx="4">
                  <c:v>0.49903316393820341</c:v>
                </c:pt>
                <c:pt idx="5">
                  <c:v>0.45870564235753697</c:v>
                </c:pt>
                <c:pt idx="6">
                  <c:v>0.43530412243785815</c:v>
                </c:pt>
                <c:pt idx="7">
                  <c:v>0.41472163184780214</c:v>
                </c:pt>
                <c:pt idx="8">
                  <c:v>0.41323396483091235</c:v>
                </c:pt>
                <c:pt idx="9">
                  <c:v>0.43648464823185934</c:v>
                </c:pt>
                <c:pt idx="10">
                  <c:v>0.46775904602971508</c:v>
                </c:pt>
                <c:pt idx="11">
                  <c:v>0.46276573883727679</c:v>
                </c:pt>
                <c:pt idx="12">
                  <c:v>0.47983175802725869</c:v>
                </c:pt>
                <c:pt idx="13">
                  <c:v>0.4903513558648056</c:v>
                </c:pt>
                <c:pt idx="14">
                  <c:v>0.4770798985221239</c:v>
                </c:pt>
                <c:pt idx="15">
                  <c:v>0.44573060348349169</c:v>
                </c:pt>
                <c:pt idx="16">
                  <c:v>0.43895240305283639</c:v>
                </c:pt>
                <c:pt idx="17">
                  <c:v>0.41568821803028638</c:v>
                </c:pt>
                <c:pt idx="18">
                  <c:v>0.4186778919933713</c:v>
                </c:pt>
                <c:pt idx="19">
                  <c:v>0.40812307808044479</c:v>
                </c:pt>
                <c:pt idx="20">
                  <c:v>0.41808854456129579</c:v>
                </c:pt>
                <c:pt idx="21">
                  <c:v>0.4342018363167931</c:v>
                </c:pt>
                <c:pt idx="22">
                  <c:v>0.44063871293292844</c:v>
                </c:pt>
                <c:pt idx="23">
                  <c:v>0.46288400141448943</c:v>
                </c:pt>
                <c:pt idx="24">
                  <c:v>0.47532942503741721</c:v>
                </c:pt>
                <c:pt idx="25">
                  <c:v>0.48155856748471543</c:v>
                </c:pt>
                <c:pt idx="26">
                  <c:v>0.47274653704005021</c:v>
                </c:pt>
                <c:pt idx="27">
                  <c:v>0.46225216593460405</c:v>
                </c:pt>
                <c:pt idx="28">
                  <c:v>0.43088291151271602</c:v>
                </c:pt>
                <c:pt idx="29">
                  <c:v>0.4074036889867762</c:v>
                </c:pt>
                <c:pt idx="30">
                  <c:v>0.40836072765278369</c:v>
                </c:pt>
                <c:pt idx="31">
                  <c:v>0.39278886878858937</c:v>
                </c:pt>
                <c:pt idx="32">
                  <c:v>0.37909734191933281</c:v>
                </c:pt>
                <c:pt idx="33">
                  <c:v>0.41734541623414056</c:v>
                </c:pt>
                <c:pt idx="34">
                  <c:v>0.4312660950570894</c:v>
                </c:pt>
                <c:pt idx="35">
                  <c:v>0.44498448500517157</c:v>
                </c:pt>
                <c:pt idx="36">
                  <c:v>0.46039754335829447</c:v>
                </c:pt>
                <c:pt idx="37">
                  <c:v>0.44288932102150036</c:v>
                </c:pt>
                <c:pt idx="38">
                  <c:v>0.42161204989076134</c:v>
                </c:pt>
                <c:pt idx="39">
                  <c:v>0.36639296737897353</c:v>
                </c:pt>
                <c:pt idx="40">
                  <c:v>0.34277971229326437</c:v>
                </c:pt>
                <c:pt idx="41">
                  <c:v>0.31271790134582916</c:v>
                </c:pt>
                <c:pt idx="42">
                  <c:v>0.31779429067856374</c:v>
                </c:pt>
                <c:pt idx="43">
                  <c:v>0.36331039493231604</c:v>
                </c:pt>
                <c:pt idx="44">
                  <c:v>0.36969115318658696</c:v>
                </c:pt>
                <c:pt idx="45">
                  <c:v>0.38055419139727703</c:v>
                </c:pt>
                <c:pt idx="46">
                  <c:v>0.38986318999610509</c:v>
                </c:pt>
                <c:pt idx="47">
                  <c:v>0.39228587491068068</c:v>
                </c:pt>
                <c:pt idx="48">
                  <c:v>0.39088603797892668</c:v>
                </c:pt>
                <c:pt idx="49">
                  <c:v>0.39945990892576794</c:v>
                </c:pt>
                <c:pt idx="50">
                  <c:v>0.39456987347103001</c:v>
                </c:pt>
                <c:pt idx="51">
                  <c:v>0.39727605466543386</c:v>
                </c:pt>
                <c:pt idx="52">
                  <c:v>0.38314614254540236</c:v>
                </c:pt>
                <c:pt idx="53">
                  <c:v>0.36376313515151354</c:v>
                </c:pt>
                <c:pt idx="54">
                  <c:v>0.35551334916177524</c:v>
                </c:pt>
                <c:pt idx="55">
                  <c:v>0.35604829129372101</c:v>
                </c:pt>
                <c:pt idx="56">
                  <c:v>0.34982768801904035</c:v>
                </c:pt>
                <c:pt idx="57">
                  <c:v>0.35174296534396166</c:v>
                </c:pt>
                <c:pt idx="58">
                  <c:v>0.37893440070818207</c:v>
                </c:pt>
                <c:pt idx="59">
                  <c:v>0.40371017833280426</c:v>
                </c:pt>
                <c:pt idx="60">
                  <c:v>0.40176116411579926</c:v>
                </c:pt>
                <c:pt idx="61">
                  <c:v>0.41499699627598291</c:v>
                </c:pt>
                <c:pt idx="62">
                  <c:v>0.40448356406172498</c:v>
                </c:pt>
                <c:pt idx="63">
                  <c:v>0.40453705449405492</c:v>
                </c:pt>
                <c:pt idx="64">
                  <c:v>0.40571609444115569</c:v>
                </c:pt>
                <c:pt idx="65">
                  <c:v>0.40482461687429239</c:v>
                </c:pt>
                <c:pt idx="66">
                  <c:v>0.40193712620867617</c:v>
                </c:pt>
                <c:pt idx="67">
                  <c:v>0.41486835495020807</c:v>
                </c:pt>
                <c:pt idx="68">
                  <c:v>0.4195757792872043</c:v>
                </c:pt>
                <c:pt idx="69">
                  <c:v>0.44262691880665972</c:v>
                </c:pt>
                <c:pt idx="70">
                  <c:v>0.46250805469462947</c:v>
                </c:pt>
                <c:pt idx="71">
                  <c:v>0.46991152540578301</c:v>
                </c:pt>
                <c:pt idx="72">
                  <c:v>0.46422059551651562</c:v>
                </c:pt>
                <c:pt idx="73">
                  <c:v>0.48013599324814349</c:v>
                </c:pt>
                <c:pt idx="74">
                  <c:v>0.48768816575444152</c:v>
                </c:pt>
                <c:pt idx="75">
                  <c:v>0.4988980304185005</c:v>
                </c:pt>
                <c:pt idx="76">
                  <c:v>0.48147505725773448</c:v>
                </c:pt>
                <c:pt idx="77">
                  <c:v>0.50392053592965369</c:v>
                </c:pt>
                <c:pt idx="78">
                  <c:v>0.48577813492622313</c:v>
                </c:pt>
                <c:pt idx="79">
                  <c:v>0.51678948800350732</c:v>
                </c:pt>
                <c:pt idx="80">
                  <c:v>0.52481128659473619</c:v>
                </c:pt>
                <c:pt idx="81">
                  <c:v>0.52115358771381415</c:v>
                </c:pt>
                <c:pt idx="82">
                  <c:v>0.51244216894829708</c:v>
                </c:pt>
                <c:pt idx="83">
                  <c:v>0.49321662954880241</c:v>
                </c:pt>
                <c:pt idx="84">
                  <c:v>0.50451188619126286</c:v>
                </c:pt>
                <c:pt idx="85">
                  <c:v>0.52504135000212104</c:v>
                </c:pt>
                <c:pt idx="86">
                  <c:v>0.53427970261307645</c:v>
                </c:pt>
                <c:pt idx="87">
                  <c:v>0.5199702130235293</c:v>
                </c:pt>
                <c:pt idx="88">
                  <c:v>0.52812720329905505</c:v>
                </c:pt>
                <c:pt idx="89">
                  <c:v>0.53238999830833966</c:v>
                </c:pt>
                <c:pt idx="90">
                  <c:v>0.52595378170403539</c:v>
                </c:pt>
                <c:pt idx="91">
                  <c:v>0.51299328392792432</c:v>
                </c:pt>
                <c:pt idx="92">
                  <c:v>0.50326003554300947</c:v>
                </c:pt>
                <c:pt idx="93">
                  <c:v>0.52807066750170739</c:v>
                </c:pt>
                <c:pt idx="94">
                  <c:v>0.52676915891956888</c:v>
                </c:pt>
                <c:pt idx="95">
                  <c:v>0.53704115087181159</c:v>
                </c:pt>
                <c:pt idx="96">
                  <c:v>0.56077376311503291</c:v>
                </c:pt>
                <c:pt idx="97">
                  <c:v>0.54814654235836391</c:v>
                </c:pt>
                <c:pt idx="98">
                  <c:v>0.5512149667172187</c:v>
                </c:pt>
                <c:pt idx="99">
                  <c:v>0.56107417710721608</c:v>
                </c:pt>
                <c:pt idx="100">
                  <c:v>0.59509833629475184</c:v>
                </c:pt>
                <c:pt idx="101">
                  <c:v>0.60495929211455035</c:v>
                </c:pt>
                <c:pt idx="102">
                  <c:v>0.58774297422664756</c:v>
                </c:pt>
                <c:pt idx="103">
                  <c:v>0.58827890904743674</c:v>
                </c:pt>
                <c:pt idx="104">
                  <c:v>0.58635572586027374</c:v>
                </c:pt>
                <c:pt idx="105">
                  <c:v>0.57344870761062972</c:v>
                </c:pt>
                <c:pt idx="106">
                  <c:v>0.54623712100861133</c:v>
                </c:pt>
                <c:pt idx="107">
                  <c:v>0.54486940484393309</c:v>
                </c:pt>
                <c:pt idx="108">
                  <c:v>0.56532594834947314</c:v>
                </c:pt>
                <c:pt idx="109">
                  <c:v>#N/A</c:v>
                </c:pt>
                <c:pt idx="110">
                  <c:v>#N/A</c:v>
                </c:pt>
                <c:pt idx="111">
                  <c:v>#N/A</c:v>
                </c:pt>
                <c:pt idx="112">
                  <c:v>#N/A</c:v>
                </c:pt>
                <c:pt idx="113">
                  <c:v>#N/A</c:v>
                </c:pt>
                <c:pt idx="114">
                  <c:v>#N/A</c:v>
                </c:pt>
                <c:pt idx="115">
                  <c:v>#N/A</c:v>
                </c:pt>
                <c:pt idx="116">
                  <c:v>#N/A</c:v>
                </c:pt>
                <c:pt idx="117">
                  <c:v>#N/A</c:v>
                </c:pt>
                <c:pt idx="118">
                  <c:v>#N/A</c:v>
                </c:pt>
                <c:pt idx="119">
                  <c:v>#N/A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A591-405D-94FB-891168E1EA7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211437776"/>
        <c:axId val="211437384"/>
      </c:lineChart>
      <c:catAx>
        <c:axId val="21143777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>
            <a:solidFill>
              <a:prstClr val="black"/>
            </a:solidFill>
          </a:ln>
        </c:spPr>
        <c:txPr>
          <a:bodyPr/>
          <a:lstStyle/>
          <a:p>
            <a:pPr>
              <a:defRPr sz="1200"/>
            </a:pPr>
            <a:endParaRPr lang="en-US"/>
          </a:p>
        </c:txPr>
        <c:crossAx val="211437384"/>
        <c:crosses val="autoZero"/>
        <c:auto val="1"/>
        <c:lblAlgn val="ctr"/>
        <c:lblOffset val="100"/>
        <c:noMultiLvlLbl val="0"/>
      </c:catAx>
      <c:valAx>
        <c:axId val="211437384"/>
        <c:scaling>
          <c:orientation val="minMax"/>
          <c:min val="0.30000000000000004"/>
        </c:scaling>
        <c:delete val="0"/>
        <c:axPos val="l"/>
        <c:majorGridlines/>
        <c:title>
          <c:tx>
            <c:rich>
              <a:bodyPr rot="0" vert="horz"/>
              <a:lstStyle/>
              <a:p>
                <a:pPr>
                  <a:defRPr/>
                </a:pPr>
                <a:r>
                  <a:rPr lang="en-US" b="0" dirty="0"/>
                  <a:t>Percent</a:t>
                </a:r>
              </a:p>
            </c:rich>
          </c:tx>
          <c:layout>
            <c:manualLayout>
              <c:xMode val="edge"/>
              <c:yMode val="edge"/>
              <c:x val="1.8518531088786334E-2"/>
              <c:y val="0.10391944844922554"/>
            </c:manualLayout>
          </c:layout>
          <c:overlay val="0"/>
        </c:title>
        <c:numFmt formatCode="General" sourceLinked="0"/>
        <c:majorTickMark val="none"/>
        <c:minorTickMark val="none"/>
        <c:tickLblPos val="nextTo"/>
        <c:spPr>
          <a:ln>
            <a:solidFill>
              <a:prstClr val="black"/>
            </a:solidFill>
          </a:ln>
        </c:spPr>
        <c:crossAx val="211437776"/>
        <c:crosses val="autoZero"/>
        <c:crossBetween val="between"/>
        <c:dispUnits>
          <c:custUnit val="1.0000000000000005E-2"/>
        </c:dispUnits>
      </c:valAx>
      <c:spPr>
        <a:solidFill>
          <a:schemeClr val="bg1"/>
        </a:solidFill>
        <a:ln w="28575">
          <a:solidFill>
            <a:prstClr val="black"/>
          </a:solidFill>
        </a:ln>
      </c:spPr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2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en-US" sz="2000" dirty="0">
                <a:latin typeface="Arial" pitchFamily="34" charset="0"/>
                <a:cs typeface="Arial" pitchFamily="34" charset="0"/>
              </a:rPr>
              <a:t>LIVE TO RETAIL BEEF PRICE SPREAD</a:t>
            </a:r>
          </a:p>
          <a:p>
            <a:pPr>
              <a:defRPr/>
            </a:pPr>
            <a:r>
              <a:rPr lang="en-US" sz="2000" b="0" dirty="0"/>
              <a:t>Monthly</a:t>
            </a:r>
          </a:p>
        </c:rich>
      </c:tx>
      <c:overlay val="0"/>
    </c:title>
    <c:autoTitleDeleted val="0"/>
    <c:plotArea>
      <c:layout>
        <c:manualLayout>
          <c:layoutTarget val="inner"/>
          <c:xMode val="edge"/>
          <c:yMode val="edge"/>
          <c:x val="7.8593311611910591E-2"/>
          <c:y val="0.18519648072160019"/>
          <c:w val="0.88692392976739909"/>
          <c:h val="0.67373904846401356"/>
        </c:manualLayout>
      </c:layout>
      <c:lineChart>
        <c:grouping val="standard"/>
        <c:varyColors val="0"/>
        <c:ser>
          <c:idx val="1"/>
          <c:order val="0"/>
          <c:tx>
            <c:strRef>
              <c:f>Sheet1!$B$1</c:f>
              <c:strCache>
                <c:ptCount val="1"/>
                <c:pt idx="0">
                  <c:v>Avg. 2020-24</c:v>
                </c:pt>
              </c:strCache>
            </c:strRef>
          </c:tx>
          <c:spPr>
            <a:ln w="127000">
              <a:solidFill>
                <a:srgbClr val="FF5050"/>
              </a:solidFill>
            </a:ln>
          </c:spPr>
          <c:marker>
            <c:symbol val="none"/>
          </c:marker>
          <c:cat>
            <c:strRef>
              <c:f>Sheet1!$A$2:$A$13</c:f>
              <c:strCache>
                <c:ptCount val="12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Aug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Dec</c:v>
                </c:pt>
              </c:strCache>
            </c:strRef>
          </c:cat>
          <c:val>
            <c:numRef>
              <c:f>Sheet1!$B$2:$B$13</c:f>
              <c:numCache>
                <c:formatCode>General</c:formatCode>
                <c:ptCount val="12"/>
                <c:pt idx="0">
                  <c:v>1744.3238690505264</c:v>
                </c:pt>
                <c:pt idx="1">
                  <c:v>1716.0310113293556</c:v>
                </c:pt>
                <c:pt idx="2">
                  <c:v>1739.8226012404762</c:v>
                </c:pt>
                <c:pt idx="3">
                  <c:v>1817.6303656993412</c:v>
                </c:pt>
                <c:pt idx="4">
                  <c:v>1929.7408909395526</c:v>
                </c:pt>
                <c:pt idx="5">
                  <c:v>1972.0839364710453</c:v>
                </c:pt>
                <c:pt idx="6">
                  <c:v>1968.5689531673361</c:v>
                </c:pt>
                <c:pt idx="7">
                  <c:v>1885.3800927878215</c:v>
                </c:pt>
                <c:pt idx="8">
                  <c:v>1896.0310691058908</c:v>
                </c:pt>
                <c:pt idx="9">
                  <c:v>1849.8858134844686</c:v>
                </c:pt>
                <c:pt idx="10">
                  <c:v>1809.8090468322087</c:v>
                </c:pt>
                <c:pt idx="11">
                  <c:v>1781.3651059107135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23AE-4768-8232-64CF05785293}"/>
            </c:ext>
          </c:extLst>
        </c:ser>
        <c:ser>
          <c:idx val="0"/>
          <c:order val="1"/>
          <c:tx>
            <c:strRef>
              <c:f>Sheet1!$C$1</c:f>
              <c:strCache>
                <c:ptCount val="1"/>
                <c:pt idx="0">
                  <c:v>2025</c:v>
                </c:pt>
              </c:strCache>
            </c:strRef>
          </c:tx>
          <c:spPr>
            <a:ln w="50800">
              <a:solidFill>
                <a:srgbClr val="002060"/>
              </a:solidFill>
              <a:prstDash val="sysDot"/>
            </a:ln>
          </c:spPr>
          <c:marker>
            <c:symbol val="none"/>
          </c:marker>
          <c:cat>
            <c:strRef>
              <c:f>Sheet1!$A$2:$A$13</c:f>
              <c:strCache>
                <c:ptCount val="12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Aug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Dec</c:v>
                </c:pt>
              </c:strCache>
            </c:strRef>
          </c:cat>
          <c:val>
            <c:numRef>
              <c:f>Sheet1!$C$2:$C$13</c:f>
              <c:numCache>
                <c:formatCode>General</c:formatCode>
                <c:ptCount val="12"/>
                <c:pt idx="0">
                  <c:v>1578.8603569285713</c:v>
                </c:pt>
                <c:pt idx="1">
                  <c:v>1657.6651389583333</c:v>
                </c:pt>
                <c:pt idx="2">
                  <c:v>1665.617330625</c:v>
                </c:pt>
                <c:pt idx="3">
                  <c:v>1644.6511925714281</c:v>
                </c:pt>
                <c:pt idx="4">
                  <c:v>1500.1509099107134</c:v>
                </c:pt>
                <c:pt idx="5">
                  <c:v>1502.6106859523811</c:v>
                </c:pt>
                <c:pt idx="6">
                  <c:v>1617.2452512857144</c:v>
                </c:pt>
                <c:pt idx="7">
                  <c:v>1665.4200804464285</c:v>
                </c:pt>
                <c:pt idx="8">
                  <c:v>1688.8457784523807</c:v>
                </c:pt>
                <c:pt idx="9">
                  <c:v>1759.3039662380957</c:v>
                </c:pt>
                <c:pt idx="10">
                  <c:v>1871.1877858333328</c:v>
                </c:pt>
                <c:pt idx="11">
                  <c:v>1907.195322119047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23AE-4768-8232-64CF05785293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2026</c:v>
                </c:pt>
              </c:strCache>
            </c:strRef>
          </c:tx>
          <c:spPr>
            <a:ln w="50800">
              <a:solidFill>
                <a:srgbClr val="0070C0"/>
              </a:solidFill>
            </a:ln>
          </c:spPr>
          <c:marker>
            <c:symbol val="square"/>
            <c:size val="10"/>
            <c:spPr>
              <a:solidFill>
                <a:srgbClr val="0070C0"/>
              </a:solidFill>
              <a:ln>
                <a:solidFill>
                  <a:srgbClr val="0070C0"/>
                </a:solidFill>
              </a:ln>
            </c:spPr>
          </c:marker>
          <c:cat>
            <c:strRef>
              <c:f>Sheet1!$A$2:$A$13</c:f>
              <c:strCache>
                <c:ptCount val="12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Aug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Dec</c:v>
                </c:pt>
              </c:strCache>
            </c:strRef>
          </c:cat>
          <c:val>
            <c:numRef>
              <c:f>Sheet1!$D$2:$D$13</c:f>
              <c:numCache>
                <c:formatCode>General</c:formatCode>
                <c:ptCount val="12"/>
                <c:pt idx="0">
                  <c:v>1806.2403670238086</c:v>
                </c:pt>
                <c:pt idx="1">
                  <c:v>#N/A</c:v>
                </c:pt>
                <c:pt idx="2">
                  <c:v>#N/A</c:v>
                </c:pt>
                <c:pt idx="3">
                  <c:v>#N/A</c:v>
                </c:pt>
                <c:pt idx="4">
                  <c:v>#N/A</c:v>
                </c:pt>
                <c:pt idx="5">
                  <c:v>#N/A</c:v>
                </c:pt>
                <c:pt idx="6">
                  <c:v>#N/A</c:v>
                </c:pt>
                <c:pt idx="7">
                  <c:v>#N/A</c:v>
                </c:pt>
                <c:pt idx="8">
                  <c:v>#N/A</c:v>
                </c:pt>
                <c:pt idx="9">
                  <c:v>#N/A</c:v>
                </c:pt>
                <c:pt idx="10">
                  <c:v>#N/A</c:v>
                </c:pt>
                <c:pt idx="11">
                  <c:v>#N/A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23AE-4768-8232-64CF0578529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211436600"/>
        <c:axId val="211436208"/>
      </c:lineChart>
      <c:catAx>
        <c:axId val="21143660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>
            <a:solidFill>
              <a:prstClr val="black"/>
            </a:solidFill>
          </a:ln>
        </c:spPr>
        <c:txPr>
          <a:bodyPr/>
          <a:lstStyle/>
          <a:p>
            <a:pPr>
              <a:defRPr sz="1200"/>
            </a:pPr>
            <a:endParaRPr lang="en-US"/>
          </a:p>
        </c:txPr>
        <c:crossAx val="211436208"/>
        <c:crosses val="autoZero"/>
        <c:auto val="1"/>
        <c:lblAlgn val="ctr"/>
        <c:lblOffset val="100"/>
        <c:noMultiLvlLbl val="0"/>
      </c:catAx>
      <c:valAx>
        <c:axId val="211436208"/>
        <c:scaling>
          <c:orientation val="minMax"/>
          <c:min val="1400"/>
        </c:scaling>
        <c:delete val="0"/>
        <c:axPos val="l"/>
        <c:majorGridlines/>
        <c:title>
          <c:tx>
            <c:rich>
              <a:bodyPr rot="0" vert="horz"/>
              <a:lstStyle/>
              <a:p>
                <a:pPr>
                  <a:defRPr/>
                </a:pPr>
                <a:r>
                  <a:rPr lang="en-US" b="0" dirty="0"/>
                  <a:t>$ Per 1000</a:t>
                </a:r>
                <a:r>
                  <a:rPr lang="en-US" b="0" baseline="0" dirty="0"/>
                  <a:t> </a:t>
                </a:r>
                <a:r>
                  <a:rPr lang="en-US" b="0" baseline="0" dirty="0" err="1"/>
                  <a:t>lbs</a:t>
                </a:r>
                <a:endParaRPr lang="en-US" b="0" dirty="0"/>
              </a:p>
            </c:rich>
          </c:tx>
          <c:layout>
            <c:manualLayout>
              <c:xMode val="edge"/>
              <c:yMode val="edge"/>
              <c:x val="1.8518531088786334E-2"/>
              <c:y val="0.10391944844922554"/>
            </c:manualLayout>
          </c:layout>
          <c:overlay val="0"/>
        </c:title>
        <c:numFmt formatCode="General" sourceLinked="0"/>
        <c:majorTickMark val="none"/>
        <c:minorTickMark val="none"/>
        <c:tickLblPos val="nextTo"/>
        <c:spPr>
          <a:ln>
            <a:solidFill>
              <a:prstClr val="black"/>
            </a:solidFill>
          </a:ln>
        </c:spPr>
        <c:crossAx val="211436600"/>
        <c:crosses val="autoZero"/>
        <c:crossBetween val="between"/>
      </c:valAx>
      <c:spPr>
        <a:solidFill>
          <a:schemeClr val="bg1"/>
        </a:solidFill>
        <a:ln w="28575">
          <a:solidFill>
            <a:prstClr val="black"/>
          </a:solidFill>
        </a:ln>
      </c:spPr>
    </c:plotArea>
    <c:legend>
      <c:legendPos val="b"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2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en-US" sz="2000" dirty="0">
                <a:latin typeface="Arial" pitchFamily="34" charset="0"/>
                <a:cs typeface="Arial" pitchFamily="34" charset="0"/>
              </a:rPr>
              <a:t>CHOICE STEER PRICE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vs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BREAKEVEN</a:t>
            </a:r>
          </a:p>
          <a:p>
            <a:pPr>
              <a:defRPr/>
            </a:pPr>
            <a:r>
              <a:rPr lang="en-US" sz="2000" b="0" dirty="0"/>
              <a:t>Cattle Feeding, S. Plains, Monthly</a:t>
            </a:r>
          </a:p>
        </c:rich>
      </c:tx>
      <c:overlay val="0"/>
    </c:title>
    <c:autoTitleDeleted val="0"/>
    <c:plotArea>
      <c:layout>
        <c:manualLayout>
          <c:layoutTarget val="inner"/>
          <c:xMode val="edge"/>
          <c:yMode val="edge"/>
          <c:x val="6.5482622861797513E-2"/>
          <c:y val="0.18519648072160019"/>
          <c:w val="0.89951692460856159"/>
          <c:h val="0.67373904846401356"/>
        </c:manualLayout>
      </c:layout>
      <c:lineChart>
        <c:grouping val="standard"/>
        <c:varyColors val="0"/>
        <c:ser>
          <c:idx val="0"/>
          <c:order val="1"/>
          <c:tx>
            <c:strRef>
              <c:f>Sheet1!$B$1</c:f>
              <c:strCache>
                <c:ptCount val="1"/>
                <c:pt idx="0">
                  <c:v>Steer Price</c:v>
                </c:pt>
              </c:strCache>
            </c:strRef>
          </c:tx>
          <c:spPr>
            <a:ln w="50800">
              <a:solidFill>
                <a:srgbClr val="0070C0"/>
              </a:solidFill>
              <a:prstDash val="solid"/>
            </a:ln>
          </c:spPr>
          <c:marker>
            <c:symbol val="none"/>
          </c:marker>
          <c:cat>
            <c:numRef>
              <c:f>Sheet1!$A$2:$A$115</c:f>
              <c:numCache>
                <c:formatCode>General</c:formatCode>
                <c:ptCount val="114"/>
                <c:pt idx="0">
                  <c:v>2018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2019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2020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2021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2022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0</c:v>
                </c:pt>
                <c:pt idx="56">
                  <c:v>0</c:v>
                </c:pt>
                <c:pt idx="57">
                  <c:v>0</c:v>
                </c:pt>
                <c:pt idx="58">
                  <c:v>0</c:v>
                </c:pt>
                <c:pt idx="59">
                  <c:v>0</c:v>
                </c:pt>
                <c:pt idx="60">
                  <c:v>2023</c:v>
                </c:pt>
                <c:pt idx="61">
                  <c:v>0</c:v>
                </c:pt>
                <c:pt idx="62">
                  <c:v>0</c:v>
                </c:pt>
                <c:pt idx="63">
                  <c:v>0</c:v>
                </c:pt>
                <c:pt idx="64">
                  <c:v>0</c:v>
                </c:pt>
                <c:pt idx="65">
                  <c:v>0</c:v>
                </c:pt>
                <c:pt idx="66">
                  <c:v>0</c:v>
                </c:pt>
                <c:pt idx="67">
                  <c:v>0</c:v>
                </c:pt>
                <c:pt idx="68">
                  <c:v>0</c:v>
                </c:pt>
                <c:pt idx="69">
                  <c:v>0</c:v>
                </c:pt>
                <c:pt idx="70">
                  <c:v>0</c:v>
                </c:pt>
                <c:pt idx="71">
                  <c:v>0</c:v>
                </c:pt>
                <c:pt idx="72">
                  <c:v>2024</c:v>
                </c:pt>
                <c:pt idx="73">
                  <c:v>0</c:v>
                </c:pt>
                <c:pt idx="74">
                  <c:v>0</c:v>
                </c:pt>
                <c:pt idx="75">
                  <c:v>0</c:v>
                </c:pt>
                <c:pt idx="76">
                  <c:v>0</c:v>
                </c:pt>
                <c:pt idx="77">
                  <c:v>0</c:v>
                </c:pt>
                <c:pt idx="78">
                  <c:v>0</c:v>
                </c:pt>
                <c:pt idx="79">
                  <c:v>0</c:v>
                </c:pt>
                <c:pt idx="80">
                  <c:v>0</c:v>
                </c:pt>
                <c:pt idx="81">
                  <c:v>0</c:v>
                </c:pt>
                <c:pt idx="82">
                  <c:v>0</c:v>
                </c:pt>
                <c:pt idx="83">
                  <c:v>0</c:v>
                </c:pt>
                <c:pt idx="84">
                  <c:v>2025</c:v>
                </c:pt>
                <c:pt idx="85">
                  <c:v>0</c:v>
                </c:pt>
                <c:pt idx="86">
                  <c:v>0</c:v>
                </c:pt>
                <c:pt idx="87">
                  <c:v>0</c:v>
                </c:pt>
                <c:pt idx="88">
                  <c:v>0</c:v>
                </c:pt>
                <c:pt idx="89">
                  <c:v>0</c:v>
                </c:pt>
                <c:pt idx="90">
                  <c:v>0</c:v>
                </c:pt>
                <c:pt idx="91">
                  <c:v>0</c:v>
                </c:pt>
                <c:pt idx="92">
                  <c:v>0</c:v>
                </c:pt>
                <c:pt idx="93">
                  <c:v>0</c:v>
                </c:pt>
                <c:pt idx="94">
                  <c:v>0</c:v>
                </c:pt>
                <c:pt idx="95">
                  <c:v>0</c:v>
                </c:pt>
                <c:pt idx="96">
                  <c:v>2026</c:v>
                </c:pt>
                <c:pt idx="97">
                  <c:v>0</c:v>
                </c:pt>
                <c:pt idx="98">
                  <c:v>0</c:v>
                </c:pt>
                <c:pt idx="99">
                  <c:v>0</c:v>
                </c:pt>
                <c:pt idx="100">
                  <c:v>0</c:v>
                </c:pt>
                <c:pt idx="101">
                  <c:v>0</c:v>
                </c:pt>
                <c:pt idx="102">
                  <c:v>0</c:v>
                </c:pt>
                <c:pt idx="103">
                  <c:v>0</c:v>
                </c:pt>
                <c:pt idx="104">
                  <c:v>0</c:v>
                </c:pt>
                <c:pt idx="105">
                  <c:v>0</c:v>
                </c:pt>
                <c:pt idx="106">
                  <c:v>0</c:v>
                </c:pt>
                <c:pt idx="107">
                  <c:v>0</c:v>
                </c:pt>
                <c:pt idx="108">
                  <c:v>2027</c:v>
                </c:pt>
                <c:pt idx="109">
                  <c:v>0</c:v>
                </c:pt>
                <c:pt idx="110">
                  <c:v>0</c:v>
                </c:pt>
                <c:pt idx="111">
                  <c:v>0</c:v>
                </c:pt>
                <c:pt idx="112">
                  <c:v>0</c:v>
                </c:pt>
                <c:pt idx="113">
                  <c:v>0</c:v>
                </c:pt>
              </c:numCache>
            </c:numRef>
          </c:cat>
          <c:val>
            <c:numRef>
              <c:f>Sheet1!$B$2:$B$115</c:f>
              <c:numCache>
                <c:formatCode>General</c:formatCode>
                <c:ptCount val="114"/>
                <c:pt idx="0">
                  <c:v>123.39987447489025</c:v>
                </c:pt>
                <c:pt idx="1">
                  <c:v>127.48529311012588</c:v>
                </c:pt>
                <c:pt idx="2">
                  <c:v>124.91455523145328</c:v>
                </c:pt>
                <c:pt idx="3">
                  <c:v>120.16564618029906</c:v>
                </c:pt>
                <c:pt idx="4">
                  <c:v>116.3936572950208</c:v>
                </c:pt>
                <c:pt idx="5">
                  <c:v>110.48099206405382</c:v>
                </c:pt>
                <c:pt idx="6">
                  <c:v>111.93124347632182</c:v>
                </c:pt>
                <c:pt idx="7">
                  <c:v>110.21172698446208</c:v>
                </c:pt>
                <c:pt idx="8">
                  <c:v>110.19260560699948</c:v>
                </c:pt>
                <c:pt idx="9">
                  <c:v>112.6149330233815</c:v>
                </c:pt>
                <c:pt idx="10">
                  <c:v>115.6592935501948</c:v>
                </c:pt>
                <c:pt idx="11">
                  <c:v>119.8884978527353</c:v>
                </c:pt>
                <c:pt idx="12">
                  <c:v>123.51126413692616</c:v>
                </c:pt>
                <c:pt idx="13">
                  <c:v>125.95186747967479</c:v>
                </c:pt>
                <c:pt idx="14">
                  <c:v>127.07499999999999</c:v>
                </c:pt>
                <c:pt idx="15">
                  <c:v>124.91249999999999</c:v>
                </c:pt>
                <c:pt idx="16">
                  <c:v>117.46199999999999</c:v>
                </c:pt>
                <c:pt idx="17">
                  <c:v>110.535</c:v>
                </c:pt>
                <c:pt idx="18">
                  <c:v>110.95399999999999</c:v>
                </c:pt>
                <c:pt idx="19">
                  <c:v>105.78500000000001</c:v>
                </c:pt>
                <c:pt idx="20">
                  <c:v>101.0275</c:v>
                </c:pt>
                <c:pt idx="21">
                  <c:v>109.06199999999998</c:v>
                </c:pt>
                <c:pt idx="22">
                  <c:v>115.845</c:v>
                </c:pt>
                <c:pt idx="23">
                  <c:v>119.9675</c:v>
                </c:pt>
                <c:pt idx="24">
                  <c:v>123.57000000000001</c:v>
                </c:pt>
                <c:pt idx="25">
                  <c:v>118.71000000000001</c:v>
                </c:pt>
                <c:pt idx="26">
                  <c:v>112.825</c:v>
                </c:pt>
                <c:pt idx="27">
                  <c:v>103.97</c:v>
                </c:pt>
                <c:pt idx="28">
                  <c:v>113.95000000000002</c:v>
                </c:pt>
                <c:pt idx="29">
                  <c:v>103.57000000000001</c:v>
                </c:pt>
                <c:pt idx="30">
                  <c:v>95.385999999999996</c:v>
                </c:pt>
                <c:pt idx="31">
                  <c:v>103.845</c:v>
                </c:pt>
                <c:pt idx="32">
                  <c:v>103.92199999999998</c:v>
                </c:pt>
                <c:pt idx="33">
                  <c:v>107.03000000000002</c:v>
                </c:pt>
                <c:pt idx="34">
                  <c:v>109.48</c:v>
                </c:pt>
                <c:pt idx="35">
                  <c:v>109.57800000000002</c:v>
                </c:pt>
                <c:pt idx="36">
                  <c:v>111.2375</c:v>
                </c:pt>
                <c:pt idx="37">
                  <c:v>114.0025</c:v>
                </c:pt>
                <c:pt idx="38">
                  <c:v>114.83399999999999</c:v>
                </c:pt>
                <c:pt idx="39">
                  <c:v>119.63249999999999</c:v>
                </c:pt>
                <c:pt idx="40">
                  <c:v>119.22500000000001</c:v>
                </c:pt>
                <c:pt idx="41">
                  <c:v>121.196</c:v>
                </c:pt>
                <c:pt idx="42">
                  <c:v>119.63249999999999</c:v>
                </c:pt>
                <c:pt idx="43">
                  <c:v>121.7675</c:v>
                </c:pt>
                <c:pt idx="44">
                  <c:v>123.324</c:v>
                </c:pt>
                <c:pt idx="45">
                  <c:v>124.375</c:v>
                </c:pt>
                <c:pt idx="46">
                  <c:v>133.31</c:v>
                </c:pt>
                <c:pt idx="47">
                  <c:v>138.44400000000002</c:v>
                </c:pt>
                <c:pt idx="48">
                  <c:v>136.42500000000001</c:v>
                </c:pt>
                <c:pt idx="49">
                  <c:v>140.72</c:v>
                </c:pt>
                <c:pt idx="50">
                  <c:v>138.328</c:v>
                </c:pt>
                <c:pt idx="51">
                  <c:v>139.19499999999999</c:v>
                </c:pt>
                <c:pt idx="52">
                  <c:v>138.58000000000001</c:v>
                </c:pt>
                <c:pt idx="53">
                  <c:v>138.02199999999999</c:v>
                </c:pt>
                <c:pt idx="54">
                  <c:v>136.54000000000002</c:v>
                </c:pt>
                <c:pt idx="55">
                  <c:v>140.13200000000001</c:v>
                </c:pt>
                <c:pt idx="56">
                  <c:v>142.245</c:v>
                </c:pt>
                <c:pt idx="57">
                  <c:v>146.72499999999999</c:v>
                </c:pt>
                <c:pt idx="58">
                  <c:v>152.16799999999998</c:v>
                </c:pt>
                <c:pt idx="59">
                  <c:v>155.86000000000001</c:v>
                </c:pt>
                <c:pt idx="60">
                  <c:v>155.91</c:v>
                </c:pt>
                <c:pt idx="61">
                  <c:v>161.1925</c:v>
                </c:pt>
                <c:pt idx="62">
                  <c:v>164.82199999999997</c:v>
                </c:pt>
                <c:pt idx="63">
                  <c:v>173.435</c:v>
                </c:pt>
                <c:pt idx="64">
                  <c:v>172.48600000000002</c:v>
                </c:pt>
                <c:pt idx="65">
                  <c:v>181.33250000000001</c:v>
                </c:pt>
                <c:pt idx="66">
                  <c:v>178.46999999999997</c:v>
                </c:pt>
                <c:pt idx="67">
                  <c:v>179.25</c:v>
                </c:pt>
                <c:pt idx="68">
                  <c:v>182.1525</c:v>
                </c:pt>
                <c:pt idx="69">
                  <c:v>183.51999999999998</c:v>
                </c:pt>
                <c:pt idx="70">
                  <c:v>178.81199999999998</c:v>
                </c:pt>
                <c:pt idx="71">
                  <c:v>170.97749999999999</c:v>
                </c:pt>
                <c:pt idx="72">
                  <c:v>174.02</c:v>
                </c:pt>
                <c:pt idx="73">
                  <c:v>181.74</c:v>
                </c:pt>
                <c:pt idx="74">
                  <c:v>185.995</c:v>
                </c:pt>
                <c:pt idx="75">
                  <c:v>182.4425</c:v>
                </c:pt>
                <c:pt idx="76">
                  <c:v>185.44800000000001</c:v>
                </c:pt>
                <c:pt idx="77">
                  <c:v>187.87</c:v>
                </c:pt>
                <c:pt idx="78">
                  <c:v>189.238</c:v>
                </c:pt>
                <c:pt idx="79">
                  <c:v>184.57999999999998</c:v>
                </c:pt>
                <c:pt idx="80">
                  <c:v>182.285</c:v>
                </c:pt>
                <c:pt idx="81">
                  <c:v>188.12</c:v>
                </c:pt>
                <c:pt idx="82">
                  <c:v>187.1275</c:v>
                </c:pt>
                <c:pt idx="83">
                  <c:v>191.33750000000001</c:v>
                </c:pt>
                <c:pt idx="84">
                  <c:v>201.578</c:v>
                </c:pt>
                <c:pt idx="85">
                  <c:v>201.0925</c:v>
                </c:pt>
                <c:pt idx="86">
                  <c:v>204.57750000000001</c:v>
                </c:pt>
                <c:pt idx="87">
                  <c:v>210.23400000000001</c:v>
                </c:pt>
                <c:pt idx="88">
                  <c:v>220.48250000000002</c:v>
                </c:pt>
                <c:pt idx="89">
                  <c:v>230.10749999999999</c:v>
                </c:pt>
                <c:pt idx="90">
                  <c:v>230.56599999999997</c:v>
                </c:pt>
                <c:pt idx="91">
                  <c:v>237.95999999999998</c:v>
                </c:pt>
                <c:pt idx="92">
                  <c:v>239.4</c:v>
                </c:pt>
                <c:pt idx="93">
                  <c:v>236.51799999999997</c:v>
                </c:pt>
                <c:pt idx="94">
                  <c:v>225.2525</c:v>
                </c:pt>
                <c:pt idx="95">
                  <c:v>228.32400000000001</c:v>
                </c:pt>
                <c:pt idx="96">
                  <c:v>234.91499999999999</c:v>
                </c:pt>
                <c:pt idx="97">
                  <c:v>#N/A</c:v>
                </c:pt>
                <c:pt idx="98">
                  <c:v>#N/A</c:v>
                </c:pt>
                <c:pt idx="99">
                  <c:v>#N/A</c:v>
                </c:pt>
                <c:pt idx="100">
                  <c:v>#N/A</c:v>
                </c:pt>
                <c:pt idx="101">
                  <c:v>#N/A</c:v>
                </c:pt>
                <c:pt idx="102">
                  <c:v>#N/A</c:v>
                </c:pt>
                <c:pt idx="103">
                  <c:v>#N/A</c:v>
                </c:pt>
                <c:pt idx="104">
                  <c:v>#N/A</c:v>
                </c:pt>
                <c:pt idx="105">
                  <c:v>#N/A</c:v>
                </c:pt>
                <c:pt idx="106">
                  <c:v>#N/A</c:v>
                </c:pt>
                <c:pt idx="107">
                  <c:v>#N/A</c:v>
                </c:pt>
                <c:pt idx="108">
                  <c:v>#N/A</c:v>
                </c:pt>
                <c:pt idx="109">
                  <c:v>#N/A</c:v>
                </c:pt>
                <c:pt idx="110">
                  <c:v>#N/A</c:v>
                </c:pt>
                <c:pt idx="111">
                  <c:v>#N/A</c:v>
                </c:pt>
                <c:pt idx="112">
                  <c:v>#N/A</c:v>
                </c:pt>
                <c:pt idx="113">
                  <c:v>#N/A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BE89-483F-9D1D-D99CF4BD5E9D}"/>
            </c:ext>
          </c:extLst>
        </c:ser>
        <c:ser>
          <c:idx val="2"/>
          <c:order val="2"/>
          <c:tx>
            <c:strRef>
              <c:f>Sheet1!$C$1</c:f>
              <c:strCache>
                <c:ptCount val="1"/>
                <c:pt idx="0">
                  <c:v>Breakeven</c:v>
                </c:pt>
              </c:strCache>
            </c:strRef>
          </c:tx>
          <c:spPr>
            <a:ln w="44450" cap="sq">
              <a:solidFill>
                <a:srgbClr val="FF0000"/>
              </a:solidFill>
              <a:prstDash val="solid"/>
              <a:miter lim="800000"/>
            </a:ln>
          </c:spPr>
          <c:marker>
            <c:symbol val="none"/>
          </c:marker>
          <c:cat>
            <c:numRef>
              <c:f>Sheet1!$A$2:$A$115</c:f>
              <c:numCache>
                <c:formatCode>General</c:formatCode>
                <c:ptCount val="114"/>
                <c:pt idx="0">
                  <c:v>2018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2019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2020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2021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2022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0</c:v>
                </c:pt>
                <c:pt idx="56">
                  <c:v>0</c:v>
                </c:pt>
                <c:pt idx="57">
                  <c:v>0</c:v>
                </c:pt>
                <c:pt idx="58">
                  <c:v>0</c:v>
                </c:pt>
                <c:pt idx="59">
                  <c:v>0</c:v>
                </c:pt>
                <c:pt idx="60">
                  <c:v>2023</c:v>
                </c:pt>
                <c:pt idx="61">
                  <c:v>0</c:v>
                </c:pt>
                <c:pt idx="62">
                  <c:v>0</c:v>
                </c:pt>
                <c:pt idx="63">
                  <c:v>0</c:v>
                </c:pt>
                <c:pt idx="64">
                  <c:v>0</c:v>
                </c:pt>
                <c:pt idx="65">
                  <c:v>0</c:v>
                </c:pt>
                <c:pt idx="66">
                  <c:v>0</c:v>
                </c:pt>
                <c:pt idx="67">
                  <c:v>0</c:v>
                </c:pt>
                <c:pt idx="68">
                  <c:v>0</c:v>
                </c:pt>
                <c:pt idx="69">
                  <c:v>0</c:v>
                </c:pt>
                <c:pt idx="70">
                  <c:v>0</c:v>
                </c:pt>
                <c:pt idx="71">
                  <c:v>0</c:v>
                </c:pt>
                <c:pt idx="72">
                  <c:v>2024</c:v>
                </c:pt>
                <c:pt idx="73">
                  <c:v>0</c:v>
                </c:pt>
                <c:pt idx="74">
                  <c:v>0</c:v>
                </c:pt>
                <c:pt idx="75">
                  <c:v>0</c:v>
                </c:pt>
                <c:pt idx="76">
                  <c:v>0</c:v>
                </c:pt>
                <c:pt idx="77">
                  <c:v>0</c:v>
                </c:pt>
                <c:pt idx="78">
                  <c:v>0</c:v>
                </c:pt>
                <c:pt idx="79">
                  <c:v>0</c:v>
                </c:pt>
                <c:pt idx="80">
                  <c:v>0</c:v>
                </c:pt>
                <c:pt idx="81">
                  <c:v>0</c:v>
                </c:pt>
                <c:pt idx="82">
                  <c:v>0</c:v>
                </c:pt>
                <c:pt idx="83">
                  <c:v>0</c:v>
                </c:pt>
                <c:pt idx="84">
                  <c:v>2025</c:v>
                </c:pt>
                <c:pt idx="85">
                  <c:v>0</c:v>
                </c:pt>
                <c:pt idx="86">
                  <c:v>0</c:v>
                </c:pt>
                <c:pt idx="87">
                  <c:v>0</c:v>
                </c:pt>
                <c:pt idx="88">
                  <c:v>0</c:v>
                </c:pt>
                <c:pt idx="89">
                  <c:v>0</c:v>
                </c:pt>
                <c:pt idx="90">
                  <c:v>0</c:v>
                </c:pt>
                <c:pt idx="91">
                  <c:v>0</c:v>
                </c:pt>
                <c:pt idx="92">
                  <c:v>0</c:v>
                </c:pt>
                <c:pt idx="93">
                  <c:v>0</c:v>
                </c:pt>
                <c:pt idx="94">
                  <c:v>0</c:v>
                </c:pt>
                <c:pt idx="95">
                  <c:v>0</c:v>
                </c:pt>
                <c:pt idx="96">
                  <c:v>2026</c:v>
                </c:pt>
                <c:pt idx="97">
                  <c:v>0</c:v>
                </c:pt>
                <c:pt idx="98">
                  <c:v>0</c:v>
                </c:pt>
                <c:pt idx="99">
                  <c:v>0</c:v>
                </c:pt>
                <c:pt idx="100">
                  <c:v>0</c:v>
                </c:pt>
                <c:pt idx="101">
                  <c:v>0</c:v>
                </c:pt>
                <c:pt idx="102">
                  <c:v>0</c:v>
                </c:pt>
                <c:pt idx="103">
                  <c:v>0</c:v>
                </c:pt>
                <c:pt idx="104">
                  <c:v>0</c:v>
                </c:pt>
                <c:pt idx="105">
                  <c:v>0</c:v>
                </c:pt>
                <c:pt idx="106">
                  <c:v>0</c:v>
                </c:pt>
                <c:pt idx="107">
                  <c:v>0</c:v>
                </c:pt>
                <c:pt idx="108">
                  <c:v>2027</c:v>
                </c:pt>
                <c:pt idx="109">
                  <c:v>0</c:v>
                </c:pt>
                <c:pt idx="110">
                  <c:v>0</c:v>
                </c:pt>
                <c:pt idx="111">
                  <c:v>0</c:v>
                </c:pt>
                <c:pt idx="112">
                  <c:v>0</c:v>
                </c:pt>
                <c:pt idx="113">
                  <c:v>0</c:v>
                </c:pt>
              </c:numCache>
            </c:numRef>
          </c:cat>
          <c:val>
            <c:numRef>
              <c:f>Sheet1!$C$2:$C$115</c:f>
              <c:numCache>
                <c:formatCode>General</c:formatCode>
                <c:ptCount val="114"/>
                <c:pt idx="0">
                  <c:v>118.51102516298245</c:v>
                </c:pt>
                <c:pt idx="1">
                  <c:v>116.17159354198854</c:v>
                </c:pt>
                <c:pt idx="2">
                  <c:v>119.85240474970512</c:v>
                </c:pt>
                <c:pt idx="3">
                  <c:v>116.13637475675768</c:v>
                </c:pt>
                <c:pt idx="4">
                  <c:v>121.37649495666554</c:v>
                </c:pt>
                <c:pt idx="5">
                  <c:v>116.50064269357927</c:v>
                </c:pt>
                <c:pt idx="6">
                  <c:v>114.88385258559229</c:v>
                </c:pt>
                <c:pt idx="7">
                  <c:v>115.39753025907963</c:v>
                </c:pt>
                <c:pt idx="8">
                  <c:v>111.3203370503786</c:v>
                </c:pt>
                <c:pt idx="9">
                  <c:v>110.13884497223616</c:v>
                </c:pt>
                <c:pt idx="10">
                  <c:v>110.87035401493824</c:v>
                </c:pt>
                <c:pt idx="11">
                  <c:v>114.16867883959401</c:v>
                </c:pt>
                <c:pt idx="12">
                  <c:v>117.34730257750665</c:v>
                </c:pt>
                <c:pt idx="13">
                  <c:v>121.30654333071634</c:v>
                </c:pt>
                <c:pt idx="14">
                  <c:v>123.86751713554753</c:v>
                </c:pt>
                <c:pt idx="15">
                  <c:v>120.79470684438783</c:v>
                </c:pt>
                <c:pt idx="16">
                  <c:v>115.70432497983145</c:v>
                </c:pt>
                <c:pt idx="17">
                  <c:v>114.68591614953722</c:v>
                </c:pt>
                <c:pt idx="18">
                  <c:v>112.53349969957399</c:v>
                </c:pt>
                <c:pt idx="19">
                  <c:v>111.85950109870022</c:v>
                </c:pt>
                <c:pt idx="20">
                  <c:v>112.35629596115014</c:v>
                </c:pt>
                <c:pt idx="21">
                  <c:v>116.08553201410038</c:v>
                </c:pt>
                <c:pt idx="22">
                  <c:v>111.63245298994477</c:v>
                </c:pt>
                <c:pt idx="23">
                  <c:v>106.47896844167991</c:v>
                </c:pt>
                <c:pt idx="24">
                  <c:v>112.44324671442826</c:v>
                </c:pt>
                <c:pt idx="25">
                  <c:v>112.36343112211807</c:v>
                </c:pt>
                <c:pt idx="26">
                  <c:v>114.36917437922531</c:v>
                </c:pt>
                <c:pt idx="27">
                  <c:v>116.79368260309205</c:v>
                </c:pt>
                <c:pt idx="28">
                  <c:v>115.20029581956199</c:v>
                </c:pt>
                <c:pt idx="29">
                  <c:v>114.09914956011707</c:v>
                </c:pt>
                <c:pt idx="30">
                  <c:v>110.87145289823839</c:v>
                </c:pt>
                <c:pt idx="31">
                  <c:v>110.53532329706685</c:v>
                </c:pt>
                <c:pt idx="32">
                  <c:v>102.54377623725721</c:v>
                </c:pt>
                <c:pt idx="33">
                  <c:v>98.520745676975309</c:v>
                </c:pt>
                <c:pt idx="34">
                  <c:v>102.28412932483383</c:v>
                </c:pt>
                <c:pt idx="35">
                  <c:v>107.31867793394267</c:v>
                </c:pt>
                <c:pt idx="36">
                  <c:v>111.17379309405376</c:v>
                </c:pt>
                <c:pt idx="37">
                  <c:v>118.43763216199271</c:v>
                </c:pt>
                <c:pt idx="38">
                  <c:v>118.02952798650234</c:v>
                </c:pt>
                <c:pt idx="39">
                  <c:v>116.81047297287006</c:v>
                </c:pt>
                <c:pt idx="40">
                  <c:v>117.08064233562257</c:v>
                </c:pt>
                <c:pt idx="41">
                  <c:v>118.90351609561685</c:v>
                </c:pt>
                <c:pt idx="42">
                  <c:v>117.71192220746916</c:v>
                </c:pt>
                <c:pt idx="43">
                  <c:v>118.87550704356525</c:v>
                </c:pt>
                <c:pt idx="44">
                  <c:v>120.44486786711938</c:v>
                </c:pt>
                <c:pt idx="45">
                  <c:v>122.00377199677881</c:v>
                </c:pt>
                <c:pt idx="46">
                  <c:v>120.88572831994477</c:v>
                </c:pt>
                <c:pt idx="47">
                  <c:v>123.73612242868563</c:v>
                </c:pt>
                <c:pt idx="48">
                  <c:v>127.16114561846859</c:v>
                </c:pt>
                <c:pt idx="49">
                  <c:v>134.1119527769834</c:v>
                </c:pt>
                <c:pt idx="50">
                  <c:v>132.91982112471447</c:v>
                </c:pt>
                <c:pt idx="51">
                  <c:v>135.6871750505187</c:v>
                </c:pt>
                <c:pt idx="52">
                  <c:v>134.4548284948398</c:v>
                </c:pt>
                <c:pt idx="53">
                  <c:v>140.4592270473151</c:v>
                </c:pt>
                <c:pt idx="54">
                  <c:v>140.54729792257947</c:v>
                </c:pt>
                <c:pt idx="55">
                  <c:v>141.85620020730292</c:v>
                </c:pt>
                <c:pt idx="56">
                  <c:v>138.07998936488008</c:v>
                </c:pt>
                <c:pt idx="57">
                  <c:v>141.53611311686871</c:v>
                </c:pt>
                <c:pt idx="58">
                  <c:v>140.75819256724012</c:v>
                </c:pt>
                <c:pt idx="59">
                  <c:v>138.73644975045977</c:v>
                </c:pt>
                <c:pt idx="60">
                  <c:v>144.74047354963241</c:v>
                </c:pt>
                <c:pt idx="61">
                  <c:v>155.68431814440777</c:v>
                </c:pt>
                <c:pt idx="62">
                  <c:v>154.06543824893222</c:v>
                </c:pt>
                <c:pt idx="63">
                  <c:v>150.73354311694732</c:v>
                </c:pt>
                <c:pt idx="64">
                  <c:v>152.42719503589873</c:v>
                </c:pt>
                <c:pt idx="65">
                  <c:v>150.57079261166675</c:v>
                </c:pt>
                <c:pt idx="66">
                  <c:v>154.15421434585352</c:v>
                </c:pt>
                <c:pt idx="67">
                  <c:v>154.62888589002952</c:v>
                </c:pt>
                <c:pt idx="68">
                  <c:v>153.2339562196419</c:v>
                </c:pt>
                <c:pt idx="69">
                  <c:v>158.13189731975089</c:v>
                </c:pt>
                <c:pt idx="70">
                  <c:v>159.18292152997748</c:v>
                </c:pt>
                <c:pt idx="71">
                  <c:v>171.97258719634294</c:v>
                </c:pt>
                <c:pt idx="72">
                  <c:v>181.44535881975628</c:v>
                </c:pt>
                <c:pt idx="73">
                  <c:v>183.95848586585635</c:v>
                </c:pt>
                <c:pt idx="74">
                  <c:v>184.75190041617748</c:v>
                </c:pt>
                <c:pt idx="75">
                  <c:v>180.3223718759962</c:v>
                </c:pt>
                <c:pt idx="76">
                  <c:v>171.97503466767614</c:v>
                </c:pt>
                <c:pt idx="77">
                  <c:v>166.66328647741005</c:v>
                </c:pt>
                <c:pt idx="78">
                  <c:v>175.54552948113655</c:v>
                </c:pt>
                <c:pt idx="79">
                  <c:v>179.75814913524704</c:v>
                </c:pt>
                <c:pt idx="80">
                  <c:v>181.28885016556802</c:v>
                </c:pt>
                <c:pt idx="81">
                  <c:v>185.69932662314883</c:v>
                </c:pt>
                <c:pt idx="82">
                  <c:v>186.26981839129036</c:v>
                </c:pt>
                <c:pt idx="83">
                  <c:v>191.16804993265475</c:v>
                </c:pt>
                <c:pt idx="84">
                  <c:v>185.48032270174787</c:v>
                </c:pt>
                <c:pt idx="85">
                  <c:v>184.02778955862226</c:v>
                </c:pt>
                <c:pt idx="86">
                  <c:v>181.7164730586513</c:v>
                </c:pt>
                <c:pt idx="87">
                  <c:v>182.56550738164609</c:v>
                </c:pt>
                <c:pt idx="88">
                  <c:v>186.01487480858339</c:v>
                </c:pt>
                <c:pt idx="89">
                  <c:v>186.56190015961641</c:v>
                </c:pt>
                <c:pt idx="90">
                  <c:v>196.72688524702519</c:v>
                </c:pt>
                <c:pt idx="91">
                  <c:v>197.62631227408031</c:v>
                </c:pt>
                <c:pt idx="92">
                  <c:v>201.41391087021111</c:v>
                </c:pt>
                <c:pt idx="93">
                  <c:v>207.184698986721</c:v>
                </c:pt>
                <c:pt idx="94">
                  <c:v>204.44737279184824</c:v>
                </c:pt>
                <c:pt idx="95">
                  <c:v>219.87209396332904</c:v>
                </c:pt>
                <c:pt idx="96">
                  <c:v>228.69317942813362</c:v>
                </c:pt>
                <c:pt idx="97">
                  <c:v>#N/A</c:v>
                </c:pt>
                <c:pt idx="98">
                  <c:v>#N/A</c:v>
                </c:pt>
                <c:pt idx="99">
                  <c:v>#N/A</c:v>
                </c:pt>
                <c:pt idx="100">
                  <c:v>#N/A</c:v>
                </c:pt>
                <c:pt idx="101">
                  <c:v>#N/A</c:v>
                </c:pt>
                <c:pt idx="102">
                  <c:v>#N/A</c:v>
                </c:pt>
                <c:pt idx="103">
                  <c:v>#N/A</c:v>
                </c:pt>
                <c:pt idx="104">
                  <c:v>#N/A</c:v>
                </c:pt>
                <c:pt idx="105">
                  <c:v>#N/A</c:v>
                </c:pt>
                <c:pt idx="106">
                  <c:v>#N/A</c:v>
                </c:pt>
                <c:pt idx="107">
                  <c:v>#N/A</c:v>
                </c:pt>
                <c:pt idx="108">
                  <c:v>#N/A</c:v>
                </c:pt>
                <c:pt idx="109">
                  <c:v>#N/A</c:v>
                </c:pt>
                <c:pt idx="110">
                  <c:v>#N/A</c:v>
                </c:pt>
                <c:pt idx="111">
                  <c:v>#N/A</c:v>
                </c:pt>
                <c:pt idx="112">
                  <c:v>#N/A</c:v>
                </c:pt>
                <c:pt idx="113">
                  <c:v>#N/A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BE89-483F-9D1D-D99CF4BD5E9D}"/>
            </c:ext>
          </c:extLst>
        </c:ser>
        <c:ser>
          <c:idx val="3"/>
          <c:order val="3"/>
          <c:tx>
            <c:strRef>
              <c:f>Sheet1!$D$1</c:f>
              <c:strCache>
                <c:ptCount val="1"/>
                <c:pt idx="0">
                  <c:v>Projected Breakeven</c:v>
                </c:pt>
              </c:strCache>
            </c:strRef>
          </c:tx>
          <c:spPr>
            <a:ln w="38100">
              <a:solidFill>
                <a:srgbClr val="FF0000"/>
              </a:solidFill>
              <a:prstDash val="sysDot"/>
            </a:ln>
          </c:spPr>
          <c:marker>
            <c:symbol val="none"/>
          </c:marker>
          <c:cat>
            <c:numRef>
              <c:f>Sheet1!$A$2:$A$115</c:f>
              <c:numCache>
                <c:formatCode>General</c:formatCode>
                <c:ptCount val="114"/>
                <c:pt idx="0">
                  <c:v>2018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2019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2020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2021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2022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0</c:v>
                </c:pt>
                <c:pt idx="56">
                  <c:v>0</c:v>
                </c:pt>
                <c:pt idx="57">
                  <c:v>0</c:v>
                </c:pt>
                <c:pt idx="58">
                  <c:v>0</c:v>
                </c:pt>
                <c:pt idx="59">
                  <c:v>0</c:v>
                </c:pt>
                <c:pt idx="60">
                  <c:v>2023</c:v>
                </c:pt>
                <c:pt idx="61">
                  <c:v>0</c:v>
                </c:pt>
                <c:pt idx="62">
                  <c:v>0</c:v>
                </c:pt>
                <c:pt idx="63">
                  <c:v>0</c:v>
                </c:pt>
                <c:pt idx="64">
                  <c:v>0</c:v>
                </c:pt>
                <c:pt idx="65">
                  <c:v>0</c:v>
                </c:pt>
                <c:pt idx="66">
                  <c:v>0</c:v>
                </c:pt>
                <c:pt idx="67">
                  <c:v>0</c:v>
                </c:pt>
                <c:pt idx="68">
                  <c:v>0</c:v>
                </c:pt>
                <c:pt idx="69">
                  <c:v>0</c:v>
                </c:pt>
                <c:pt idx="70">
                  <c:v>0</c:v>
                </c:pt>
                <c:pt idx="71">
                  <c:v>0</c:v>
                </c:pt>
                <c:pt idx="72">
                  <c:v>2024</c:v>
                </c:pt>
                <c:pt idx="73">
                  <c:v>0</c:v>
                </c:pt>
                <c:pt idx="74">
                  <c:v>0</c:v>
                </c:pt>
                <c:pt idx="75">
                  <c:v>0</c:v>
                </c:pt>
                <c:pt idx="76">
                  <c:v>0</c:v>
                </c:pt>
                <c:pt idx="77">
                  <c:v>0</c:v>
                </c:pt>
                <c:pt idx="78">
                  <c:v>0</c:v>
                </c:pt>
                <c:pt idx="79">
                  <c:v>0</c:v>
                </c:pt>
                <c:pt idx="80">
                  <c:v>0</c:v>
                </c:pt>
                <c:pt idx="81">
                  <c:v>0</c:v>
                </c:pt>
                <c:pt idx="82">
                  <c:v>0</c:v>
                </c:pt>
                <c:pt idx="83">
                  <c:v>0</c:v>
                </c:pt>
                <c:pt idx="84">
                  <c:v>2025</c:v>
                </c:pt>
                <c:pt idx="85">
                  <c:v>0</c:v>
                </c:pt>
                <c:pt idx="86">
                  <c:v>0</c:v>
                </c:pt>
                <c:pt idx="87">
                  <c:v>0</c:v>
                </c:pt>
                <c:pt idx="88">
                  <c:v>0</c:v>
                </c:pt>
                <c:pt idx="89">
                  <c:v>0</c:v>
                </c:pt>
                <c:pt idx="90">
                  <c:v>0</c:v>
                </c:pt>
                <c:pt idx="91">
                  <c:v>0</c:v>
                </c:pt>
                <c:pt idx="92">
                  <c:v>0</c:v>
                </c:pt>
                <c:pt idx="93">
                  <c:v>0</c:v>
                </c:pt>
                <c:pt idx="94">
                  <c:v>0</c:v>
                </c:pt>
                <c:pt idx="95">
                  <c:v>0</c:v>
                </c:pt>
                <c:pt idx="96">
                  <c:v>2026</c:v>
                </c:pt>
                <c:pt idx="97">
                  <c:v>0</c:v>
                </c:pt>
                <c:pt idx="98">
                  <c:v>0</c:v>
                </c:pt>
                <c:pt idx="99">
                  <c:v>0</c:v>
                </c:pt>
                <c:pt idx="100">
                  <c:v>0</c:v>
                </c:pt>
                <c:pt idx="101">
                  <c:v>0</c:v>
                </c:pt>
                <c:pt idx="102">
                  <c:v>0</c:v>
                </c:pt>
                <c:pt idx="103">
                  <c:v>0</c:v>
                </c:pt>
                <c:pt idx="104">
                  <c:v>0</c:v>
                </c:pt>
                <c:pt idx="105">
                  <c:v>0</c:v>
                </c:pt>
                <c:pt idx="106">
                  <c:v>0</c:v>
                </c:pt>
                <c:pt idx="107">
                  <c:v>0</c:v>
                </c:pt>
                <c:pt idx="108">
                  <c:v>2027</c:v>
                </c:pt>
                <c:pt idx="109">
                  <c:v>0</c:v>
                </c:pt>
                <c:pt idx="110">
                  <c:v>0</c:v>
                </c:pt>
                <c:pt idx="111">
                  <c:v>0</c:v>
                </c:pt>
                <c:pt idx="112">
                  <c:v>0</c:v>
                </c:pt>
                <c:pt idx="113">
                  <c:v>0</c:v>
                </c:pt>
              </c:numCache>
            </c:numRef>
          </c:cat>
          <c:val>
            <c:numRef>
              <c:f>Sheet1!$D$2:$D$115</c:f>
              <c:numCache>
                <c:formatCode>General</c:formatCode>
                <c:ptCount val="114"/>
                <c:pt idx="0">
                  <c:v>#N/A</c:v>
                </c:pt>
                <c:pt idx="1">
                  <c:v>#N/A</c:v>
                </c:pt>
                <c:pt idx="2">
                  <c:v>#N/A</c:v>
                </c:pt>
                <c:pt idx="3">
                  <c:v>#N/A</c:v>
                </c:pt>
                <c:pt idx="4">
                  <c:v>#N/A</c:v>
                </c:pt>
                <c:pt idx="5">
                  <c:v>#N/A</c:v>
                </c:pt>
                <c:pt idx="6">
                  <c:v>#N/A</c:v>
                </c:pt>
                <c:pt idx="7">
                  <c:v>#N/A</c:v>
                </c:pt>
                <c:pt idx="8">
                  <c:v>#N/A</c:v>
                </c:pt>
                <c:pt idx="9">
                  <c:v>#N/A</c:v>
                </c:pt>
                <c:pt idx="10">
                  <c:v>#N/A</c:v>
                </c:pt>
                <c:pt idx="11">
                  <c:v>#N/A</c:v>
                </c:pt>
                <c:pt idx="12">
                  <c:v>#N/A</c:v>
                </c:pt>
                <c:pt idx="13">
                  <c:v>#N/A</c:v>
                </c:pt>
                <c:pt idx="14">
                  <c:v>#N/A</c:v>
                </c:pt>
                <c:pt idx="15">
                  <c:v>#N/A</c:v>
                </c:pt>
                <c:pt idx="16">
                  <c:v>#N/A</c:v>
                </c:pt>
                <c:pt idx="17">
                  <c:v>#N/A</c:v>
                </c:pt>
                <c:pt idx="18">
                  <c:v>#N/A</c:v>
                </c:pt>
                <c:pt idx="19">
                  <c:v>#N/A</c:v>
                </c:pt>
                <c:pt idx="20">
                  <c:v>#N/A</c:v>
                </c:pt>
                <c:pt idx="21">
                  <c:v>#N/A</c:v>
                </c:pt>
                <c:pt idx="22">
                  <c:v>#N/A</c:v>
                </c:pt>
                <c:pt idx="23">
                  <c:v>#N/A</c:v>
                </c:pt>
                <c:pt idx="24">
                  <c:v>#N/A</c:v>
                </c:pt>
                <c:pt idx="25">
                  <c:v>#N/A</c:v>
                </c:pt>
                <c:pt idx="26">
                  <c:v>#N/A</c:v>
                </c:pt>
                <c:pt idx="27">
                  <c:v>#N/A</c:v>
                </c:pt>
                <c:pt idx="28">
                  <c:v>#N/A</c:v>
                </c:pt>
                <c:pt idx="29">
                  <c:v>#N/A</c:v>
                </c:pt>
                <c:pt idx="30">
                  <c:v>#N/A</c:v>
                </c:pt>
                <c:pt idx="31">
                  <c:v>#N/A</c:v>
                </c:pt>
                <c:pt idx="32">
                  <c:v>#N/A</c:v>
                </c:pt>
                <c:pt idx="33">
                  <c:v>#N/A</c:v>
                </c:pt>
                <c:pt idx="34">
                  <c:v>#N/A</c:v>
                </c:pt>
                <c:pt idx="35">
                  <c:v>#N/A</c:v>
                </c:pt>
                <c:pt idx="36">
                  <c:v>#N/A</c:v>
                </c:pt>
                <c:pt idx="37">
                  <c:v>#N/A</c:v>
                </c:pt>
                <c:pt idx="38">
                  <c:v>#N/A</c:v>
                </c:pt>
                <c:pt idx="39">
                  <c:v>#N/A</c:v>
                </c:pt>
                <c:pt idx="40">
                  <c:v>#N/A</c:v>
                </c:pt>
                <c:pt idx="41">
                  <c:v>#N/A</c:v>
                </c:pt>
                <c:pt idx="42">
                  <c:v>#N/A</c:v>
                </c:pt>
                <c:pt idx="43">
                  <c:v>#N/A</c:v>
                </c:pt>
                <c:pt idx="44">
                  <c:v>#N/A</c:v>
                </c:pt>
                <c:pt idx="45">
                  <c:v>#N/A</c:v>
                </c:pt>
                <c:pt idx="46">
                  <c:v>#N/A</c:v>
                </c:pt>
                <c:pt idx="47">
                  <c:v>#N/A</c:v>
                </c:pt>
                <c:pt idx="48">
                  <c:v>#N/A</c:v>
                </c:pt>
                <c:pt idx="49">
                  <c:v>#N/A</c:v>
                </c:pt>
                <c:pt idx="50">
                  <c:v>#N/A</c:v>
                </c:pt>
                <c:pt idx="51">
                  <c:v>#N/A</c:v>
                </c:pt>
                <c:pt idx="52">
                  <c:v>#N/A</c:v>
                </c:pt>
                <c:pt idx="53">
                  <c:v>#N/A</c:v>
                </c:pt>
                <c:pt idx="54">
                  <c:v>#N/A</c:v>
                </c:pt>
                <c:pt idx="55">
                  <c:v>#N/A</c:v>
                </c:pt>
                <c:pt idx="56">
                  <c:v>#N/A</c:v>
                </c:pt>
                <c:pt idx="57">
                  <c:v>#N/A</c:v>
                </c:pt>
                <c:pt idx="58">
                  <c:v>#N/A</c:v>
                </c:pt>
                <c:pt idx="59">
                  <c:v>#N/A</c:v>
                </c:pt>
                <c:pt idx="60">
                  <c:v>#N/A</c:v>
                </c:pt>
                <c:pt idx="61">
                  <c:v>#N/A</c:v>
                </c:pt>
                <c:pt idx="62">
                  <c:v>#N/A</c:v>
                </c:pt>
                <c:pt idx="63">
                  <c:v>#N/A</c:v>
                </c:pt>
                <c:pt idx="64">
                  <c:v>#N/A</c:v>
                </c:pt>
                <c:pt idx="65">
                  <c:v>#N/A</c:v>
                </c:pt>
                <c:pt idx="66">
                  <c:v>#N/A</c:v>
                </c:pt>
                <c:pt idx="67">
                  <c:v>#N/A</c:v>
                </c:pt>
                <c:pt idx="68">
                  <c:v>#N/A</c:v>
                </c:pt>
                <c:pt idx="69">
                  <c:v>#N/A</c:v>
                </c:pt>
                <c:pt idx="70">
                  <c:v>#N/A</c:v>
                </c:pt>
                <c:pt idx="71">
                  <c:v>#N/A</c:v>
                </c:pt>
                <c:pt idx="72">
                  <c:v>#N/A</c:v>
                </c:pt>
                <c:pt idx="73">
                  <c:v>#N/A</c:v>
                </c:pt>
                <c:pt idx="74">
                  <c:v>#N/A</c:v>
                </c:pt>
                <c:pt idx="75">
                  <c:v>#N/A</c:v>
                </c:pt>
                <c:pt idx="76">
                  <c:v>#N/A</c:v>
                </c:pt>
                <c:pt idx="77">
                  <c:v>#N/A</c:v>
                </c:pt>
                <c:pt idx="78">
                  <c:v>#N/A</c:v>
                </c:pt>
                <c:pt idx="79">
                  <c:v>#N/A</c:v>
                </c:pt>
                <c:pt idx="80">
                  <c:v>#N/A</c:v>
                </c:pt>
                <c:pt idx="81">
                  <c:v>#N/A</c:v>
                </c:pt>
                <c:pt idx="82">
                  <c:v>#N/A</c:v>
                </c:pt>
                <c:pt idx="83">
                  <c:v>#N/A</c:v>
                </c:pt>
                <c:pt idx="84">
                  <c:v>#N/A</c:v>
                </c:pt>
                <c:pt idx="85">
                  <c:v>#N/A</c:v>
                </c:pt>
                <c:pt idx="86">
                  <c:v>#N/A</c:v>
                </c:pt>
                <c:pt idx="87">
                  <c:v>#N/A</c:v>
                </c:pt>
                <c:pt idx="88">
                  <c:v>#N/A</c:v>
                </c:pt>
                <c:pt idx="89">
                  <c:v>#N/A</c:v>
                </c:pt>
                <c:pt idx="90">
                  <c:v>#N/A</c:v>
                </c:pt>
                <c:pt idx="91">
                  <c:v>#N/A</c:v>
                </c:pt>
                <c:pt idx="92">
                  <c:v>#N/A</c:v>
                </c:pt>
                <c:pt idx="93">
                  <c:v>#N/A</c:v>
                </c:pt>
                <c:pt idx="94">
                  <c:v>#N/A</c:v>
                </c:pt>
                <c:pt idx="95">
                  <c:v>#N/A</c:v>
                </c:pt>
                <c:pt idx="96">
                  <c:v>228.69317942813362</c:v>
                </c:pt>
                <c:pt idx="97">
                  <c:v>246</c:v>
                </c:pt>
                <c:pt idx="98">
                  <c:v>243</c:v>
                </c:pt>
                <c:pt idx="99">
                  <c:v>246</c:v>
                </c:pt>
                <c:pt idx="100">
                  <c:v>228</c:v>
                </c:pt>
                <c:pt idx="101">
                  <c:v>236</c:v>
                </c:pt>
                <c:pt idx="102">
                  <c:v>246</c:v>
                </c:pt>
                <c:pt idx="103">
                  <c:v>219</c:v>
                </c:pt>
                <c:pt idx="104">
                  <c:v>219</c:v>
                </c:pt>
                <c:pt idx="105">
                  <c:v>222</c:v>
                </c:pt>
                <c:pt idx="106">
                  <c:v>222</c:v>
                </c:pt>
                <c:pt idx="107">
                  <c:v>227</c:v>
                </c:pt>
                <c:pt idx="108">
                  <c:v>#N/A</c:v>
                </c:pt>
                <c:pt idx="109">
                  <c:v>#N/A</c:v>
                </c:pt>
                <c:pt idx="110">
                  <c:v>#N/A</c:v>
                </c:pt>
                <c:pt idx="111">
                  <c:v>#N/A</c:v>
                </c:pt>
                <c:pt idx="112">
                  <c:v>#N/A</c:v>
                </c:pt>
                <c:pt idx="113">
                  <c:v>#N/A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43E2-4995-BDE3-4C062DCC5AF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211440912"/>
        <c:axId val="211441304"/>
        <c:extLst>
          <c:ext xmlns:c15="http://schemas.microsoft.com/office/drawing/2012/chart" uri="{02D57815-91ED-43cb-92C2-25804820EDAC}">
            <c15:filteredLineSeries>
              <c15:ser>
                <c:idx val="1"/>
                <c:order val="0"/>
                <c:tx>
                  <c:strRef>
                    <c:extLst>
                      <c:ext uri="{02D57815-91ED-43cb-92C2-25804820EDAC}">
                        <c15:formulaRef>
                          <c15:sqref>Sheet1!$A$1</c15:sqref>
                        </c15:formulaRef>
                      </c:ext>
                    </c:extLst>
                    <c:strCache>
                      <c:ptCount val="1"/>
                      <c:pt idx="0">
                        <c:v>0</c:v>
                      </c:pt>
                    </c:strCache>
                  </c:strRef>
                </c:tx>
                <c:spPr>
                  <a:ln w="53975">
                    <a:solidFill>
                      <a:srgbClr val="0070C0"/>
                    </a:solidFill>
                  </a:ln>
                </c:spPr>
                <c:marker>
                  <c:symbol val="none"/>
                </c:marker>
                <c:cat>
                  <c:numRef>
                    <c:extLst>
                      <c:ext uri="{02D57815-91ED-43cb-92C2-25804820EDAC}">
                        <c15:formulaRef>
                          <c15:sqref>Sheet1!$A$2:$A$115</c15:sqref>
                        </c15:formulaRef>
                      </c:ext>
                    </c:extLst>
                    <c:numCache>
                      <c:formatCode>General</c:formatCode>
                      <c:ptCount val="114"/>
                      <c:pt idx="0">
                        <c:v>2018</c:v>
                      </c:pt>
                      <c:pt idx="1">
                        <c:v>0</c:v>
                      </c:pt>
                      <c:pt idx="2">
                        <c:v>0</c:v>
                      </c:pt>
                      <c:pt idx="3">
                        <c:v>0</c:v>
                      </c:pt>
                      <c:pt idx="4">
                        <c:v>0</c:v>
                      </c:pt>
                      <c:pt idx="5">
                        <c:v>0</c:v>
                      </c:pt>
                      <c:pt idx="6">
                        <c:v>0</c:v>
                      </c:pt>
                      <c:pt idx="7">
                        <c:v>0</c:v>
                      </c:pt>
                      <c:pt idx="8">
                        <c:v>0</c:v>
                      </c:pt>
                      <c:pt idx="9">
                        <c:v>0</c:v>
                      </c:pt>
                      <c:pt idx="10">
                        <c:v>0</c:v>
                      </c:pt>
                      <c:pt idx="11">
                        <c:v>0</c:v>
                      </c:pt>
                      <c:pt idx="12">
                        <c:v>2019</c:v>
                      </c:pt>
                      <c:pt idx="13">
                        <c:v>0</c:v>
                      </c:pt>
                      <c:pt idx="14">
                        <c:v>0</c:v>
                      </c:pt>
                      <c:pt idx="15">
                        <c:v>0</c:v>
                      </c:pt>
                      <c:pt idx="16">
                        <c:v>0</c:v>
                      </c:pt>
                      <c:pt idx="17">
                        <c:v>0</c:v>
                      </c:pt>
                      <c:pt idx="18">
                        <c:v>0</c:v>
                      </c:pt>
                      <c:pt idx="19">
                        <c:v>0</c:v>
                      </c:pt>
                      <c:pt idx="20">
                        <c:v>0</c:v>
                      </c:pt>
                      <c:pt idx="21">
                        <c:v>0</c:v>
                      </c:pt>
                      <c:pt idx="22">
                        <c:v>0</c:v>
                      </c:pt>
                      <c:pt idx="23">
                        <c:v>0</c:v>
                      </c:pt>
                      <c:pt idx="24">
                        <c:v>2020</c:v>
                      </c:pt>
                      <c:pt idx="25">
                        <c:v>0</c:v>
                      </c:pt>
                      <c:pt idx="26">
                        <c:v>0</c:v>
                      </c:pt>
                      <c:pt idx="27">
                        <c:v>0</c:v>
                      </c:pt>
                      <c:pt idx="28">
                        <c:v>0</c:v>
                      </c:pt>
                      <c:pt idx="29">
                        <c:v>0</c:v>
                      </c:pt>
                      <c:pt idx="30">
                        <c:v>0</c:v>
                      </c:pt>
                      <c:pt idx="31">
                        <c:v>0</c:v>
                      </c:pt>
                      <c:pt idx="32">
                        <c:v>0</c:v>
                      </c:pt>
                      <c:pt idx="33">
                        <c:v>0</c:v>
                      </c:pt>
                      <c:pt idx="34">
                        <c:v>0</c:v>
                      </c:pt>
                      <c:pt idx="35">
                        <c:v>0</c:v>
                      </c:pt>
                      <c:pt idx="36">
                        <c:v>2021</c:v>
                      </c:pt>
                      <c:pt idx="37">
                        <c:v>0</c:v>
                      </c:pt>
                      <c:pt idx="38">
                        <c:v>0</c:v>
                      </c:pt>
                      <c:pt idx="39">
                        <c:v>0</c:v>
                      </c:pt>
                      <c:pt idx="40">
                        <c:v>0</c:v>
                      </c:pt>
                      <c:pt idx="41">
                        <c:v>0</c:v>
                      </c:pt>
                      <c:pt idx="42">
                        <c:v>0</c:v>
                      </c:pt>
                      <c:pt idx="43">
                        <c:v>0</c:v>
                      </c:pt>
                      <c:pt idx="44">
                        <c:v>0</c:v>
                      </c:pt>
                      <c:pt idx="45">
                        <c:v>0</c:v>
                      </c:pt>
                      <c:pt idx="46">
                        <c:v>0</c:v>
                      </c:pt>
                      <c:pt idx="47">
                        <c:v>0</c:v>
                      </c:pt>
                      <c:pt idx="48">
                        <c:v>2022</c:v>
                      </c:pt>
                      <c:pt idx="49">
                        <c:v>0</c:v>
                      </c:pt>
                      <c:pt idx="50">
                        <c:v>0</c:v>
                      </c:pt>
                      <c:pt idx="51">
                        <c:v>0</c:v>
                      </c:pt>
                      <c:pt idx="52">
                        <c:v>0</c:v>
                      </c:pt>
                      <c:pt idx="53">
                        <c:v>0</c:v>
                      </c:pt>
                      <c:pt idx="54">
                        <c:v>0</c:v>
                      </c:pt>
                      <c:pt idx="55">
                        <c:v>0</c:v>
                      </c:pt>
                      <c:pt idx="56">
                        <c:v>0</c:v>
                      </c:pt>
                      <c:pt idx="57">
                        <c:v>0</c:v>
                      </c:pt>
                      <c:pt idx="58">
                        <c:v>0</c:v>
                      </c:pt>
                      <c:pt idx="59">
                        <c:v>0</c:v>
                      </c:pt>
                      <c:pt idx="60">
                        <c:v>2023</c:v>
                      </c:pt>
                      <c:pt idx="61">
                        <c:v>0</c:v>
                      </c:pt>
                      <c:pt idx="62">
                        <c:v>0</c:v>
                      </c:pt>
                      <c:pt idx="63">
                        <c:v>0</c:v>
                      </c:pt>
                      <c:pt idx="64">
                        <c:v>0</c:v>
                      </c:pt>
                      <c:pt idx="65">
                        <c:v>0</c:v>
                      </c:pt>
                      <c:pt idx="66">
                        <c:v>0</c:v>
                      </c:pt>
                      <c:pt idx="67">
                        <c:v>0</c:v>
                      </c:pt>
                      <c:pt idx="68">
                        <c:v>0</c:v>
                      </c:pt>
                      <c:pt idx="69">
                        <c:v>0</c:v>
                      </c:pt>
                      <c:pt idx="70">
                        <c:v>0</c:v>
                      </c:pt>
                      <c:pt idx="71">
                        <c:v>0</c:v>
                      </c:pt>
                      <c:pt idx="72">
                        <c:v>2024</c:v>
                      </c:pt>
                      <c:pt idx="73">
                        <c:v>0</c:v>
                      </c:pt>
                      <c:pt idx="74">
                        <c:v>0</c:v>
                      </c:pt>
                      <c:pt idx="75">
                        <c:v>0</c:v>
                      </c:pt>
                      <c:pt idx="76">
                        <c:v>0</c:v>
                      </c:pt>
                      <c:pt idx="77">
                        <c:v>0</c:v>
                      </c:pt>
                      <c:pt idx="78">
                        <c:v>0</c:v>
                      </c:pt>
                      <c:pt idx="79">
                        <c:v>0</c:v>
                      </c:pt>
                      <c:pt idx="80">
                        <c:v>0</c:v>
                      </c:pt>
                      <c:pt idx="81">
                        <c:v>0</c:v>
                      </c:pt>
                      <c:pt idx="82">
                        <c:v>0</c:v>
                      </c:pt>
                      <c:pt idx="83">
                        <c:v>0</c:v>
                      </c:pt>
                      <c:pt idx="84">
                        <c:v>2025</c:v>
                      </c:pt>
                      <c:pt idx="85">
                        <c:v>0</c:v>
                      </c:pt>
                      <c:pt idx="86">
                        <c:v>0</c:v>
                      </c:pt>
                      <c:pt idx="87">
                        <c:v>0</c:v>
                      </c:pt>
                      <c:pt idx="88">
                        <c:v>0</c:v>
                      </c:pt>
                      <c:pt idx="89">
                        <c:v>0</c:v>
                      </c:pt>
                      <c:pt idx="90">
                        <c:v>0</c:v>
                      </c:pt>
                      <c:pt idx="91">
                        <c:v>0</c:v>
                      </c:pt>
                      <c:pt idx="92">
                        <c:v>0</c:v>
                      </c:pt>
                      <c:pt idx="93">
                        <c:v>0</c:v>
                      </c:pt>
                      <c:pt idx="94">
                        <c:v>0</c:v>
                      </c:pt>
                      <c:pt idx="95">
                        <c:v>0</c:v>
                      </c:pt>
                      <c:pt idx="96">
                        <c:v>2026</c:v>
                      </c:pt>
                      <c:pt idx="97">
                        <c:v>0</c:v>
                      </c:pt>
                      <c:pt idx="98">
                        <c:v>0</c:v>
                      </c:pt>
                      <c:pt idx="99">
                        <c:v>0</c:v>
                      </c:pt>
                      <c:pt idx="100">
                        <c:v>0</c:v>
                      </c:pt>
                      <c:pt idx="101">
                        <c:v>0</c:v>
                      </c:pt>
                      <c:pt idx="102">
                        <c:v>0</c:v>
                      </c:pt>
                      <c:pt idx="103">
                        <c:v>0</c:v>
                      </c:pt>
                      <c:pt idx="104">
                        <c:v>0</c:v>
                      </c:pt>
                      <c:pt idx="105">
                        <c:v>0</c:v>
                      </c:pt>
                      <c:pt idx="106">
                        <c:v>0</c:v>
                      </c:pt>
                      <c:pt idx="107">
                        <c:v>0</c:v>
                      </c:pt>
                      <c:pt idx="108">
                        <c:v>2027</c:v>
                      </c:pt>
                      <c:pt idx="109">
                        <c:v>0</c:v>
                      </c:pt>
                      <c:pt idx="110">
                        <c:v>0</c:v>
                      </c:pt>
                      <c:pt idx="111">
                        <c:v>0</c:v>
                      </c:pt>
                      <c:pt idx="112">
                        <c:v>0</c:v>
                      </c:pt>
                      <c:pt idx="113">
                        <c:v>0</c:v>
                      </c:pt>
                    </c:numCache>
                  </c:numRef>
                </c:cat>
                <c:val>
                  <c:numRef>
                    <c:extLst>
                      <c:ext uri="{02D57815-91ED-43cb-92C2-25804820EDAC}">
                        <c15:formulaRef>
                          <c15:sqref>Sheet1!$A$2:$A$114</c15:sqref>
                        </c15:formulaRef>
                      </c:ext>
                    </c:extLst>
                    <c:numCache>
                      <c:formatCode>General</c:formatCode>
                      <c:ptCount val="113"/>
                      <c:pt idx="0">
                        <c:v>2018</c:v>
                      </c:pt>
                      <c:pt idx="1">
                        <c:v>0</c:v>
                      </c:pt>
                      <c:pt idx="2">
                        <c:v>0</c:v>
                      </c:pt>
                      <c:pt idx="3">
                        <c:v>0</c:v>
                      </c:pt>
                      <c:pt idx="4">
                        <c:v>0</c:v>
                      </c:pt>
                      <c:pt idx="5">
                        <c:v>0</c:v>
                      </c:pt>
                      <c:pt idx="6">
                        <c:v>0</c:v>
                      </c:pt>
                      <c:pt idx="7">
                        <c:v>0</c:v>
                      </c:pt>
                      <c:pt idx="8">
                        <c:v>0</c:v>
                      </c:pt>
                      <c:pt idx="9">
                        <c:v>0</c:v>
                      </c:pt>
                      <c:pt idx="10">
                        <c:v>0</c:v>
                      </c:pt>
                      <c:pt idx="11">
                        <c:v>0</c:v>
                      </c:pt>
                      <c:pt idx="12">
                        <c:v>2019</c:v>
                      </c:pt>
                      <c:pt idx="13">
                        <c:v>0</c:v>
                      </c:pt>
                      <c:pt idx="14">
                        <c:v>0</c:v>
                      </c:pt>
                      <c:pt idx="15">
                        <c:v>0</c:v>
                      </c:pt>
                      <c:pt idx="16">
                        <c:v>0</c:v>
                      </c:pt>
                      <c:pt idx="17">
                        <c:v>0</c:v>
                      </c:pt>
                      <c:pt idx="18">
                        <c:v>0</c:v>
                      </c:pt>
                      <c:pt idx="19">
                        <c:v>0</c:v>
                      </c:pt>
                      <c:pt idx="20">
                        <c:v>0</c:v>
                      </c:pt>
                      <c:pt idx="21">
                        <c:v>0</c:v>
                      </c:pt>
                      <c:pt idx="22">
                        <c:v>0</c:v>
                      </c:pt>
                      <c:pt idx="23">
                        <c:v>0</c:v>
                      </c:pt>
                      <c:pt idx="24">
                        <c:v>2020</c:v>
                      </c:pt>
                      <c:pt idx="25">
                        <c:v>0</c:v>
                      </c:pt>
                      <c:pt idx="26">
                        <c:v>0</c:v>
                      </c:pt>
                      <c:pt idx="27">
                        <c:v>0</c:v>
                      </c:pt>
                      <c:pt idx="28">
                        <c:v>0</c:v>
                      </c:pt>
                      <c:pt idx="29">
                        <c:v>0</c:v>
                      </c:pt>
                      <c:pt idx="30">
                        <c:v>0</c:v>
                      </c:pt>
                      <c:pt idx="31">
                        <c:v>0</c:v>
                      </c:pt>
                      <c:pt idx="32">
                        <c:v>0</c:v>
                      </c:pt>
                      <c:pt idx="33">
                        <c:v>0</c:v>
                      </c:pt>
                      <c:pt idx="34">
                        <c:v>0</c:v>
                      </c:pt>
                      <c:pt idx="35">
                        <c:v>0</c:v>
                      </c:pt>
                      <c:pt idx="36">
                        <c:v>2021</c:v>
                      </c:pt>
                      <c:pt idx="37">
                        <c:v>0</c:v>
                      </c:pt>
                      <c:pt idx="38">
                        <c:v>0</c:v>
                      </c:pt>
                      <c:pt idx="39">
                        <c:v>0</c:v>
                      </c:pt>
                      <c:pt idx="40">
                        <c:v>0</c:v>
                      </c:pt>
                      <c:pt idx="41">
                        <c:v>0</c:v>
                      </c:pt>
                      <c:pt idx="42">
                        <c:v>0</c:v>
                      </c:pt>
                      <c:pt idx="43">
                        <c:v>0</c:v>
                      </c:pt>
                      <c:pt idx="44">
                        <c:v>0</c:v>
                      </c:pt>
                      <c:pt idx="45">
                        <c:v>0</c:v>
                      </c:pt>
                      <c:pt idx="46">
                        <c:v>0</c:v>
                      </c:pt>
                      <c:pt idx="47">
                        <c:v>0</c:v>
                      </c:pt>
                      <c:pt idx="48">
                        <c:v>2022</c:v>
                      </c:pt>
                      <c:pt idx="49">
                        <c:v>0</c:v>
                      </c:pt>
                      <c:pt idx="50">
                        <c:v>0</c:v>
                      </c:pt>
                      <c:pt idx="51">
                        <c:v>0</c:v>
                      </c:pt>
                      <c:pt idx="52">
                        <c:v>0</c:v>
                      </c:pt>
                      <c:pt idx="53">
                        <c:v>0</c:v>
                      </c:pt>
                      <c:pt idx="54">
                        <c:v>0</c:v>
                      </c:pt>
                      <c:pt idx="55">
                        <c:v>0</c:v>
                      </c:pt>
                      <c:pt idx="56">
                        <c:v>0</c:v>
                      </c:pt>
                      <c:pt idx="57">
                        <c:v>0</c:v>
                      </c:pt>
                      <c:pt idx="58">
                        <c:v>0</c:v>
                      </c:pt>
                      <c:pt idx="59">
                        <c:v>0</c:v>
                      </c:pt>
                      <c:pt idx="60">
                        <c:v>2023</c:v>
                      </c:pt>
                      <c:pt idx="61">
                        <c:v>0</c:v>
                      </c:pt>
                      <c:pt idx="62">
                        <c:v>0</c:v>
                      </c:pt>
                      <c:pt idx="63">
                        <c:v>0</c:v>
                      </c:pt>
                      <c:pt idx="64">
                        <c:v>0</c:v>
                      </c:pt>
                      <c:pt idx="65">
                        <c:v>0</c:v>
                      </c:pt>
                      <c:pt idx="66">
                        <c:v>0</c:v>
                      </c:pt>
                      <c:pt idx="67">
                        <c:v>0</c:v>
                      </c:pt>
                      <c:pt idx="68">
                        <c:v>0</c:v>
                      </c:pt>
                      <c:pt idx="69">
                        <c:v>0</c:v>
                      </c:pt>
                      <c:pt idx="70">
                        <c:v>0</c:v>
                      </c:pt>
                      <c:pt idx="71">
                        <c:v>0</c:v>
                      </c:pt>
                      <c:pt idx="72">
                        <c:v>2024</c:v>
                      </c:pt>
                      <c:pt idx="73">
                        <c:v>0</c:v>
                      </c:pt>
                      <c:pt idx="74">
                        <c:v>0</c:v>
                      </c:pt>
                      <c:pt idx="75">
                        <c:v>0</c:v>
                      </c:pt>
                      <c:pt idx="76">
                        <c:v>0</c:v>
                      </c:pt>
                      <c:pt idx="77">
                        <c:v>0</c:v>
                      </c:pt>
                      <c:pt idx="78">
                        <c:v>0</c:v>
                      </c:pt>
                      <c:pt idx="79">
                        <c:v>0</c:v>
                      </c:pt>
                      <c:pt idx="80">
                        <c:v>0</c:v>
                      </c:pt>
                      <c:pt idx="81">
                        <c:v>0</c:v>
                      </c:pt>
                      <c:pt idx="82">
                        <c:v>0</c:v>
                      </c:pt>
                      <c:pt idx="83">
                        <c:v>0</c:v>
                      </c:pt>
                      <c:pt idx="84">
                        <c:v>2025</c:v>
                      </c:pt>
                      <c:pt idx="85">
                        <c:v>0</c:v>
                      </c:pt>
                      <c:pt idx="86">
                        <c:v>0</c:v>
                      </c:pt>
                      <c:pt idx="87">
                        <c:v>0</c:v>
                      </c:pt>
                      <c:pt idx="88">
                        <c:v>0</c:v>
                      </c:pt>
                      <c:pt idx="89">
                        <c:v>0</c:v>
                      </c:pt>
                      <c:pt idx="90">
                        <c:v>0</c:v>
                      </c:pt>
                      <c:pt idx="91">
                        <c:v>0</c:v>
                      </c:pt>
                      <c:pt idx="92">
                        <c:v>0</c:v>
                      </c:pt>
                      <c:pt idx="93">
                        <c:v>0</c:v>
                      </c:pt>
                      <c:pt idx="94">
                        <c:v>0</c:v>
                      </c:pt>
                      <c:pt idx="95">
                        <c:v>0</c:v>
                      </c:pt>
                      <c:pt idx="96">
                        <c:v>2026</c:v>
                      </c:pt>
                      <c:pt idx="97">
                        <c:v>0</c:v>
                      </c:pt>
                      <c:pt idx="98">
                        <c:v>0</c:v>
                      </c:pt>
                      <c:pt idx="99">
                        <c:v>0</c:v>
                      </c:pt>
                      <c:pt idx="100">
                        <c:v>0</c:v>
                      </c:pt>
                      <c:pt idx="101">
                        <c:v>0</c:v>
                      </c:pt>
                      <c:pt idx="102">
                        <c:v>0</c:v>
                      </c:pt>
                      <c:pt idx="103">
                        <c:v>0</c:v>
                      </c:pt>
                      <c:pt idx="104">
                        <c:v>0</c:v>
                      </c:pt>
                      <c:pt idx="105">
                        <c:v>0</c:v>
                      </c:pt>
                      <c:pt idx="106">
                        <c:v>0</c:v>
                      </c:pt>
                      <c:pt idx="107">
                        <c:v>0</c:v>
                      </c:pt>
                      <c:pt idx="108">
                        <c:v>2027</c:v>
                      </c:pt>
                      <c:pt idx="109">
                        <c:v>0</c:v>
                      </c:pt>
                      <c:pt idx="110">
                        <c:v>0</c:v>
                      </c:pt>
                      <c:pt idx="111">
                        <c:v>0</c:v>
                      </c:pt>
                      <c:pt idx="112">
                        <c:v>0</c:v>
                      </c:pt>
                    </c:numCache>
                  </c:numRef>
                </c:val>
                <c:smooth val="0"/>
                <c:extLst>
                  <c:ext xmlns:c16="http://schemas.microsoft.com/office/drawing/2014/chart" uri="{C3380CC4-5D6E-409C-BE32-E72D297353CC}">
                    <c16:uniqueId val="{00000000-BE89-483F-9D1D-D99CF4BD5E9D}"/>
                  </c:ext>
                </c:extLst>
              </c15:ser>
            </c15:filteredLineSeries>
          </c:ext>
        </c:extLst>
      </c:lineChart>
      <c:catAx>
        <c:axId val="21144091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>
            <a:solidFill>
              <a:prstClr val="black"/>
            </a:solidFill>
          </a:ln>
        </c:spPr>
        <c:txPr>
          <a:bodyPr/>
          <a:lstStyle/>
          <a:p>
            <a:pPr>
              <a:defRPr sz="1200"/>
            </a:pPr>
            <a:endParaRPr lang="en-US"/>
          </a:p>
        </c:txPr>
        <c:crossAx val="211441304"/>
        <c:crosses val="autoZero"/>
        <c:auto val="1"/>
        <c:lblAlgn val="ctr"/>
        <c:lblOffset val="100"/>
        <c:tickLblSkip val="12"/>
        <c:noMultiLvlLbl val="0"/>
      </c:catAx>
      <c:valAx>
        <c:axId val="211441304"/>
        <c:scaling>
          <c:orientation val="minMax"/>
          <c:min val="80"/>
        </c:scaling>
        <c:delete val="0"/>
        <c:axPos val="l"/>
        <c:majorGridlines/>
        <c:title>
          <c:tx>
            <c:rich>
              <a:bodyPr rot="0" vert="horz"/>
              <a:lstStyle/>
              <a:p>
                <a:pPr>
                  <a:defRPr/>
                </a:pPr>
                <a:r>
                  <a:rPr lang="en-US" b="0" dirty="0"/>
                  <a:t>$ Per </a:t>
                </a:r>
                <a:r>
                  <a:rPr lang="en-US" b="0" dirty="0" err="1"/>
                  <a:t>Cwt</a:t>
                </a:r>
                <a:endParaRPr lang="en-US" b="0" dirty="0"/>
              </a:p>
            </c:rich>
          </c:tx>
          <c:layout>
            <c:manualLayout>
              <c:xMode val="edge"/>
              <c:yMode val="edge"/>
              <c:x val="1.8518531088786334E-2"/>
              <c:y val="0.10391944844922554"/>
            </c:manualLayout>
          </c:layout>
          <c:overlay val="0"/>
        </c:title>
        <c:numFmt formatCode="General" sourceLinked="0"/>
        <c:majorTickMark val="none"/>
        <c:minorTickMark val="none"/>
        <c:tickLblPos val="nextTo"/>
        <c:spPr>
          <a:ln>
            <a:solidFill>
              <a:prstClr val="black"/>
            </a:solidFill>
          </a:ln>
        </c:spPr>
        <c:crossAx val="211440912"/>
        <c:crosses val="autoZero"/>
        <c:crossBetween val="between"/>
      </c:valAx>
      <c:spPr>
        <a:solidFill>
          <a:schemeClr val="bg1"/>
        </a:solidFill>
        <a:ln w="28575">
          <a:solidFill>
            <a:prstClr val="black"/>
          </a:solidFill>
        </a:ln>
      </c:spPr>
    </c:plotArea>
    <c:legend>
      <c:legendPos val="b"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2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en-US" sz="2000" dirty="0">
                <a:latin typeface="Arial" pitchFamily="34" charset="0"/>
                <a:cs typeface="Arial" pitchFamily="34" charset="0"/>
              </a:rPr>
              <a:t>AVERAGE RETURNS TO CATTLE</a:t>
            </a:r>
            <a:r>
              <a:rPr lang="en-US" sz="2000" baseline="0" dirty="0">
                <a:latin typeface="Arial" pitchFamily="34" charset="0"/>
                <a:cs typeface="Arial" pitchFamily="34" charset="0"/>
              </a:rPr>
              <a:t> FEEDERS</a:t>
            </a:r>
            <a:endParaRPr lang="en-US" sz="2000" dirty="0">
              <a:latin typeface="Arial" pitchFamily="34" charset="0"/>
              <a:cs typeface="Arial" pitchFamily="34" charset="0"/>
            </a:endParaRPr>
          </a:p>
          <a:p>
            <a:pPr>
              <a:defRPr/>
            </a:pPr>
            <a:r>
              <a:rPr lang="en-US" sz="2000" b="0" dirty="0"/>
              <a:t>Feeding</a:t>
            </a:r>
            <a:r>
              <a:rPr lang="en-US" sz="2000" b="0" baseline="0" dirty="0"/>
              <a:t> 750 Lb. Steers. S. Plains, Monthly</a:t>
            </a:r>
            <a:endParaRPr lang="en-US" sz="2000" b="0" dirty="0"/>
          </a:p>
        </c:rich>
      </c:tx>
      <c:overlay val="0"/>
    </c:title>
    <c:autoTitleDeleted val="0"/>
    <c:plotArea>
      <c:layout>
        <c:manualLayout>
          <c:layoutTarget val="inner"/>
          <c:xMode val="edge"/>
          <c:yMode val="edge"/>
          <c:x val="7.3399289528464112E-2"/>
          <c:y val="0.18050164504084876"/>
          <c:w val="0.89143632907955395"/>
          <c:h val="0.75824609071753368"/>
        </c:manualLayout>
      </c:layout>
      <c:barChart>
        <c:barDir val="col"/>
        <c:grouping val="clustered"/>
        <c:varyColors val="0"/>
        <c:ser>
          <c:idx val="1"/>
          <c:order val="0"/>
          <c:tx>
            <c:strRef>
              <c:f>Sheet1!$B$120</c:f>
              <c:strCache>
                <c:ptCount val="1"/>
                <c:pt idx="0">
                  <c:v>#N/A</c:v>
                </c:pt>
              </c:strCache>
            </c:strRef>
          </c:tx>
          <c:spPr>
            <a:solidFill>
              <a:srgbClr val="00B050"/>
            </a:solidFill>
            <a:ln>
              <a:solidFill>
                <a:prstClr val="black"/>
              </a:solidFill>
            </a:ln>
          </c:spPr>
          <c:invertIfNegative val="1"/>
          <c:cat>
            <c:numRef>
              <c:f>Sheet1!$A$1:$A$120</c:f>
              <c:numCache>
                <c:formatCode>General</c:formatCode>
                <c:ptCount val="120"/>
                <c:pt idx="0">
                  <c:v>2017</c:v>
                </c:pt>
                <c:pt idx="12">
                  <c:v>2018</c:v>
                </c:pt>
                <c:pt idx="24">
                  <c:v>2019</c:v>
                </c:pt>
                <c:pt idx="36">
                  <c:v>2020</c:v>
                </c:pt>
                <c:pt idx="48">
                  <c:v>2021</c:v>
                </c:pt>
                <c:pt idx="60">
                  <c:v>2022</c:v>
                </c:pt>
                <c:pt idx="72">
                  <c:v>2023</c:v>
                </c:pt>
                <c:pt idx="84">
                  <c:v>2024</c:v>
                </c:pt>
                <c:pt idx="96">
                  <c:v>2025</c:v>
                </c:pt>
                <c:pt idx="108">
                  <c:v>2026</c:v>
                </c:pt>
              </c:numCache>
            </c:numRef>
          </c:cat>
          <c:val>
            <c:numRef>
              <c:f>Sheet1!$B$1:$B$120</c:f>
              <c:numCache>
                <c:formatCode>General</c:formatCode>
                <c:ptCount val="120"/>
                <c:pt idx="0">
                  <c:v>121.91515017542679</c:v>
                </c:pt>
                <c:pt idx="1">
                  <c:v>90.401790819987127</c:v>
                </c:pt>
                <c:pt idx="2">
                  <c:v>247.64935307388555</c:v>
                </c:pt>
                <c:pt idx="3">
                  <c:v>360.74286680021623</c:v>
                </c:pt>
                <c:pt idx="4">
                  <c:v>457.4252314705534</c:v>
                </c:pt>
                <c:pt idx="5">
                  <c:v>282.64574065858005</c:v>
                </c:pt>
                <c:pt idx="6">
                  <c:v>164.12516809745762</c:v>
                </c:pt>
                <c:pt idx="7">
                  <c:v>110.04160243826982</c:v>
                </c:pt>
                <c:pt idx="8">
                  <c:v>26.884686075286027</c:v>
                </c:pt>
                <c:pt idx="9">
                  <c:v>46.97469578935943</c:v>
                </c:pt>
                <c:pt idx="10">
                  <c:v>86.77881572866454</c:v>
                </c:pt>
                <c:pt idx="11">
                  <c:v>54.158643612783862</c:v>
                </c:pt>
                <c:pt idx="12">
                  <c:v>66.001160299736966</c:v>
                </c:pt>
                <c:pt idx="13">
                  <c:v>152.66348718315476</c:v>
                </c:pt>
                <c:pt idx="14">
                  <c:v>68.54753587898108</c:v>
                </c:pt>
                <c:pt idx="15">
                  <c:v>61.068940783771268</c:v>
                </c:pt>
                <c:pt idx="16">
                  <c:v>-67.317681914984632</c:v>
                </c:pt>
                <c:pt idx="17">
                  <c:v>-81.278676363320074</c:v>
                </c:pt>
                <c:pt idx="18">
                  <c:v>-39.877009905495925</c:v>
                </c:pt>
                <c:pt idx="19">
                  <c:v>-70.031658497575108</c:v>
                </c:pt>
                <c:pt idx="20">
                  <c:v>-15.259550180111091</c:v>
                </c:pt>
                <c:pt idx="21">
                  <c:v>22.425592874811855</c:v>
                </c:pt>
                <c:pt idx="22">
                  <c:v>65.200220798333703</c:v>
                </c:pt>
                <c:pt idx="23">
                  <c:v>77.237835665481043</c:v>
                </c:pt>
                <c:pt idx="24">
                  <c:v>81.711415203660181</c:v>
                </c:pt>
                <c:pt idx="25">
                  <c:v>62.686665035329497</c:v>
                </c:pt>
                <c:pt idx="26">
                  <c:v>43.368518670108188</c:v>
                </c:pt>
                <c:pt idx="27">
                  <c:v>55.556457600764134</c:v>
                </c:pt>
                <c:pt idx="28">
                  <c:v>23.701612772275212</c:v>
                </c:pt>
                <c:pt idx="29">
                  <c:v>-56.104868018752541</c:v>
                </c:pt>
                <c:pt idx="30">
                  <c:v>-21.512245944248889</c:v>
                </c:pt>
                <c:pt idx="31">
                  <c:v>-67.898264832453151</c:v>
                </c:pt>
                <c:pt idx="32">
                  <c:v>-152.9049954755269</c:v>
                </c:pt>
                <c:pt idx="33">
                  <c:v>-94.844682190355115</c:v>
                </c:pt>
                <c:pt idx="34">
                  <c:v>56.936884635745628</c:v>
                </c:pt>
                <c:pt idx="35">
                  <c:v>182.12892603732121</c:v>
                </c:pt>
                <c:pt idx="36">
                  <c:v>150.07616935521855</c:v>
                </c:pt>
                <c:pt idx="37">
                  <c:v>85.678679851405832</c:v>
                </c:pt>
                <c:pt idx="38">
                  <c:v>-20.238854119541656</c:v>
                </c:pt>
                <c:pt idx="39">
                  <c:v>-173.11971514174274</c:v>
                </c:pt>
                <c:pt idx="40">
                  <c:v>-16.878993564086841</c:v>
                </c:pt>
                <c:pt idx="41">
                  <c:v>-142.14351906158049</c:v>
                </c:pt>
                <c:pt idx="42">
                  <c:v>-208.99961412621815</c:v>
                </c:pt>
                <c:pt idx="43">
                  <c:v>-90.251864510402584</c:v>
                </c:pt>
                <c:pt idx="44">
                  <c:v>8.3190207970276333</c:v>
                </c:pt>
                <c:pt idx="45">
                  <c:v>114.73993336083322</c:v>
                </c:pt>
                <c:pt idx="46">
                  <c:v>97.144254114743262</c:v>
                </c:pt>
                <c:pt idx="47">
                  <c:v>30.527847891773945</c:v>
                </c:pt>
                <c:pt idx="48">
                  <c:v>0.89379323027424107</c:v>
                </c:pt>
                <c:pt idx="49">
                  <c:v>-59.908034186901659</c:v>
                </c:pt>
                <c:pt idx="50">
                  <c:v>-50.888627817781753</c:v>
                </c:pt>
                <c:pt idx="51">
                  <c:v>31.313614866254056</c:v>
                </c:pt>
                <c:pt idx="52">
                  <c:v>29.016328469095242</c:v>
                </c:pt>
                <c:pt idx="53">
                  <c:v>32.757532709172438</c:v>
                </c:pt>
                <c:pt idx="54">
                  <c:v>28.729050199166522</c:v>
                </c:pt>
                <c:pt idx="55">
                  <c:v>39.075654911869151</c:v>
                </c:pt>
                <c:pt idx="56">
                  <c:v>38.814283793888308</c:v>
                </c:pt>
                <c:pt idx="57">
                  <c:v>32.079078043485879</c:v>
                </c:pt>
                <c:pt idx="58">
                  <c:v>167.72766768074553</c:v>
                </c:pt>
                <c:pt idx="59">
                  <c:v>198.5023472127441</c:v>
                </c:pt>
                <c:pt idx="60">
                  <c:v>125.12953415067409</c:v>
                </c:pt>
                <c:pt idx="61">
                  <c:v>89.208637510723975</c:v>
                </c:pt>
                <c:pt idx="62">
                  <c:v>73.03741481635484</c:v>
                </c:pt>
                <c:pt idx="63">
                  <c:v>47.423136817997147</c:v>
                </c:pt>
                <c:pt idx="64">
                  <c:v>55.689815319662785</c:v>
                </c:pt>
                <c:pt idx="65">
                  <c:v>-32.92956513875356</c:v>
                </c:pt>
                <c:pt idx="66">
                  <c:v>-54.0985219548229</c:v>
                </c:pt>
                <c:pt idx="67">
                  <c:v>-25.193702798589356</c:v>
                </c:pt>
                <c:pt idx="68">
                  <c:v>52.110143574118865</c:v>
                </c:pt>
                <c:pt idx="69">
                  <c:v>70.117472922272327</c:v>
                </c:pt>
                <c:pt idx="70">
                  <c:v>144.33940034225816</c:v>
                </c:pt>
                <c:pt idx="71">
                  <c:v>229.00792836879305</c:v>
                </c:pt>
                <c:pt idx="72">
                  <c:v>150.78860707996228</c:v>
                </c:pt>
                <c:pt idx="73">
                  <c:v>74.326705050495093</c:v>
                </c:pt>
                <c:pt idx="74">
                  <c:v>145.18658363941449</c:v>
                </c:pt>
                <c:pt idx="75">
                  <c:v>306.53716792121122</c:v>
                </c:pt>
                <c:pt idx="76">
                  <c:v>251.40786701536717</c:v>
                </c:pt>
                <c:pt idx="77">
                  <c:v>406.87929974249914</c:v>
                </c:pt>
                <c:pt idx="78">
                  <c:v>328.26310633097728</c:v>
                </c:pt>
                <c:pt idx="79">
                  <c:v>332.38504048460163</c:v>
                </c:pt>
                <c:pt idx="80">
                  <c:v>390.36659103483453</c:v>
                </c:pt>
                <c:pt idx="81">
                  <c:v>342.73938618336297</c:v>
                </c:pt>
                <c:pt idx="82">
                  <c:v>264.96555934530397</c:v>
                </c:pt>
                <c:pt idx="83">
                  <c:v>-13.399927150629537</c:v>
                </c:pt>
                <c:pt idx="84">
                  <c:v>-114.82234406670977</c:v>
                </c:pt>
                <c:pt idx="85">
                  <c:v>-39.129559189060728</c:v>
                </c:pt>
                <c:pt idx="86">
                  <c:v>16.849344381604169</c:v>
                </c:pt>
                <c:pt idx="87">
                  <c:v>28.587979674051439</c:v>
                </c:pt>
                <c:pt idx="88">
                  <c:v>181.91203198637186</c:v>
                </c:pt>
                <c:pt idx="89">
                  <c:v>286.2906325549643</c:v>
                </c:pt>
                <c:pt idx="90">
                  <c:v>188.52035200465616</c:v>
                </c:pt>
                <c:pt idx="91">
                  <c:v>74.679986674164866</c:v>
                </c:pt>
                <c:pt idx="92">
                  <c:v>13.51552276483153</c:v>
                </c:pt>
                <c:pt idx="93">
                  <c:v>32.679090587490464</c:v>
                </c:pt>
                <c:pt idx="94">
                  <c:v>11.61245171758037</c:v>
                </c:pt>
                <c:pt idx="95">
                  <c:v>2.3213259091608052</c:v>
                </c:pt>
                <c:pt idx="96">
                  <c:v>217.34564352640427</c:v>
                </c:pt>
                <c:pt idx="97">
                  <c:v>230.33984095859978</c:v>
                </c:pt>
                <c:pt idx="98">
                  <c:v>308.65761370820792</c:v>
                </c:pt>
                <c:pt idx="99">
                  <c:v>350.65565034777774</c:v>
                </c:pt>
                <c:pt idx="100">
                  <c:v>455.96419008412431</c:v>
                </c:pt>
                <c:pt idx="101">
                  <c:v>587.89934784517845</c:v>
                </c:pt>
                <c:pt idx="102">
                  <c:v>456.88204916515951</c:v>
                </c:pt>
                <c:pt idx="103">
                  <c:v>544.50478429991608</c:v>
                </c:pt>
                <c:pt idx="104">
                  <c:v>512.81220325215008</c:v>
                </c:pt>
                <c:pt idx="105">
                  <c:v>396.02656367926647</c:v>
                </c:pt>
                <c:pt idx="106">
                  <c:v>280.8354673100489</c:v>
                </c:pt>
                <c:pt idx="107">
                  <c:v>104.59673149505807</c:v>
                </c:pt>
                <c:pt idx="108">
                  <c:v>73.802077720195939</c:v>
                </c:pt>
                <c:pt idx="109">
                  <c:v>#N/A</c:v>
                </c:pt>
                <c:pt idx="110">
                  <c:v>#N/A</c:v>
                </c:pt>
                <c:pt idx="111">
                  <c:v>#N/A</c:v>
                </c:pt>
                <c:pt idx="112">
                  <c:v>#N/A</c:v>
                </c:pt>
                <c:pt idx="113">
                  <c:v>#N/A</c:v>
                </c:pt>
                <c:pt idx="114">
                  <c:v>#N/A</c:v>
                </c:pt>
                <c:pt idx="115">
                  <c:v>#N/A</c:v>
                </c:pt>
                <c:pt idx="116">
                  <c:v>#N/A</c:v>
                </c:pt>
                <c:pt idx="117">
                  <c:v>#N/A</c:v>
                </c:pt>
                <c:pt idx="118">
                  <c:v>#N/A</c:v>
                </c:pt>
                <c:pt idx="119">
                  <c:v>#N/A</c:v>
                </c:pt>
              </c:numCache>
            </c:numRef>
          </c:val>
          <c:extLst>
            <c:ext xmlns:c14="http://schemas.microsoft.com/office/drawing/2007/8/2/chart" uri="{6F2FDCE9-48DA-4B69-8628-5D25D57E5C99}">
              <c14:invertSolidFillFmt>
                <c14:spPr xmlns:c14="http://schemas.microsoft.com/office/drawing/2007/8/2/chart">
                  <a:solidFill>
                    <a:srgbClr val="FFFFFF"/>
                  </a:solidFill>
                  <a:ln>
                    <a:solidFill>
                      <a:prstClr val="black"/>
                    </a:solidFill>
                  </a:ln>
                </c14:spPr>
              </c14:invertSolidFillFmt>
            </c:ext>
            <c:ext xmlns:c16="http://schemas.microsoft.com/office/drawing/2014/chart" uri="{C3380CC4-5D6E-409C-BE32-E72D297353CC}">
              <c16:uniqueId val="{00000000-465B-40EB-BB05-A6113C194EB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11442480"/>
        <c:axId val="211442872"/>
      </c:barChart>
      <c:catAx>
        <c:axId val="21144248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>
            <a:solidFill>
              <a:prstClr val="black"/>
            </a:solidFill>
          </a:ln>
        </c:spPr>
        <c:txPr>
          <a:bodyPr/>
          <a:lstStyle/>
          <a:p>
            <a:pPr>
              <a:defRPr sz="1200"/>
            </a:pPr>
            <a:endParaRPr lang="en-US"/>
          </a:p>
        </c:txPr>
        <c:crossAx val="211442872"/>
        <c:crosses val="autoZero"/>
        <c:auto val="1"/>
        <c:lblAlgn val="ctr"/>
        <c:lblOffset val="100"/>
        <c:tickLblSkip val="6"/>
        <c:noMultiLvlLbl val="0"/>
      </c:catAx>
      <c:valAx>
        <c:axId val="211442872"/>
        <c:scaling>
          <c:orientation val="minMax"/>
          <c:max val="600"/>
          <c:min val="-400"/>
        </c:scaling>
        <c:delete val="0"/>
        <c:axPos val="l"/>
        <c:majorGridlines/>
        <c:title>
          <c:tx>
            <c:rich>
              <a:bodyPr rot="0" vert="horz"/>
              <a:lstStyle/>
              <a:p>
                <a:pPr>
                  <a:defRPr/>
                </a:pPr>
                <a:r>
                  <a:rPr lang="en-US" b="0" dirty="0"/>
                  <a:t>$ Per Steer</a:t>
                </a:r>
              </a:p>
            </c:rich>
          </c:tx>
          <c:layout>
            <c:manualLayout>
              <c:xMode val="edge"/>
              <c:yMode val="edge"/>
              <c:x val="1.8518531088786334E-2"/>
              <c:y val="0.10391944844922554"/>
            </c:manualLayout>
          </c:layout>
          <c:overlay val="0"/>
        </c:title>
        <c:numFmt formatCode="General" sourceLinked="0"/>
        <c:majorTickMark val="none"/>
        <c:minorTickMark val="none"/>
        <c:tickLblPos val="nextTo"/>
        <c:spPr>
          <a:ln>
            <a:solidFill>
              <a:prstClr val="black"/>
            </a:solidFill>
          </a:ln>
        </c:spPr>
        <c:crossAx val="211442480"/>
        <c:crosses val="autoZero"/>
        <c:crossBetween val="between"/>
      </c:valAx>
      <c:spPr>
        <a:solidFill>
          <a:schemeClr val="bg1"/>
        </a:solidFill>
        <a:ln w="28575">
          <a:solidFill>
            <a:prstClr val="black"/>
          </a:solidFill>
        </a:ln>
      </c:spPr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2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2EF242-DCE3-404D-9226-75B32132D12C}" type="datetimeFigureOut">
              <a:rPr lang="en-US" smtClean="0"/>
              <a:pPr/>
              <a:t>2/13/2026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037941D-BAAE-40C8-9B33-22EB1C4344C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24471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7ED44A-C1D5-4AF7-AD38-96961937107F}" type="slidenum">
              <a:rPr lang="en-US" smtClean="0">
                <a:solidFill>
                  <a:prstClr val="black"/>
                </a:solidFill>
              </a:rPr>
              <a:pPr/>
              <a:t>1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329983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7ED44A-C1D5-4AF7-AD38-96961937107F}" type="slidenum">
              <a:rPr lang="en-US" smtClean="0">
                <a:solidFill>
                  <a:prstClr val="black"/>
                </a:solidFill>
              </a:rPr>
              <a:pPr/>
              <a:t>2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2668901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7ED44A-C1D5-4AF7-AD38-96961937107F}" type="slidenum">
              <a:rPr lang="en-US" smtClean="0">
                <a:solidFill>
                  <a:prstClr val="black"/>
                </a:solidFill>
              </a:rPr>
              <a:pPr/>
              <a:t>3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363984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7ED44A-C1D5-4AF7-AD38-96961937107F}" type="slidenum">
              <a:rPr lang="en-US" smtClean="0">
                <a:solidFill>
                  <a:prstClr val="black"/>
                </a:solidFill>
              </a:rPr>
              <a:pPr/>
              <a:t>4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557610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7ED44A-C1D5-4AF7-AD38-96961937107F}" type="slidenum">
              <a:rPr lang="en-US" smtClean="0">
                <a:solidFill>
                  <a:prstClr val="black"/>
                </a:solidFill>
              </a:rPr>
              <a:pPr/>
              <a:t>5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420108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7ED44A-C1D5-4AF7-AD38-96961937107F}" type="slidenum">
              <a:rPr lang="en-US">
                <a:solidFill>
                  <a:prstClr val="black"/>
                </a:solidFill>
              </a:rPr>
              <a:pPr/>
              <a:t>6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85633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2484F-855B-4783-8212-31BCAFA65E2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2/13/2026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71738-DB4D-4A4F-BF1E-A8E95AD276F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587410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2484F-855B-4783-8212-31BCAFA65E2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2/13/2026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71738-DB4D-4A4F-BF1E-A8E95AD276F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410035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2484F-855B-4783-8212-31BCAFA65E2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2/13/2026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71738-DB4D-4A4F-BF1E-A8E95AD276F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287037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1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2484F-855B-4783-8212-31BCAFA65E2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2/13/2026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71738-DB4D-4A4F-BF1E-A8E95AD276F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927429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2484F-855B-4783-8212-31BCAFA65E2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2/13/2026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71738-DB4D-4A4F-BF1E-A8E95AD276F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908994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2484F-855B-4783-8212-31BCAFA65E2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2/13/2026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71738-DB4D-4A4F-BF1E-A8E95AD276F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868247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2484F-855B-4783-8212-31BCAFA65E2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2/13/2026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71738-DB4D-4A4F-BF1E-A8E95AD276F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11486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2484F-855B-4783-8212-31BCAFA65E2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2/13/2026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71738-DB4D-4A4F-BF1E-A8E95AD276F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07716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2484F-855B-4783-8212-31BCAFA65E2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2/13/2026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71738-DB4D-4A4F-BF1E-A8E95AD276F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64327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2484F-855B-4783-8212-31BCAFA65E2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2/13/2026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71738-DB4D-4A4F-BF1E-A8E95AD276F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24213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2484F-855B-4783-8212-31BCAFA65E2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2/13/2026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71738-DB4D-4A4F-BF1E-A8E95AD276F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84496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42484F-855B-4783-8212-31BCAFA65E2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2/13/2026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871738-DB4D-4A4F-BF1E-A8E95AD276F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23609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emf"/><Relationship Id="rId4" Type="http://schemas.openxmlformats.org/officeDocument/2006/relationships/chart" Target="../charts/chart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emf"/><Relationship Id="rId4" Type="http://schemas.openxmlformats.org/officeDocument/2006/relationships/chart" Target="../charts/char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20D3A800-9E6A-4702-C8E7-11B5DBA9FF5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439025" y="6224588"/>
            <a:ext cx="790575" cy="333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03886349"/>
              </p:ext>
            </p:extLst>
          </p:nvPr>
        </p:nvGraphicFramePr>
        <p:xfrm>
          <a:off x="152400" y="609600"/>
          <a:ext cx="8839200" cy="5410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6" name="Text Box 7"/>
          <p:cNvSpPr txBox="1">
            <a:spLocks noChangeArrowheads="1"/>
          </p:cNvSpPr>
          <p:nvPr/>
        </p:nvSpPr>
        <p:spPr bwMode="auto">
          <a:xfrm>
            <a:off x="304799" y="6172200"/>
            <a:ext cx="5536443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1" dirty="0">
                <a:solidFill>
                  <a:prstClr val="black"/>
                </a:solidFill>
              </a:rPr>
              <a:t>Data Source:  USDA-AMS &amp; USDA-ERS, Compiled &amp; Analysis by LMIC</a:t>
            </a:r>
          </a:p>
          <a:p>
            <a:pPr>
              <a:spcBef>
                <a:spcPct val="50000"/>
              </a:spcBef>
            </a:pPr>
            <a:r>
              <a:rPr lang="en-US" sz="1200" b="1" dirty="0">
                <a:solidFill>
                  <a:prstClr val="black"/>
                </a:solidFill>
              </a:rPr>
              <a:t>Livestock Marketing Information Center</a:t>
            </a:r>
          </a:p>
        </p:txBody>
      </p:sp>
    </p:spTree>
    <p:extLst>
      <p:ext uri="{BB962C8B-B14F-4D97-AF65-F5344CB8AC3E}">
        <p14:creationId xmlns:p14="http://schemas.microsoft.com/office/powerpoint/2010/main" val="23457689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4666E2D7-40C3-682E-6B15-CB4929FE363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439025" y="6224588"/>
            <a:ext cx="790575" cy="333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22303070"/>
              </p:ext>
            </p:extLst>
          </p:nvPr>
        </p:nvGraphicFramePr>
        <p:xfrm>
          <a:off x="152400" y="609600"/>
          <a:ext cx="8839200" cy="5410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6" name="Text Box 7"/>
          <p:cNvSpPr txBox="1">
            <a:spLocks noChangeArrowheads="1"/>
          </p:cNvSpPr>
          <p:nvPr/>
        </p:nvSpPr>
        <p:spPr bwMode="auto">
          <a:xfrm>
            <a:off x="304800" y="6172200"/>
            <a:ext cx="5959522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1" dirty="0">
                <a:solidFill>
                  <a:prstClr val="black"/>
                </a:solidFill>
              </a:rPr>
              <a:t>Data Source:  USDA-AMS &amp; USDA-ERS, Compiled &amp; Analysis by LMIC</a:t>
            </a:r>
          </a:p>
          <a:p>
            <a:pPr>
              <a:spcBef>
                <a:spcPct val="50000"/>
              </a:spcBef>
            </a:pPr>
            <a:r>
              <a:rPr lang="en-US" sz="1200" b="1" dirty="0">
                <a:solidFill>
                  <a:prstClr val="black"/>
                </a:solidFill>
              </a:rPr>
              <a:t>Livestock Marketing Information Center</a:t>
            </a:r>
          </a:p>
        </p:txBody>
      </p:sp>
    </p:spTree>
    <p:extLst>
      <p:ext uri="{BB962C8B-B14F-4D97-AF65-F5344CB8AC3E}">
        <p14:creationId xmlns:p14="http://schemas.microsoft.com/office/powerpoint/2010/main" val="9268684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9C57A24C-74F5-00EA-7458-85EA315E431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496175" y="6224588"/>
            <a:ext cx="657225" cy="333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93086019"/>
              </p:ext>
            </p:extLst>
          </p:nvPr>
        </p:nvGraphicFramePr>
        <p:xfrm>
          <a:off x="152400" y="609600"/>
          <a:ext cx="8839200" cy="5410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6" name="Text Box 7"/>
          <p:cNvSpPr txBox="1">
            <a:spLocks noChangeArrowheads="1"/>
          </p:cNvSpPr>
          <p:nvPr/>
        </p:nvSpPr>
        <p:spPr bwMode="auto">
          <a:xfrm>
            <a:off x="304799" y="6172200"/>
            <a:ext cx="5236191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1" dirty="0">
                <a:solidFill>
                  <a:prstClr val="black"/>
                </a:solidFill>
              </a:rPr>
              <a:t>Data Source:  USDA-AMS &amp; USDA-ERS, Compiled &amp; Analysis by LMIC</a:t>
            </a:r>
          </a:p>
          <a:p>
            <a:pPr>
              <a:spcBef>
                <a:spcPct val="50000"/>
              </a:spcBef>
            </a:pPr>
            <a:r>
              <a:rPr lang="en-US" sz="1200" b="1" dirty="0">
                <a:solidFill>
                  <a:prstClr val="black"/>
                </a:solidFill>
              </a:rPr>
              <a:t>Livestock Marketing Information Center</a:t>
            </a:r>
          </a:p>
        </p:txBody>
      </p:sp>
    </p:spTree>
    <p:extLst>
      <p:ext uri="{BB962C8B-B14F-4D97-AF65-F5344CB8AC3E}">
        <p14:creationId xmlns:p14="http://schemas.microsoft.com/office/powerpoint/2010/main" val="31138194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E42F60C5-BE5F-8B21-754F-6C4A298A2D9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439025" y="6224588"/>
            <a:ext cx="790575" cy="333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15923384"/>
              </p:ext>
            </p:extLst>
          </p:nvPr>
        </p:nvGraphicFramePr>
        <p:xfrm>
          <a:off x="152400" y="609600"/>
          <a:ext cx="8839200" cy="5410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6" name="Text Box 7"/>
          <p:cNvSpPr txBox="1">
            <a:spLocks noChangeArrowheads="1"/>
          </p:cNvSpPr>
          <p:nvPr/>
        </p:nvSpPr>
        <p:spPr bwMode="auto">
          <a:xfrm>
            <a:off x="304800" y="6172200"/>
            <a:ext cx="5877636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1" dirty="0">
                <a:solidFill>
                  <a:prstClr val="black"/>
                </a:solidFill>
              </a:rPr>
              <a:t>Data Source:  USDA-AMS &amp; USDA-ERS, Compiled &amp; Analysis by LMIC</a:t>
            </a:r>
          </a:p>
          <a:p>
            <a:pPr>
              <a:spcBef>
                <a:spcPct val="50000"/>
              </a:spcBef>
            </a:pPr>
            <a:r>
              <a:rPr lang="en-US" sz="1200" b="1" dirty="0">
                <a:solidFill>
                  <a:prstClr val="black"/>
                </a:solidFill>
              </a:rPr>
              <a:t>Livestock Marketing Information Center</a:t>
            </a:r>
          </a:p>
        </p:txBody>
      </p:sp>
    </p:spTree>
    <p:extLst>
      <p:ext uri="{BB962C8B-B14F-4D97-AF65-F5344CB8AC3E}">
        <p14:creationId xmlns:p14="http://schemas.microsoft.com/office/powerpoint/2010/main" val="33003173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0B06C6D5-2A54-9B28-24AD-DB5CB59F604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467600" y="6224588"/>
            <a:ext cx="695325" cy="333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59609066"/>
              </p:ext>
            </p:extLst>
          </p:nvPr>
        </p:nvGraphicFramePr>
        <p:xfrm>
          <a:off x="152400" y="609600"/>
          <a:ext cx="8839200" cy="5410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6" name="Text Box 7"/>
          <p:cNvSpPr txBox="1">
            <a:spLocks noChangeArrowheads="1"/>
          </p:cNvSpPr>
          <p:nvPr/>
        </p:nvSpPr>
        <p:spPr bwMode="auto">
          <a:xfrm>
            <a:off x="304799" y="6172200"/>
            <a:ext cx="5631977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1" dirty="0">
                <a:solidFill>
                  <a:prstClr val="black"/>
                </a:solidFill>
              </a:rPr>
              <a:t>Data Source:  USDA-AMS &amp; USDA-NASS, Compiled &amp; Analysis by LMIC</a:t>
            </a:r>
          </a:p>
          <a:p>
            <a:pPr>
              <a:spcBef>
                <a:spcPct val="50000"/>
              </a:spcBef>
            </a:pPr>
            <a:r>
              <a:rPr lang="en-US" sz="1200" b="1" dirty="0">
                <a:solidFill>
                  <a:prstClr val="black"/>
                </a:solidFill>
              </a:rPr>
              <a:t>Livestock Marketing Information Center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83087CAC-0720-02B3-27DB-D7A23094F36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279900" y="2489200"/>
            <a:ext cx="2047875" cy="200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299960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AEEEE59E-6126-B488-5233-F737E37B673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239000" y="6224588"/>
            <a:ext cx="1200150" cy="333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58255780"/>
              </p:ext>
            </p:extLst>
          </p:nvPr>
        </p:nvGraphicFramePr>
        <p:xfrm>
          <a:off x="152400" y="609600"/>
          <a:ext cx="8839200" cy="5410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6" name="Text Box 7"/>
          <p:cNvSpPr txBox="1">
            <a:spLocks noChangeArrowheads="1"/>
          </p:cNvSpPr>
          <p:nvPr/>
        </p:nvSpPr>
        <p:spPr bwMode="auto">
          <a:xfrm>
            <a:off x="304799" y="6172200"/>
            <a:ext cx="5618329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1" dirty="0">
                <a:solidFill>
                  <a:prstClr val="black"/>
                </a:solidFill>
              </a:rPr>
              <a:t>Data Source:  USDA-AMS &amp; USDA-NASS, Compiled &amp; Analysis by LMIC</a:t>
            </a:r>
          </a:p>
          <a:p>
            <a:pPr>
              <a:spcBef>
                <a:spcPct val="50000"/>
              </a:spcBef>
            </a:pPr>
            <a:r>
              <a:rPr lang="en-US" sz="1200" b="1" dirty="0">
                <a:solidFill>
                  <a:prstClr val="black"/>
                </a:solidFill>
              </a:rPr>
              <a:t>Livestock Marketing Information Center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AF35955-B42D-0700-411A-01D6A585EC1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299200" y="5038725"/>
            <a:ext cx="2047875" cy="200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90018329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5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6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1111</TotalTime>
  <Words>182</Words>
  <Application>Microsoft Office PowerPoint</Application>
  <PresentationFormat>On-screen Show (4:3)</PresentationFormat>
  <Paragraphs>37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Calibri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Erica Rosa-Sanko</dc:creator>
  <cp:lastModifiedBy>Eckhoff,Mike</cp:lastModifiedBy>
  <cp:revision>339</cp:revision>
  <dcterms:created xsi:type="dcterms:W3CDTF">2013-08-06T21:25:35Z</dcterms:created>
  <dcterms:modified xsi:type="dcterms:W3CDTF">2026-02-13T23:28:28Z</dcterms:modified>
</cp:coreProperties>
</file>