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7200" cy="457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HEIFERS ON FEED AS A PERCENT </a:t>
            </a:r>
          </a:p>
          <a:p>
            <a:pPr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OF TOTAL CATTLE ON FEED</a:t>
            </a:r>
          </a:p>
          <a:p>
            <a:pPr>
              <a:defRPr/>
            </a:pPr>
            <a:r>
              <a:rPr lang="en-US" sz="2000" b="0" dirty="0"/>
              <a:t>U.S.</a:t>
            </a:r>
            <a:r>
              <a:rPr lang="en-US" sz="2000" b="0" baseline="0" dirty="0"/>
              <a:t>, Beginning of Quarter</a:t>
            </a:r>
            <a:endParaRPr lang="en-US" sz="2000" b="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8593311611910591E-2"/>
          <c:y val="0.18519648072159997"/>
          <c:w val="0.88692392976739953"/>
          <c:h val="0.75824609071753357"/>
        </c:manualLayout>
      </c:layout>
      <c:lineChart>
        <c:grouping val="standard"/>
        <c:varyColors val="0"/>
        <c:ser>
          <c:idx val="1"/>
          <c:order val="0"/>
          <c:spPr>
            <a:ln w="69850" cap="rnd">
              <a:solidFill>
                <a:srgbClr val="0070C0"/>
              </a:solidFill>
              <a:miter lim="800000"/>
            </a:ln>
          </c:spPr>
          <c:marker>
            <c:symbol val="none"/>
          </c:marker>
          <c:cat>
            <c:numRef>
              <c:f>Sheet1!$A$1:$A$49</c:f>
              <c:numCache>
                <c:formatCode>General</c:formatCode>
                <c:ptCount val="49"/>
                <c:pt idx="0">
                  <c:v>2014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2015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2016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2017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2018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2019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2020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2021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2022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2023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2024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2025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2026</c:v>
                </c:pt>
              </c:numCache>
            </c:numRef>
          </c:cat>
          <c:val>
            <c:numRef>
              <c:f>Sheet1!$B$1:$B$52</c:f>
              <c:numCache>
                <c:formatCode>General</c:formatCode>
                <c:ptCount val="52"/>
                <c:pt idx="0">
                  <c:v>35.474674522474579</c:v>
                </c:pt>
                <c:pt idx="1">
                  <c:v>34.442179392142329</c:v>
                </c:pt>
                <c:pt idx="2">
                  <c:v>35.796076869461317</c:v>
                </c:pt>
                <c:pt idx="3">
                  <c:v>35.433149724586883</c:v>
                </c:pt>
                <c:pt idx="4">
                  <c:v>34.613212874082436</c:v>
                </c:pt>
                <c:pt idx="5">
                  <c:v>30.953042511808839</c:v>
                </c:pt>
                <c:pt idx="6">
                  <c:v>32.502930832356391</c:v>
                </c:pt>
                <c:pt idx="7">
                  <c:v>32.176378568635116</c:v>
                </c:pt>
                <c:pt idx="8">
                  <c:v>32.255319148936167</c:v>
                </c:pt>
                <c:pt idx="9">
                  <c:v>32.175435363493968</c:v>
                </c:pt>
                <c:pt idx="10">
                  <c:v>33.671301660872928</c:v>
                </c:pt>
                <c:pt idx="11">
                  <c:v>33.463338533541339</c:v>
                </c:pt>
                <c:pt idx="12">
                  <c:v>33.785950023573783</c:v>
                </c:pt>
                <c:pt idx="13">
                  <c:v>33.693561681472659</c:v>
                </c:pt>
                <c:pt idx="14">
                  <c:v>35.64365585435727</c:v>
                </c:pt>
                <c:pt idx="15">
                  <c:v>35.873485619162118</c:v>
                </c:pt>
                <c:pt idx="16">
                  <c:v>36.156323439811992</c:v>
                </c:pt>
                <c:pt idx="17">
                  <c:v>35.757524085599798</c:v>
                </c:pt>
                <c:pt idx="18">
                  <c:v>36.80340214405954</c:v>
                </c:pt>
                <c:pt idx="19">
                  <c:v>37.780701754385966</c:v>
                </c:pt>
                <c:pt idx="20">
                  <c:v>37.714041095890408</c:v>
                </c:pt>
                <c:pt idx="21">
                  <c:v>37.731113527984604</c:v>
                </c:pt>
                <c:pt idx="22">
                  <c:v>38.937282229965156</c:v>
                </c:pt>
                <c:pt idx="23">
                  <c:v>39.156626506024097</c:v>
                </c:pt>
                <c:pt idx="24">
                  <c:v>38.352272727272727</c:v>
                </c:pt>
                <c:pt idx="25">
                  <c:v>37.366233306801092</c:v>
                </c:pt>
                <c:pt idx="26">
                  <c:v>38.532030022691572</c:v>
                </c:pt>
                <c:pt idx="27">
                  <c:v>37.653165418652144</c:v>
                </c:pt>
                <c:pt idx="28">
                  <c:v>38.118646892184636</c:v>
                </c:pt>
                <c:pt idx="29">
                  <c:v>37.68213029643276</c:v>
                </c:pt>
                <c:pt idx="30">
                  <c:v>38.325991189427313</c:v>
                </c:pt>
                <c:pt idx="31">
                  <c:v>38.819474364498063</c:v>
                </c:pt>
                <c:pt idx="32">
                  <c:v>38.827323850479658</c:v>
                </c:pt>
                <c:pt idx="33">
                  <c:v>37.679376793767936</c:v>
                </c:pt>
                <c:pt idx="34">
                  <c:v>39.196857267568745</c:v>
                </c:pt>
                <c:pt idx="35">
                  <c:v>39.752573752054673</c:v>
                </c:pt>
                <c:pt idx="36">
                  <c:v>39.737358233137208</c:v>
                </c:pt>
                <c:pt idx="37">
                  <c:v>38.679488280243838</c:v>
                </c:pt>
                <c:pt idx="38">
                  <c:v>39.802543805034247</c:v>
                </c:pt>
                <c:pt idx="39">
                  <c:v>39.986211651154775</c:v>
                </c:pt>
                <c:pt idx="40">
                  <c:v>39.689857502095563</c:v>
                </c:pt>
                <c:pt idx="41">
                  <c:v>38.559107052257737</c:v>
                </c:pt>
                <c:pt idx="42">
                  <c:v>39.631988676574665</c:v>
                </c:pt>
                <c:pt idx="43">
                  <c:v>39.655172413793103</c:v>
                </c:pt>
                <c:pt idx="44">
                  <c:v>38.695762496828216</c:v>
                </c:pt>
                <c:pt idx="45">
                  <c:v>37.635332531362778</c:v>
                </c:pt>
                <c:pt idx="46">
                  <c:v>38.115785688601221</c:v>
                </c:pt>
                <c:pt idx="47">
                  <c:v>38.141530916097388</c:v>
                </c:pt>
                <c:pt idx="48">
                  <c:v>38.733624454148476</c:v>
                </c:pt>
                <c:pt idx="49">
                  <c:v>37.318590186592957</c:v>
                </c:pt>
                <c:pt idx="50">
                  <c:v>37.379067722075639</c:v>
                </c:pt>
                <c:pt idx="51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B4-499A-9220-23697B5CCE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064512"/>
        <c:axId val="106722432"/>
      </c:lineChart>
      <c:catAx>
        <c:axId val="10606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722432"/>
        <c:crosses val="autoZero"/>
        <c:auto val="1"/>
        <c:lblAlgn val="ctr"/>
        <c:lblOffset val="100"/>
        <c:tickLblSkip val="4"/>
        <c:tickMarkSkip val="1"/>
        <c:noMultiLvlLbl val="0"/>
      </c:catAx>
      <c:valAx>
        <c:axId val="106722432"/>
        <c:scaling>
          <c:orientation val="minMax"/>
          <c:max val="42"/>
          <c:min val="3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b="0" dirty="0"/>
                  <a:t>Percent</a:t>
                </a:r>
              </a:p>
            </c:rich>
          </c:tx>
          <c:layout>
            <c:manualLayout>
              <c:xMode val="edge"/>
              <c:yMode val="edge"/>
              <c:x val="1.851853108878632E-2"/>
              <c:y val="9.9224612768474385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crossAx val="106064512"/>
        <c:crosses val="autoZero"/>
        <c:crossBetween val="between"/>
      </c:valAx>
      <c:spPr>
        <a:solidFill>
          <a:schemeClr val="bg1"/>
        </a:solidFill>
        <a:ln w="28575">
          <a:solidFill>
            <a:prstClr val="black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38D9B-3435-4D18-A94A-9EB9E4825B31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7579A-2738-42FE-A36B-F682913684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9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ED44A-C1D5-4AF7-AD38-96961937107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89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61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3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7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5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78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7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6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0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395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2484F-855B-4783-8212-31BCAFA65E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1738-DB4D-4A4F-BF1E-A8E95AD276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2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F5EDD6-37EE-D03C-516B-AFFD6237E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9325" y="6148388"/>
            <a:ext cx="7937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857133"/>
              </p:ext>
            </p:extLst>
          </p:nvPr>
        </p:nvGraphicFramePr>
        <p:xfrm>
          <a:off x="152400" y="609600"/>
          <a:ext cx="8839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04800" y="6172200"/>
            <a:ext cx="4724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prstClr val="black"/>
                </a:solidFill>
              </a:rPr>
              <a:t>Data Source:  USDA-NASS, Compiled  by LMIC</a:t>
            </a:r>
          </a:p>
          <a:p>
            <a:pPr>
              <a:spcBef>
                <a:spcPct val="50000"/>
              </a:spcBef>
            </a:pPr>
            <a:r>
              <a:rPr lang="en-US" sz="1200" b="1" dirty="0">
                <a:solidFill>
                  <a:prstClr val="black"/>
                </a:solidFill>
              </a:rPr>
              <a:t>Livestock Marketing Information Center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2675" y="5810250"/>
            <a:ext cx="790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618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32</Words>
  <Application>Microsoft Office PowerPoint</Application>
  <PresentationFormat>On-screen Show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Rosa-Sanko</dc:creator>
  <cp:lastModifiedBy>Tyler Cozzens</cp:lastModifiedBy>
  <cp:revision>68</cp:revision>
  <dcterms:created xsi:type="dcterms:W3CDTF">2013-07-30T19:22:05Z</dcterms:created>
  <dcterms:modified xsi:type="dcterms:W3CDTF">2026-07-30T22:37:59Z</dcterms:modified>
</cp:coreProperties>
</file>