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MARKETINGS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 Total,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1859</c:v>
                </c:pt>
                <c:pt idx="1">
                  <c:v>1739.8</c:v>
                </c:pt>
                <c:pt idx="2">
                  <c:v>1932.4</c:v>
                </c:pt>
                <c:pt idx="3">
                  <c:v>1801.8</c:v>
                </c:pt>
                <c:pt idx="4">
                  <c:v>1887.4</c:v>
                </c:pt>
                <c:pt idx="5">
                  <c:v>2001.2</c:v>
                </c:pt>
                <c:pt idx="6">
                  <c:v>1919</c:v>
                </c:pt>
                <c:pt idx="7">
                  <c:v>1944</c:v>
                </c:pt>
                <c:pt idx="8">
                  <c:v>1790.8</c:v>
                </c:pt>
                <c:pt idx="9">
                  <c:v>1845.6</c:v>
                </c:pt>
                <c:pt idx="10">
                  <c:v>1845.8</c:v>
                </c:pt>
                <c:pt idx="11">
                  <c:v>1805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BB-4C95-AEFA-77124852244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1846</c:v>
                </c:pt>
                <c:pt idx="1">
                  <c:v>1734</c:v>
                </c:pt>
                <c:pt idx="2">
                  <c:v>1977</c:v>
                </c:pt>
                <c:pt idx="3">
                  <c:v>1700</c:v>
                </c:pt>
                <c:pt idx="4">
                  <c:v>1952</c:v>
                </c:pt>
                <c:pt idx="5">
                  <c:v>1957</c:v>
                </c:pt>
                <c:pt idx="6">
                  <c:v>1722</c:v>
                </c:pt>
                <c:pt idx="7">
                  <c:v>1885</c:v>
                </c:pt>
                <c:pt idx="8">
                  <c:v>1664</c:v>
                </c:pt>
                <c:pt idx="9">
                  <c:v>1763</c:v>
                </c:pt>
                <c:pt idx="10">
                  <c:v>1751</c:v>
                </c:pt>
                <c:pt idx="11">
                  <c:v>1724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BB-4C95-AEFA-7712485224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479-4BE7-A4E7-1B5F84BD317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1843</c:v>
                </c:pt>
                <c:pt idx="1">
                  <c:v>1793</c:v>
                </c:pt>
                <c:pt idx="2">
                  <c:v>1706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BB-4C95-AEFA-771248522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116584"/>
        <c:axId val="134116976"/>
      </c:lineChart>
      <c:catAx>
        <c:axId val="13411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4116976"/>
        <c:crosses val="autoZero"/>
        <c:auto val="1"/>
        <c:lblAlgn val="ctr"/>
        <c:lblOffset val="100"/>
        <c:noMultiLvlLbl val="0"/>
      </c:catAx>
      <c:valAx>
        <c:axId val="134116976"/>
        <c:scaling>
          <c:orientation val="minMax"/>
          <c:min val="1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34116584"/>
        <c:crosses val="autoZero"/>
        <c:crossBetween val="between"/>
        <c:majorUnit val="1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ON FEED OVER 90 DAYS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5886.6</c:v>
                </c:pt>
                <c:pt idx="1">
                  <c:v>6272.4</c:v>
                </c:pt>
                <c:pt idx="2">
                  <c:v>6477</c:v>
                </c:pt>
                <c:pt idx="3">
                  <c:v>6315</c:v>
                </c:pt>
                <c:pt idx="4">
                  <c:v>6454</c:v>
                </c:pt>
                <c:pt idx="5">
                  <c:v>6301.4</c:v>
                </c:pt>
                <c:pt idx="6">
                  <c:v>6140.4</c:v>
                </c:pt>
                <c:pt idx="7">
                  <c:v>5886</c:v>
                </c:pt>
                <c:pt idx="8">
                  <c:v>5876.6</c:v>
                </c:pt>
                <c:pt idx="9">
                  <c:v>5757.8</c:v>
                </c:pt>
                <c:pt idx="10">
                  <c:v>5618.8</c:v>
                </c:pt>
                <c:pt idx="11">
                  <c:v>5761.8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53-42CF-A80A-965381CD790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6118</c:v>
                </c:pt>
                <c:pt idx="1">
                  <c:v>6303</c:v>
                </c:pt>
                <c:pt idx="2">
                  <c:v>6417</c:v>
                </c:pt>
                <c:pt idx="3">
                  <c:v>6170</c:v>
                </c:pt>
                <c:pt idx="4">
                  <c:v>6343</c:v>
                </c:pt>
                <c:pt idx="5">
                  <c:v>6056</c:v>
                </c:pt>
                <c:pt idx="6">
                  <c:v>6038</c:v>
                </c:pt>
                <c:pt idx="7">
                  <c:v>6023</c:v>
                </c:pt>
                <c:pt idx="8">
                  <c:v>6026</c:v>
                </c:pt>
                <c:pt idx="9">
                  <c:v>5972</c:v>
                </c:pt>
                <c:pt idx="10">
                  <c:v>5752</c:v>
                </c:pt>
                <c:pt idx="11">
                  <c:v>5949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53-42CF-A80A-965381CD79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719-4F19-BE05-EF324D40415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719-4F19-BE05-EF324D40415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6366</c:v>
                </c:pt>
                <c:pt idx="1">
                  <c:v>6638</c:v>
                </c:pt>
                <c:pt idx="2">
                  <c:v>6656</c:v>
                </c:pt>
                <c:pt idx="3">
                  <c:v>6588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53-42CF-A80A-965381CD7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197368"/>
        <c:axId val="193197760"/>
      </c:lineChart>
      <c:catAx>
        <c:axId val="19319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197760"/>
        <c:crosses val="autoZero"/>
        <c:auto val="1"/>
        <c:lblAlgn val="ctr"/>
        <c:lblOffset val="100"/>
        <c:noMultiLvlLbl val="0"/>
      </c:catAx>
      <c:valAx>
        <c:axId val="193197760"/>
        <c:scaling>
          <c:orientation val="minMax"/>
          <c:min val="5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19736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ON FEED OVER 120 DAYS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3805.8</c:v>
                </c:pt>
                <c:pt idx="1">
                  <c:v>4028.4</c:v>
                </c:pt>
                <c:pt idx="2">
                  <c:v>4533</c:v>
                </c:pt>
                <c:pt idx="3">
                  <c:v>4543.3999999999996</c:v>
                </c:pt>
                <c:pt idx="4">
                  <c:v>4511.2</c:v>
                </c:pt>
                <c:pt idx="5">
                  <c:v>4571</c:v>
                </c:pt>
                <c:pt idx="6">
                  <c:v>4303.3999999999996</c:v>
                </c:pt>
                <c:pt idx="7">
                  <c:v>4222.8</c:v>
                </c:pt>
                <c:pt idx="8">
                  <c:v>3943.8</c:v>
                </c:pt>
                <c:pt idx="9">
                  <c:v>4088.2</c:v>
                </c:pt>
                <c:pt idx="10">
                  <c:v>3911.8</c:v>
                </c:pt>
                <c:pt idx="11">
                  <c:v>3773.6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A8-446C-9565-3C696BA7DC7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4091</c:v>
                </c:pt>
                <c:pt idx="1">
                  <c:v>4272</c:v>
                </c:pt>
                <c:pt idx="2">
                  <c:v>4569</c:v>
                </c:pt>
                <c:pt idx="3">
                  <c:v>4440</c:v>
                </c:pt>
                <c:pt idx="4">
                  <c:v>4470</c:v>
                </c:pt>
                <c:pt idx="5">
                  <c:v>4391</c:v>
                </c:pt>
                <c:pt idx="6">
                  <c:v>4099</c:v>
                </c:pt>
                <c:pt idx="7">
                  <c:v>4316</c:v>
                </c:pt>
                <c:pt idx="8">
                  <c:v>4138</c:v>
                </c:pt>
                <c:pt idx="9">
                  <c:v>4362</c:v>
                </c:pt>
                <c:pt idx="10">
                  <c:v>4209</c:v>
                </c:pt>
                <c:pt idx="11">
                  <c:v>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A8-446C-9565-3C696BA7DC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F63-4A73-AD74-7D76278896B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4225</c:v>
                </c:pt>
                <c:pt idx="1">
                  <c:v>4523</c:v>
                </c:pt>
                <c:pt idx="2">
                  <c:v>4845</c:v>
                </c:pt>
                <c:pt idx="3">
                  <c:v>4950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A8-446C-9565-3C696BA7D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198936"/>
        <c:axId val="193199328"/>
      </c:lineChart>
      <c:catAx>
        <c:axId val="19319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199328"/>
        <c:crosses val="autoZero"/>
        <c:auto val="1"/>
        <c:lblAlgn val="ctr"/>
        <c:lblOffset val="100"/>
        <c:noMultiLvlLbl val="0"/>
      </c:catAx>
      <c:valAx>
        <c:axId val="193199328"/>
        <c:scaling>
          <c:orientation val="minMax"/>
          <c:min val="3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19893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ON FEED OVER 90 DAYS </a:t>
            </a:r>
          </a:p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MINUS OVER 120 DAYS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2080.8000000000002</c:v>
                </c:pt>
                <c:pt idx="1">
                  <c:v>2243.9999999999995</c:v>
                </c:pt>
                <c:pt idx="2">
                  <c:v>1944</c:v>
                </c:pt>
                <c:pt idx="3">
                  <c:v>1771.6000000000004</c:v>
                </c:pt>
                <c:pt idx="4">
                  <c:v>1942.8000000000002</c:v>
                </c:pt>
                <c:pt idx="5">
                  <c:v>1730.3999999999996</c:v>
                </c:pt>
                <c:pt idx="6">
                  <c:v>1837</c:v>
                </c:pt>
                <c:pt idx="7">
                  <c:v>1663.1999999999998</c:v>
                </c:pt>
                <c:pt idx="8">
                  <c:v>1932.8000000000002</c:v>
                </c:pt>
                <c:pt idx="9">
                  <c:v>1669.6000000000004</c:v>
                </c:pt>
                <c:pt idx="10">
                  <c:v>1707</c:v>
                </c:pt>
                <c:pt idx="11">
                  <c:v>1988.2000000000003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B7-4459-83A0-AEFEF262E8E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2027</c:v>
                </c:pt>
                <c:pt idx="1">
                  <c:v>2031</c:v>
                </c:pt>
                <c:pt idx="2">
                  <c:v>1848</c:v>
                </c:pt>
                <c:pt idx="3">
                  <c:v>1730</c:v>
                </c:pt>
                <c:pt idx="4">
                  <c:v>1873</c:v>
                </c:pt>
                <c:pt idx="5">
                  <c:v>1665</c:v>
                </c:pt>
                <c:pt idx="6">
                  <c:v>1939</c:v>
                </c:pt>
                <c:pt idx="7">
                  <c:v>1707</c:v>
                </c:pt>
                <c:pt idx="8">
                  <c:v>1888</c:v>
                </c:pt>
                <c:pt idx="9">
                  <c:v>1610</c:v>
                </c:pt>
                <c:pt idx="10">
                  <c:v>1543</c:v>
                </c:pt>
                <c:pt idx="11">
                  <c:v>1948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B7-4459-83A0-AEFEF262E8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2141</c:v>
                </c:pt>
                <c:pt idx="1">
                  <c:v>2115</c:v>
                </c:pt>
                <c:pt idx="2">
                  <c:v>1811</c:v>
                </c:pt>
                <c:pt idx="3">
                  <c:v>1638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B7-4459-83A0-AEFEF262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200504"/>
        <c:axId val="193200896"/>
      </c:lineChart>
      <c:catAx>
        <c:axId val="193200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200896"/>
        <c:crosses val="autoZero"/>
        <c:auto val="1"/>
        <c:lblAlgn val="ctr"/>
        <c:lblOffset val="100"/>
        <c:noMultiLvlLbl val="0"/>
      </c:catAx>
      <c:valAx>
        <c:axId val="193200896"/>
        <c:scaling>
          <c:orientation val="minMax"/>
          <c:min val="1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2005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NET FEEDLOT PLACEMENTS</a:t>
            </a:r>
          </a:p>
          <a:p>
            <a:pPr>
              <a:defRPr/>
            </a:pPr>
            <a:r>
              <a:rPr lang="en-US" sz="2000" b="0" dirty="0"/>
              <a:t>As a Percent of </a:t>
            </a:r>
            <a:r>
              <a:rPr lang="en-US" sz="2000" b="0" dirty="0" err="1"/>
              <a:t>Marketings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104.63232388348764</c:v>
                </c:pt>
                <c:pt idx="1">
                  <c:v>99.575912765669344</c:v>
                </c:pt>
                <c:pt idx="2">
                  <c:v>95.505621379976773</c:v>
                </c:pt>
                <c:pt idx="3">
                  <c:v>92.353393145386988</c:v>
                </c:pt>
                <c:pt idx="4">
                  <c:v>103.72555615326972</c:v>
                </c:pt>
                <c:pt idx="5">
                  <c:v>83.518316320039901</c:v>
                </c:pt>
                <c:pt idx="6">
                  <c:v>89.042264511864119</c:v>
                </c:pt>
                <c:pt idx="7">
                  <c:v>102.338531891317</c:v>
                </c:pt>
                <c:pt idx="8">
                  <c:v>115.52683221958419</c:v>
                </c:pt>
                <c:pt idx="9">
                  <c:v>118.44920108228656</c:v>
                </c:pt>
                <c:pt idx="10">
                  <c:v>103.4352703818211</c:v>
                </c:pt>
                <c:pt idx="11">
                  <c:v>98.193916257713397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56-42C7-ADD6-71C9BC71CAC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101.46262188515709</c:v>
                </c:pt>
                <c:pt idx="1">
                  <c:v>96.020761245674734</c:v>
                </c:pt>
                <c:pt idx="2">
                  <c:v>98.077895801719777</c:v>
                </c:pt>
                <c:pt idx="3">
                  <c:v>100.41176470588236</c:v>
                </c:pt>
                <c:pt idx="4">
                  <c:v>96.721311475409834</c:v>
                </c:pt>
                <c:pt idx="5">
                  <c:v>82.268778742973936</c:v>
                </c:pt>
                <c:pt idx="6">
                  <c:v>89.605110336817646</c:v>
                </c:pt>
                <c:pt idx="7">
                  <c:v>103.342175066313</c:v>
                </c:pt>
                <c:pt idx="8">
                  <c:v>128.66586538461539</c:v>
                </c:pt>
                <c:pt idx="9">
                  <c:v>119.96596710153149</c:v>
                </c:pt>
                <c:pt idx="10">
                  <c:v>103.42661336379211</c:v>
                </c:pt>
                <c:pt idx="11">
                  <c:v>95.011600928074245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56-42C7-ADD6-71C9BC71CA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65F-4309-9F75-D2DB60B12BE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92.783505154639172</c:v>
                </c:pt>
                <c:pt idx="1">
                  <c:v>102.2866703848299</c:v>
                </c:pt>
                <c:pt idx="2">
                  <c:v>99.003516998827664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56-42C7-ADD6-71C9BC71C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201680"/>
        <c:axId val="193202072"/>
      </c:lineChart>
      <c:catAx>
        <c:axId val="19320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202072"/>
        <c:crosses val="autoZero"/>
        <c:auto val="1"/>
        <c:lblAlgn val="ctr"/>
        <c:lblOffset val="100"/>
        <c:noMultiLvlLbl val="0"/>
      </c:catAx>
      <c:valAx>
        <c:axId val="193202072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2016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OTHER DISAPPEARANCE</a:t>
            </a:r>
          </a:p>
          <a:p>
            <a:pPr>
              <a:defRPr/>
            </a:pPr>
            <a:r>
              <a:rPr lang="en-US" sz="2000" b="0" dirty="0"/>
              <a:t>US Total</a:t>
            </a:r>
            <a:r>
              <a:rPr lang="en-US" sz="2000" b="0" baseline="0" dirty="0"/>
              <a:t>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60.8</c:v>
                </c:pt>
                <c:pt idx="1">
                  <c:v>59.6</c:v>
                </c:pt>
                <c:pt idx="2">
                  <c:v>62</c:v>
                </c:pt>
                <c:pt idx="3">
                  <c:v>60.4</c:v>
                </c:pt>
                <c:pt idx="4">
                  <c:v>70.8</c:v>
                </c:pt>
                <c:pt idx="5">
                  <c:v>62.4</c:v>
                </c:pt>
                <c:pt idx="6">
                  <c:v>60.4</c:v>
                </c:pt>
                <c:pt idx="7">
                  <c:v>56.6</c:v>
                </c:pt>
                <c:pt idx="8">
                  <c:v>57</c:v>
                </c:pt>
                <c:pt idx="9">
                  <c:v>60.4</c:v>
                </c:pt>
                <c:pt idx="10">
                  <c:v>64.8</c:v>
                </c:pt>
                <c:pt idx="11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49-4E66-8610-3C1CE487E1F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63</c:v>
                </c:pt>
                <c:pt idx="1">
                  <c:v>58</c:v>
                </c:pt>
                <c:pt idx="2">
                  <c:v>53</c:v>
                </c:pt>
                <c:pt idx="3">
                  <c:v>51</c:v>
                </c:pt>
                <c:pt idx="4">
                  <c:v>74</c:v>
                </c:pt>
                <c:pt idx="5">
                  <c:v>69</c:v>
                </c:pt>
                <c:pt idx="6">
                  <c:v>65</c:v>
                </c:pt>
                <c:pt idx="7">
                  <c:v>55</c:v>
                </c:pt>
                <c:pt idx="8">
                  <c:v>57</c:v>
                </c:pt>
                <c:pt idx="9">
                  <c:v>55</c:v>
                </c:pt>
                <c:pt idx="10">
                  <c:v>54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49-4E66-8610-3C1CE487E1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420-488C-AF5F-92ABFE88485C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81</c:v>
                </c:pt>
                <c:pt idx="1">
                  <c:v>56</c:v>
                </c:pt>
                <c:pt idx="2">
                  <c:v>57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 formatCode="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49-4E66-8610-3C1CE487E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202856"/>
        <c:axId val="193203248"/>
      </c:lineChart>
      <c:catAx>
        <c:axId val="19320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203248"/>
        <c:crosses val="autoZero"/>
        <c:auto val="1"/>
        <c:lblAlgn val="ctr"/>
        <c:lblOffset val="100"/>
        <c:noMultiLvlLbl val="0"/>
      </c:catAx>
      <c:valAx>
        <c:axId val="193203248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2028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MARKETINGS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 a Percent of Cattle on Feed,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15.702007269279564</c:v>
                </c:pt>
                <c:pt idx="1">
                  <c:v>14.580027662848005</c:v>
                </c:pt>
                <c:pt idx="2">
                  <c:v>16.203630918120801</c:v>
                </c:pt>
                <c:pt idx="3">
                  <c:v>15.211001323637491</c:v>
                </c:pt>
                <c:pt idx="4">
                  <c:v>16.134184367945448</c:v>
                </c:pt>
                <c:pt idx="5">
                  <c:v>17.054079228507138</c:v>
                </c:pt>
                <c:pt idx="6">
                  <c:v>16.823358983021215</c:v>
                </c:pt>
                <c:pt idx="7">
                  <c:v>17.365419361967042</c:v>
                </c:pt>
                <c:pt idx="8">
                  <c:v>15.927020013878067</c:v>
                </c:pt>
                <c:pt idx="9">
                  <c:v>16.02468351834645</c:v>
                </c:pt>
                <c:pt idx="10">
                  <c:v>15.565319116070652</c:v>
                </c:pt>
                <c:pt idx="11">
                  <c:v>15.134667269147881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23-430A-828F-C99EE3E2298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15.741451351581819</c:v>
                </c:pt>
                <c:pt idx="1">
                  <c:v>14.7524247064829</c:v>
                </c:pt>
                <c:pt idx="2">
                  <c:v>16.919127086007702</c:v>
                </c:pt>
                <c:pt idx="3">
                  <c:v>14.596033313299561</c:v>
                </c:pt>
                <c:pt idx="4">
                  <c:v>16.74961386648361</c:v>
                </c:pt>
                <c:pt idx="5">
                  <c:v>16.885245901639344</c:v>
                </c:pt>
                <c:pt idx="6">
                  <c:v>15.316196744641111</c:v>
                </c:pt>
                <c:pt idx="7">
                  <c:v>17.037237888647866</c:v>
                </c:pt>
                <c:pt idx="8">
                  <c:v>14.954614900692009</c:v>
                </c:pt>
                <c:pt idx="9">
                  <c:v>15.193036883833161</c:v>
                </c:pt>
                <c:pt idx="10">
                  <c:v>14.645366343258615</c:v>
                </c:pt>
                <c:pt idx="11">
                  <c:v>14.347536617842877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23-430A-828F-C99EE3E229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572-4B99-8233-7D51876F983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15.448449287510476</c:v>
                </c:pt>
                <c:pt idx="1">
                  <c:v>15.198779350682376</c:v>
                </c:pt>
                <c:pt idx="2">
                  <c:v>14.411218111167425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23-430A-828F-C99EE3E22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122464"/>
        <c:axId val="155666288"/>
      </c:lineChart>
      <c:catAx>
        <c:axId val="1341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66288"/>
        <c:crosses val="autoZero"/>
        <c:auto val="1"/>
        <c:lblAlgn val="ctr"/>
        <c:lblOffset val="100"/>
        <c:noMultiLvlLbl val="0"/>
      </c:catAx>
      <c:valAx>
        <c:axId val="155666288"/>
        <c:scaling>
          <c:orientation val="minMax"/>
          <c:max val="18"/>
          <c:min val="1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34122464"/>
        <c:crosses val="autoZero"/>
        <c:crossBetween val="between"/>
        <c:majorUnit val="1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MARKETINGS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 a Percent of Cattle on Feed &gt; 90 Days,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31.675258570966975</c:v>
                </c:pt>
                <c:pt idx="1">
                  <c:v>27.754396429750571</c:v>
                </c:pt>
                <c:pt idx="2">
                  <c:v>29.820319058390631</c:v>
                </c:pt>
                <c:pt idx="3">
                  <c:v>28.520155026206506</c:v>
                </c:pt>
                <c:pt idx="4">
                  <c:v>29.326214681536083</c:v>
                </c:pt>
                <c:pt idx="5">
                  <c:v>31.83127325706786</c:v>
                </c:pt>
                <c:pt idx="6">
                  <c:v>31.281440305314824</c:v>
                </c:pt>
                <c:pt idx="7">
                  <c:v>33.069447949321372</c:v>
                </c:pt>
                <c:pt idx="8">
                  <c:v>30.47115451406976</c:v>
                </c:pt>
                <c:pt idx="9">
                  <c:v>32.05639007751325</c:v>
                </c:pt>
                <c:pt idx="10">
                  <c:v>32.858519005381872</c:v>
                </c:pt>
                <c:pt idx="11">
                  <c:v>31.339787903607458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07-413D-9391-3A2C62004DC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30.173259235044132</c:v>
                </c:pt>
                <c:pt idx="1">
                  <c:v>27.510709186101856</c:v>
                </c:pt>
                <c:pt idx="2">
                  <c:v>30.808789153810189</c:v>
                </c:pt>
                <c:pt idx="3">
                  <c:v>27.552674230145868</c:v>
                </c:pt>
                <c:pt idx="4">
                  <c:v>30.774081664827367</c:v>
                </c:pt>
                <c:pt idx="5">
                  <c:v>32.315059445178335</c:v>
                </c:pt>
                <c:pt idx="6">
                  <c:v>28.519377277244118</c:v>
                </c:pt>
                <c:pt idx="7">
                  <c:v>31.296695998671758</c:v>
                </c:pt>
                <c:pt idx="8">
                  <c:v>27.613674078991039</c:v>
                </c:pt>
                <c:pt idx="9">
                  <c:v>29.521098459477564</c:v>
                </c:pt>
                <c:pt idx="10">
                  <c:v>30.441585535465926</c:v>
                </c:pt>
                <c:pt idx="11">
                  <c:v>28.97966044713397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07-413D-9391-3A2C62004D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188-4E54-BDE1-EFB9D5AAD96B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28.95067546339931</c:v>
                </c:pt>
                <c:pt idx="1">
                  <c:v>27.01114793612534</c:v>
                </c:pt>
                <c:pt idx="2">
                  <c:v>25.631009615384613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07-413D-9391-3A2C62004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67072"/>
        <c:axId val="155667464"/>
      </c:lineChart>
      <c:catAx>
        <c:axId val="1556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67464"/>
        <c:crosses val="autoZero"/>
        <c:auto val="1"/>
        <c:lblAlgn val="ctr"/>
        <c:lblOffset val="100"/>
        <c:noMultiLvlLbl val="0"/>
      </c:catAx>
      <c:valAx>
        <c:axId val="155667464"/>
        <c:scaling>
          <c:orientation val="minMax"/>
          <c:min val="2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67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DAILY AVERAGE FED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MARKETINGS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 Total,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86.930259740259743</c:v>
                </c:pt>
                <c:pt idx="1">
                  <c:v>86.99</c:v>
                </c:pt>
                <c:pt idx="2">
                  <c:v>87.007095802747983</c:v>
                </c:pt>
                <c:pt idx="3">
                  <c:v>83.499134199134204</c:v>
                </c:pt>
                <c:pt idx="4">
                  <c:v>89.703896103896099</c:v>
                </c:pt>
                <c:pt idx="5">
                  <c:v>93.60021645021645</c:v>
                </c:pt>
                <c:pt idx="6">
                  <c:v>90.519220779220774</c:v>
                </c:pt>
                <c:pt idx="7">
                  <c:v>87.60643704121965</c:v>
                </c:pt>
                <c:pt idx="8">
                  <c:v>87.824636591478708</c:v>
                </c:pt>
                <c:pt idx="9">
                  <c:v>83.958930924148305</c:v>
                </c:pt>
                <c:pt idx="10">
                  <c:v>89.607142857142847</c:v>
                </c:pt>
                <c:pt idx="11">
                  <c:v>85.979307359307356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69-4FEE-A6A2-780389CC65E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87.904761904761898</c:v>
                </c:pt>
                <c:pt idx="1">
                  <c:v>86.7</c:v>
                </c:pt>
                <c:pt idx="2">
                  <c:v>85.956521739130437</c:v>
                </c:pt>
                <c:pt idx="3">
                  <c:v>85</c:v>
                </c:pt>
                <c:pt idx="4">
                  <c:v>88.727272727272734</c:v>
                </c:pt>
                <c:pt idx="5">
                  <c:v>88.954545454545453</c:v>
                </c:pt>
                <c:pt idx="6">
                  <c:v>86.1</c:v>
                </c:pt>
                <c:pt idx="7">
                  <c:v>81.956521739130437</c:v>
                </c:pt>
                <c:pt idx="8">
                  <c:v>83.2</c:v>
                </c:pt>
                <c:pt idx="9">
                  <c:v>80.13636363636364</c:v>
                </c:pt>
                <c:pt idx="10">
                  <c:v>83.38095238095238</c:v>
                </c:pt>
                <c:pt idx="11">
                  <c:v>86.2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9-4FEE-A6A2-780389CC65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90E-4C9C-BC01-B3EA0EA72931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83.772727272727266</c:v>
                </c:pt>
                <c:pt idx="1">
                  <c:v>85.38095238095238</c:v>
                </c:pt>
                <c:pt idx="2">
                  <c:v>81.238095238095241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69-4FEE-A6A2-780389CC6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68248"/>
        <c:axId val="155668640"/>
      </c:lineChart>
      <c:catAx>
        <c:axId val="15566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68640"/>
        <c:crosses val="autoZero"/>
        <c:auto val="1"/>
        <c:lblAlgn val="ctr"/>
        <c:lblOffset val="100"/>
        <c:noMultiLvlLbl val="0"/>
      </c:catAx>
      <c:valAx>
        <c:axId val="155668640"/>
        <c:scaling>
          <c:orientation val="minMax"/>
          <c:min val="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68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FEEDLOT PLACEMENTS</a:t>
            </a:r>
          </a:p>
          <a:p>
            <a:pPr>
              <a:defRPr/>
            </a:pPr>
            <a:r>
              <a:rPr lang="en-US" sz="2000" b="0" dirty="0"/>
              <a:t>US Total,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2004.4</c:v>
                </c:pt>
                <c:pt idx="1">
                  <c:v>1790.4</c:v>
                </c:pt>
                <c:pt idx="2">
                  <c:v>1897.8</c:v>
                </c:pt>
                <c:pt idx="3">
                  <c:v>1721.6</c:v>
                </c:pt>
                <c:pt idx="4">
                  <c:v>2008</c:v>
                </c:pt>
                <c:pt idx="5">
                  <c:v>1735.2</c:v>
                </c:pt>
                <c:pt idx="6">
                  <c:v>1768.8</c:v>
                </c:pt>
                <c:pt idx="7">
                  <c:v>2046.6</c:v>
                </c:pt>
                <c:pt idx="8">
                  <c:v>2127.1999999999998</c:v>
                </c:pt>
                <c:pt idx="9">
                  <c:v>2246.1999999999998</c:v>
                </c:pt>
                <c:pt idx="10">
                  <c:v>1973.4</c:v>
                </c:pt>
                <c:pt idx="11">
                  <c:v>1837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2D-4724-8B30-94FC2A51B08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1936</c:v>
                </c:pt>
                <c:pt idx="1">
                  <c:v>1723</c:v>
                </c:pt>
                <c:pt idx="2">
                  <c:v>1992</c:v>
                </c:pt>
                <c:pt idx="3">
                  <c:v>1758</c:v>
                </c:pt>
                <c:pt idx="4">
                  <c:v>1962</c:v>
                </c:pt>
                <c:pt idx="5">
                  <c:v>1679</c:v>
                </c:pt>
                <c:pt idx="6">
                  <c:v>1608</c:v>
                </c:pt>
                <c:pt idx="7">
                  <c:v>2003</c:v>
                </c:pt>
                <c:pt idx="8">
                  <c:v>2198</c:v>
                </c:pt>
                <c:pt idx="9">
                  <c:v>2170</c:v>
                </c:pt>
                <c:pt idx="10">
                  <c:v>1865</c:v>
                </c:pt>
                <c:pt idx="11">
                  <c:v>1698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2D-4724-8B30-94FC2A51B0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4E7-4FF3-85B8-8A9E1F2C1F3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1791</c:v>
                </c:pt>
                <c:pt idx="1">
                  <c:v>1890</c:v>
                </c:pt>
                <c:pt idx="2">
                  <c:v>1746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2D-4724-8B30-94FC2A51B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69424"/>
        <c:axId val="155669816"/>
      </c:lineChart>
      <c:catAx>
        <c:axId val="15566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69816"/>
        <c:crosses val="autoZero"/>
        <c:auto val="1"/>
        <c:lblAlgn val="ctr"/>
        <c:lblOffset val="100"/>
        <c:noMultiLvlLbl val="0"/>
      </c:catAx>
      <c:valAx>
        <c:axId val="155669816"/>
        <c:scaling>
          <c:orientation val="minMax"/>
          <c:min val="1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694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PLACED WEIGHING LESS THAN 700 POUNDS</a:t>
            </a:r>
          </a:p>
          <a:p>
            <a:pPr>
              <a:defRPr/>
            </a:pPr>
            <a:r>
              <a:rPr lang="en-US" sz="2000" b="0" dirty="0"/>
              <a:t>1,000 Plus Capacity Feedlots,</a:t>
            </a:r>
            <a:r>
              <a:rPr lang="en-US" sz="2000" b="0" baseline="0" dirty="0"/>
              <a:t> U.S.,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845</c:v>
                </c:pt>
                <c:pt idx="1">
                  <c:v>667.5</c:v>
                </c:pt>
                <c:pt idx="2">
                  <c:v>648.75</c:v>
                </c:pt>
                <c:pt idx="3">
                  <c:v>585</c:v>
                </c:pt>
                <c:pt idx="4">
                  <c:v>655</c:v>
                </c:pt>
                <c:pt idx="5">
                  <c:v>667.5</c:v>
                </c:pt>
                <c:pt idx="6">
                  <c:v>666.25</c:v>
                </c:pt>
                <c:pt idx="7">
                  <c:v>723.75</c:v>
                </c:pt>
                <c:pt idx="8">
                  <c:v>791.25</c:v>
                </c:pt>
                <c:pt idx="9">
                  <c:v>1068.75</c:v>
                </c:pt>
                <c:pt idx="10">
                  <c:v>1035</c:v>
                </c:pt>
                <c:pt idx="11">
                  <c:v>918.75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85-4FEC-A8C4-CA7286FD5ED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825</c:v>
                </c:pt>
                <c:pt idx="1">
                  <c:v>655</c:v>
                </c:pt>
                <c:pt idx="2">
                  <c:v>705</c:v>
                </c:pt>
                <c:pt idx="3">
                  <c:v>605</c:v>
                </c:pt>
                <c:pt idx="4">
                  <c:v>680</c:v>
                </c:pt>
                <c:pt idx="5">
                  <c:v>665</c:v>
                </c:pt>
                <c:pt idx="6">
                  <c:v>615</c:v>
                </c:pt>
                <c:pt idx="7">
                  <c:v>720</c:v>
                </c:pt>
                <c:pt idx="8">
                  <c:v>815</c:v>
                </c:pt>
                <c:pt idx="9">
                  <c:v>1015</c:v>
                </c:pt>
                <c:pt idx="10">
                  <c:v>970</c:v>
                </c:pt>
                <c:pt idx="11">
                  <c:v>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85-4FEC-A8C4-CA7286FD5E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B1E-4DC0-B711-0892052246F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765</c:v>
                </c:pt>
                <c:pt idx="1">
                  <c:v>690</c:v>
                </c:pt>
                <c:pt idx="2">
                  <c:v>590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85-4FEC-A8C4-CA7286FD5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70600"/>
        <c:axId val="155670992"/>
      </c:lineChart>
      <c:catAx>
        <c:axId val="15567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70992"/>
        <c:crosses val="autoZero"/>
        <c:auto val="1"/>
        <c:lblAlgn val="ctr"/>
        <c:lblOffset val="100"/>
        <c:noMultiLvlLbl val="0"/>
      </c:catAx>
      <c:valAx>
        <c:axId val="155670992"/>
        <c:scaling>
          <c:orientation val="minMax"/>
          <c:min val="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7060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PLACED WEIGHING MORE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THAN 700 POUNDS</a:t>
            </a:r>
          </a:p>
          <a:p>
            <a:pPr>
              <a:defRPr/>
            </a:pPr>
            <a:r>
              <a:rPr lang="en-US" sz="2000" b="0" dirty="0"/>
              <a:t>1,000 Plus Capacity Feedlots,</a:t>
            </a:r>
            <a:r>
              <a:rPr lang="en-US" sz="2000" b="0" baseline="0" dirty="0"/>
              <a:t> U.S.,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201013666395154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1142.5</c:v>
                </c:pt>
                <c:pt idx="1">
                  <c:v>1115.75</c:v>
                </c:pt>
                <c:pt idx="2">
                  <c:v>1244.75</c:v>
                </c:pt>
                <c:pt idx="3">
                  <c:v>1145</c:v>
                </c:pt>
                <c:pt idx="4">
                  <c:v>1320</c:v>
                </c:pt>
                <c:pt idx="5">
                  <c:v>1048.5</c:v>
                </c:pt>
                <c:pt idx="6">
                  <c:v>1107.5</c:v>
                </c:pt>
                <c:pt idx="7">
                  <c:v>1315</c:v>
                </c:pt>
                <c:pt idx="8">
                  <c:v>1352.5</c:v>
                </c:pt>
                <c:pt idx="9">
                  <c:v>1177.25</c:v>
                </c:pt>
                <c:pt idx="10">
                  <c:v>931</c:v>
                </c:pt>
                <c:pt idx="11">
                  <c:v>936.5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F7-48AD-8672-70D793B306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1111</c:v>
                </c:pt>
                <c:pt idx="1">
                  <c:v>1068</c:v>
                </c:pt>
                <c:pt idx="2">
                  <c:v>1287</c:v>
                </c:pt>
                <c:pt idx="3">
                  <c:v>1153</c:v>
                </c:pt>
                <c:pt idx="4">
                  <c:v>1282</c:v>
                </c:pt>
                <c:pt idx="5">
                  <c:v>1014</c:v>
                </c:pt>
                <c:pt idx="6">
                  <c:v>993</c:v>
                </c:pt>
                <c:pt idx="7">
                  <c:v>1283</c:v>
                </c:pt>
                <c:pt idx="8">
                  <c:v>1383</c:v>
                </c:pt>
                <c:pt idx="9">
                  <c:v>1155</c:v>
                </c:pt>
                <c:pt idx="10">
                  <c:v>895</c:v>
                </c:pt>
                <c:pt idx="11">
                  <c:v>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F7-48AD-8672-70D793B306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876-4C6D-825D-B936CBF2ADB1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1026</c:v>
                </c:pt>
                <c:pt idx="1">
                  <c:v>1200</c:v>
                </c:pt>
                <c:pt idx="2">
                  <c:v>1156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F7-48AD-8672-70D793B30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71776"/>
        <c:axId val="155672168"/>
      </c:lineChart>
      <c:catAx>
        <c:axId val="15567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72168"/>
        <c:crosses val="autoZero"/>
        <c:auto val="1"/>
        <c:lblAlgn val="ctr"/>
        <c:lblOffset val="100"/>
        <c:noMultiLvlLbl val="0"/>
      </c:catAx>
      <c:valAx>
        <c:axId val="155672168"/>
        <c:scaling>
          <c:orientation val="minMax"/>
          <c:min val="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7177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NET FEEDLOT PLACEMENTS</a:t>
            </a: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1942.8</c:v>
                </c:pt>
                <c:pt idx="1">
                  <c:v>1730.4</c:v>
                </c:pt>
                <c:pt idx="2">
                  <c:v>1837</c:v>
                </c:pt>
                <c:pt idx="3">
                  <c:v>1663.2</c:v>
                </c:pt>
                <c:pt idx="4">
                  <c:v>1932.8</c:v>
                </c:pt>
                <c:pt idx="5">
                  <c:v>1669.6</c:v>
                </c:pt>
                <c:pt idx="6">
                  <c:v>1707</c:v>
                </c:pt>
                <c:pt idx="7">
                  <c:v>1988.2</c:v>
                </c:pt>
                <c:pt idx="8">
                  <c:v>2067.8000000000002</c:v>
                </c:pt>
                <c:pt idx="9">
                  <c:v>2186.1999999999998</c:v>
                </c:pt>
                <c:pt idx="10">
                  <c:v>1908</c:v>
                </c:pt>
                <c:pt idx="11">
                  <c:v>1772.6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A8-4343-9B38-7E5467B129F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1873</c:v>
                </c:pt>
                <c:pt idx="1">
                  <c:v>1665</c:v>
                </c:pt>
                <c:pt idx="2">
                  <c:v>1939</c:v>
                </c:pt>
                <c:pt idx="3">
                  <c:v>1707</c:v>
                </c:pt>
                <c:pt idx="4">
                  <c:v>1888</c:v>
                </c:pt>
                <c:pt idx="5">
                  <c:v>1610</c:v>
                </c:pt>
                <c:pt idx="6">
                  <c:v>1543</c:v>
                </c:pt>
                <c:pt idx="7">
                  <c:v>1948</c:v>
                </c:pt>
                <c:pt idx="8">
                  <c:v>2141</c:v>
                </c:pt>
                <c:pt idx="9">
                  <c:v>2115</c:v>
                </c:pt>
                <c:pt idx="10">
                  <c:v>1811</c:v>
                </c:pt>
                <c:pt idx="11">
                  <c:v>1638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A8-4343-9B38-7E5467B129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15A-4324-9D06-C5B3CC5FAF8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1710</c:v>
                </c:pt>
                <c:pt idx="1">
                  <c:v>1834</c:v>
                </c:pt>
                <c:pt idx="2">
                  <c:v>1689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A8-4343-9B38-7E5467B12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72952"/>
        <c:axId val="155673344"/>
      </c:lineChart>
      <c:catAx>
        <c:axId val="155672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673344"/>
        <c:crosses val="autoZero"/>
        <c:auto val="1"/>
        <c:lblAlgn val="ctr"/>
        <c:lblOffset val="100"/>
        <c:noMultiLvlLbl val="0"/>
      </c:catAx>
      <c:valAx>
        <c:axId val="155673344"/>
        <c:scaling>
          <c:orientation val="minMax"/>
          <c:min val="1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67295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ON FEED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US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5043895375146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11846.2</c:v>
                </c:pt>
                <c:pt idx="1">
                  <c:v>11930.8</c:v>
                </c:pt>
                <c:pt idx="2">
                  <c:v>11921.8</c:v>
                </c:pt>
                <c:pt idx="3">
                  <c:v>11825.2</c:v>
                </c:pt>
                <c:pt idx="4">
                  <c:v>11684.6</c:v>
                </c:pt>
                <c:pt idx="5">
                  <c:v>11734.4</c:v>
                </c:pt>
                <c:pt idx="6">
                  <c:v>11406</c:v>
                </c:pt>
                <c:pt idx="7">
                  <c:v>11195.4</c:v>
                </c:pt>
                <c:pt idx="8">
                  <c:v>11241.4</c:v>
                </c:pt>
                <c:pt idx="9">
                  <c:v>11520.8</c:v>
                </c:pt>
                <c:pt idx="10">
                  <c:v>11861</c:v>
                </c:pt>
                <c:pt idx="11">
                  <c:v>11923.8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79-46BA-95F0-723176445F8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11727</c:v>
                </c:pt>
                <c:pt idx="1">
                  <c:v>11754</c:v>
                </c:pt>
                <c:pt idx="2">
                  <c:v>11685</c:v>
                </c:pt>
                <c:pt idx="3">
                  <c:v>11647</c:v>
                </c:pt>
                <c:pt idx="4">
                  <c:v>11654</c:v>
                </c:pt>
                <c:pt idx="5">
                  <c:v>11590</c:v>
                </c:pt>
                <c:pt idx="6">
                  <c:v>11243</c:v>
                </c:pt>
                <c:pt idx="7">
                  <c:v>11064</c:v>
                </c:pt>
                <c:pt idx="8">
                  <c:v>11127</c:v>
                </c:pt>
                <c:pt idx="9">
                  <c:v>11604</c:v>
                </c:pt>
                <c:pt idx="10">
                  <c:v>11956</c:v>
                </c:pt>
                <c:pt idx="11">
                  <c:v>12016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79-46BA-95F0-723176445F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spPr>
              <a:ln w="50800">
                <a:noFill/>
              </a:ln>
            </c:spPr>
            <c:extLst>
              <c:ext xmlns:c16="http://schemas.microsoft.com/office/drawing/2014/chart" uri="{C3380CC4-5D6E-409C-BE32-E72D297353CC}">
                <c16:uniqueId val="{00000000-5DC2-4B62-B6DF-EBCAC3707F6A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11930</c:v>
                </c:pt>
                <c:pt idx="1">
                  <c:v>11797</c:v>
                </c:pt>
                <c:pt idx="2">
                  <c:v>11838</c:v>
                </c:pt>
                <c:pt idx="3">
                  <c:v>11821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79-46BA-95F0-723176445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196584"/>
        <c:axId val="193196976"/>
      </c:lineChart>
      <c:catAx>
        <c:axId val="19319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3196976"/>
        <c:crosses val="autoZero"/>
        <c:auto val="1"/>
        <c:lblAlgn val="ctr"/>
        <c:lblOffset val="100"/>
        <c:noMultiLvlLbl val="0"/>
      </c:catAx>
      <c:valAx>
        <c:axId val="193196976"/>
        <c:scaling>
          <c:orientation val="minMax"/>
          <c:min val="109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9319658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09938-489F-494F-BB26-231C26E42A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A9859-0335-42DE-8E4E-BE805C5F0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46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4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20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83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7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4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3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13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0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2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89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43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3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6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9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0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8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3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2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3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44D060-EA86-04DF-33BB-0F15162CD3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42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87799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1898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3A16EB-9DF2-8271-0314-DA1FBD4FDA4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5750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10153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B63D87-F320-8D61-7D2E-72B1B433EA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13176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8237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5F2C4E-F646-8A22-B325-7E17B281FE9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141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4101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611451-8A37-A515-6905-24646750BDD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0029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26513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628C2-7013-4835-4059-D83576926CC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70045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0368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34E4EF-3880-4529-FBB1-4F1C842B758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42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1062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4742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AE3DBC-D728-2649-8D2F-91C2B35AF85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2722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8863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D8A290-7928-CBF7-4852-29D7B7D7FE3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949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50653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405D86-5516-1D08-6330-66F5C28DC9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46489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8792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301B0C-E7F6-6CA3-4C52-2BA29EDF9FE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104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739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2235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590EE1-C2F2-BDD7-9C5D-10D9D1708F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104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2545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4808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6B4245-C3A1-F33E-1D15-4E933032AFC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104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41573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9124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D02CBC-DB5E-1E76-0070-2C12AA760C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3321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5439669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341</Words>
  <Application>Microsoft Office PowerPoint</Application>
  <PresentationFormat>On-screen Show (4:3)</PresentationFormat>
  <Paragraphs>85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196</cp:revision>
  <dcterms:created xsi:type="dcterms:W3CDTF">2013-08-13T20:39:42Z</dcterms:created>
  <dcterms:modified xsi:type="dcterms:W3CDTF">2024-04-19T20:34:41Z</dcterms:modified>
</cp:coreProperties>
</file>