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2283" autoAdjust="0"/>
  </p:normalViewPr>
  <p:slideViewPr>
    <p:cSldViewPr snapToGrid="0">
      <p:cViewPr varScale="1">
        <p:scale>
          <a:sx n="102" d="100"/>
          <a:sy n="102" d="100"/>
        </p:scale>
        <p:origin x="19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DAIRY COW INVENTORY</a:t>
            </a:r>
          </a:p>
          <a:p>
            <a:pPr>
              <a:defRPr/>
            </a:pPr>
            <a:r>
              <a:rPr lang="en-US" sz="2000" b="0" dirty="0"/>
              <a:t>US</a:t>
            </a:r>
            <a:r>
              <a:rPr lang="en-US" sz="2000" b="0" baseline="0" dirty="0"/>
              <a:t> Total,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8593311611910591E-2"/>
          <c:y val="0.18519648072159997"/>
          <c:w val="0.88692392976739953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9395.6</c:v>
                </c:pt>
                <c:pt idx="1">
                  <c:v>9400.4</c:v>
                </c:pt>
                <c:pt idx="2">
                  <c:v>9407.7999999999993</c:v>
                </c:pt>
                <c:pt idx="3">
                  <c:v>9405.4</c:v>
                </c:pt>
                <c:pt idx="4">
                  <c:v>9407</c:v>
                </c:pt>
                <c:pt idx="5">
                  <c:v>9401.6</c:v>
                </c:pt>
                <c:pt idx="6">
                  <c:v>9394</c:v>
                </c:pt>
                <c:pt idx="7">
                  <c:v>9387.7999999999993</c:v>
                </c:pt>
                <c:pt idx="8">
                  <c:v>9385.7999999999993</c:v>
                </c:pt>
                <c:pt idx="9">
                  <c:v>9388.6</c:v>
                </c:pt>
                <c:pt idx="10">
                  <c:v>9388</c:v>
                </c:pt>
                <c:pt idx="11">
                  <c:v>9387.2000000000007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79-4834-A325-3035D3D2423A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9401</c:v>
                </c:pt>
                <c:pt idx="1">
                  <c:v>9419</c:v>
                </c:pt>
                <c:pt idx="2" formatCode="0">
                  <c:v>9433</c:v>
                </c:pt>
                <c:pt idx="3" formatCode="0">
                  <c:v>9414</c:v>
                </c:pt>
                <c:pt idx="4" formatCode="0">
                  <c:v>9418</c:v>
                </c:pt>
                <c:pt idx="5">
                  <c:v>9397</c:v>
                </c:pt>
                <c:pt idx="6">
                  <c:v>9368</c:v>
                </c:pt>
                <c:pt idx="7">
                  <c:v>9365</c:v>
                </c:pt>
                <c:pt idx="8">
                  <c:v>9366</c:v>
                </c:pt>
                <c:pt idx="9">
                  <c:v>9355</c:v>
                </c:pt>
                <c:pt idx="10">
                  <c:v>9345</c:v>
                </c:pt>
                <c:pt idx="11">
                  <c:v>9348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79-4834-A325-3035D3D242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4C0C-466B-8AA5-54CB69CE4EC0}"/>
              </c:ext>
            </c:extLst>
          </c:dPt>
          <c:dPt>
            <c:idx val="2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8A79-4834-A325-3035D3D2423A}"/>
              </c:ext>
            </c:extLst>
          </c:dPt>
          <c:dPt>
            <c:idx val="3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8A79-4834-A325-3035D3D2423A}"/>
              </c:ext>
            </c:extLst>
          </c:dPt>
          <c:dPt>
            <c:idx val="4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8A79-4834-A325-3035D3D2423A}"/>
              </c:ext>
            </c:extLst>
          </c:dPt>
          <c:dPt>
            <c:idx val="5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8A79-4834-A325-3035D3D2423A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9323</c:v>
                </c:pt>
                <c:pt idx="1">
                  <c:v>9343</c:v>
                </c:pt>
                <c:pt idx="2">
                  <c:v>9346</c:v>
                </c:pt>
                <c:pt idx="3">
                  <c:v>9333</c:v>
                </c:pt>
                <c:pt idx="4">
                  <c:v>9331</c:v>
                </c:pt>
                <c:pt idx="5">
                  <c:v>9320</c:v>
                </c:pt>
                <c:pt idx="6">
                  <c:v>9319</c:v>
                </c:pt>
                <c:pt idx="7">
                  <c:v>9328</c:v>
                </c:pt>
                <c:pt idx="8">
                  <c:v>9346</c:v>
                </c:pt>
                <c:pt idx="9">
                  <c:v>9365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A79-4834-A325-3035D3D242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024272"/>
        <c:axId val="148024656"/>
      </c:lineChart>
      <c:catAx>
        <c:axId val="14802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8024656"/>
        <c:crosses val="autoZero"/>
        <c:auto val="1"/>
        <c:lblAlgn val="ctr"/>
        <c:lblOffset val="100"/>
        <c:noMultiLvlLbl val="0"/>
      </c:catAx>
      <c:valAx>
        <c:axId val="148024656"/>
        <c:scaling>
          <c:orientation val="minMax"/>
          <c:min val="93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48024272"/>
        <c:crosses val="autoZero"/>
        <c:crossBetween val="between"/>
        <c:dispUnits>
          <c:builtInUnit val="thousands"/>
          <c:dispUnitsLbl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MILK PRODUCED PER COW</a:t>
            </a:r>
          </a:p>
          <a:p>
            <a:pPr>
              <a:defRPr/>
            </a:pPr>
            <a:r>
              <a:rPr lang="en-US" sz="2000" b="0" dirty="0"/>
              <a:t>US</a:t>
            </a:r>
            <a:r>
              <a:rPr lang="en-US" sz="2000" b="0" baseline="0" dirty="0"/>
              <a:t> Total,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8593311611910591E-2"/>
          <c:y val="0.18519648072159997"/>
          <c:w val="0.88692392976739953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2008.2</c:v>
                </c:pt>
                <c:pt idx="1">
                  <c:v>1852.2</c:v>
                </c:pt>
                <c:pt idx="2">
                  <c:v>2056.6</c:v>
                </c:pt>
                <c:pt idx="3">
                  <c:v>1999.2</c:v>
                </c:pt>
                <c:pt idx="4">
                  <c:v>2057.1999999999998</c:v>
                </c:pt>
                <c:pt idx="5">
                  <c:v>1973</c:v>
                </c:pt>
                <c:pt idx="6">
                  <c:v>1995.2</c:v>
                </c:pt>
                <c:pt idx="7">
                  <c:v>1978.6</c:v>
                </c:pt>
                <c:pt idx="8">
                  <c:v>1902.8</c:v>
                </c:pt>
                <c:pt idx="9">
                  <c:v>1960.8</c:v>
                </c:pt>
                <c:pt idx="10">
                  <c:v>1899.2</c:v>
                </c:pt>
                <c:pt idx="11">
                  <c:v>1985.4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4C-4CA7-BBD1-8D5BC82AC7DE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2054</c:v>
                </c:pt>
                <c:pt idx="1">
                  <c:v>1881</c:v>
                </c:pt>
                <c:pt idx="2">
                  <c:v>2100</c:v>
                </c:pt>
                <c:pt idx="3">
                  <c:v>2040</c:v>
                </c:pt>
                <c:pt idx="4">
                  <c:v>2108</c:v>
                </c:pt>
                <c:pt idx="5">
                  <c:v>2016</c:v>
                </c:pt>
                <c:pt idx="6">
                  <c:v>2027</c:v>
                </c:pt>
                <c:pt idx="7">
                  <c:v>2010</c:v>
                </c:pt>
                <c:pt idx="8">
                  <c:v>1941</c:v>
                </c:pt>
                <c:pt idx="9">
                  <c:v>1993</c:v>
                </c:pt>
                <c:pt idx="10">
                  <c:v>1932</c:v>
                </c:pt>
                <c:pt idx="11">
                  <c:v>2015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4C-4CA7-BBD1-8D5BC82AC7D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9-300D-4632-929C-F9E5F71BCFC2}"/>
              </c:ext>
            </c:extLst>
          </c:dPt>
          <c:dPt>
            <c:idx val="2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14C-4CA7-BBD1-8D5BC82AC7DE}"/>
              </c:ext>
            </c:extLst>
          </c:dPt>
          <c:dPt>
            <c:idx val="3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14C-4CA7-BBD1-8D5BC82AC7DE}"/>
              </c:ext>
            </c:extLst>
          </c:dPt>
          <c:dPt>
            <c:idx val="4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C14C-4CA7-BBD1-8D5BC82AC7DE}"/>
              </c:ext>
            </c:extLst>
          </c:dPt>
          <c:dPt>
            <c:idx val="5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14C-4CA7-BBD1-8D5BC82AC7DE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2047</c:v>
                </c:pt>
                <c:pt idx="1">
                  <c:v>1947</c:v>
                </c:pt>
                <c:pt idx="2">
                  <c:v>2106</c:v>
                </c:pt>
                <c:pt idx="3">
                  <c:v>2046</c:v>
                </c:pt>
                <c:pt idx="4">
                  <c:v>2106</c:v>
                </c:pt>
                <c:pt idx="5">
                  <c:v>1998</c:v>
                </c:pt>
                <c:pt idx="6">
                  <c:v>2029</c:v>
                </c:pt>
                <c:pt idx="7">
                  <c:v>2027</c:v>
                </c:pt>
                <c:pt idx="8">
                  <c:v>1952</c:v>
                </c:pt>
                <c:pt idx="9">
                  <c:v>1996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14C-4CA7-BBD1-8D5BC82AC7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2644784"/>
        <c:axId val="402645168"/>
      </c:lineChart>
      <c:catAx>
        <c:axId val="40264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02645168"/>
        <c:crosses val="autoZero"/>
        <c:auto val="1"/>
        <c:lblAlgn val="ctr"/>
        <c:lblOffset val="100"/>
        <c:noMultiLvlLbl val="0"/>
      </c:catAx>
      <c:valAx>
        <c:axId val="402645168"/>
        <c:scaling>
          <c:orientation val="minMax"/>
          <c:min val="18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Thou.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402644784"/>
        <c:crosses val="autoZero"/>
        <c:crossBetween val="between"/>
        <c:dispUnits>
          <c:builtInUnit val="thousands"/>
          <c:dispUnitsLbl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MILK PRODUCTION</a:t>
            </a:r>
          </a:p>
          <a:p>
            <a:pPr>
              <a:defRPr/>
            </a:pPr>
            <a:r>
              <a:rPr lang="en-US" sz="2000" b="0" dirty="0"/>
              <a:t>US</a:t>
            </a:r>
            <a:r>
              <a:rPr lang="en-US" sz="2000" b="0" baseline="0" dirty="0"/>
              <a:t> Total,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64E-2"/>
          <c:y val="0.18519648072159997"/>
          <c:w val="0.89350438953751443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18.869</c:v>
                </c:pt>
                <c:pt idx="1">
                  <c:v>17.411999999999999</c:v>
                </c:pt>
                <c:pt idx="2">
                  <c:v>19.347799999999999</c:v>
                </c:pt>
                <c:pt idx="3">
                  <c:v>18.805399999999999</c:v>
                </c:pt>
                <c:pt idx="4">
                  <c:v>19.352</c:v>
                </c:pt>
                <c:pt idx="5">
                  <c:v>18.549199999999999</c:v>
                </c:pt>
                <c:pt idx="6">
                  <c:v>18.745600000000003</c:v>
                </c:pt>
                <c:pt idx="7">
                  <c:v>18.5732</c:v>
                </c:pt>
                <c:pt idx="8">
                  <c:v>17.8584</c:v>
                </c:pt>
                <c:pt idx="9">
                  <c:v>18.409399999999998</c:v>
                </c:pt>
                <c:pt idx="10">
                  <c:v>17.831799999999998</c:v>
                </c:pt>
                <c:pt idx="11">
                  <c:v>18.638999999999999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36-4C4B-868A-67FF707158B9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19.308</c:v>
                </c:pt>
                <c:pt idx="1">
                  <c:v>17.718</c:v>
                </c:pt>
                <c:pt idx="2">
                  <c:v>19.811</c:v>
                </c:pt>
                <c:pt idx="3">
                  <c:v>19.204000000000001</c:v>
                </c:pt>
                <c:pt idx="4">
                  <c:v>19.852</c:v>
                </c:pt>
                <c:pt idx="5">
                  <c:v>18.948</c:v>
                </c:pt>
                <c:pt idx="6">
                  <c:v>18.984999999999999</c:v>
                </c:pt>
                <c:pt idx="7">
                  <c:v>18.827999999999999</c:v>
                </c:pt>
                <c:pt idx="8">
                  <c:v>18.181000000000001</c:v>
                </c:pt>
                <c:pt idx="9">
                  <c:v>18.645</c:v>
                </c:pt>
                <c:pt idx="10">
                  <c:v>18.050999999999998</c:v>
                </c:pt>
                <c:pt idx="11">
                  <c:v>18.832999999999998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36-4C4B-868A-67FF707158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9-9D0A-4B86-9719-B1731D947493}"/>
              </c:ext>
            </c:extLst>
          </c:dPt>
          <c:dPt>
            <c:idx val="2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536-4C4B-868A-67FF707158B9}"/>
              </c:ext>
            </c:extLst>
          </c:dPt>
          <c:dPt>
            <c:idx val="3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536-4C4B-868A-67FF707158B9}"/>
              </c:ext>
            </c:extLst>
          </c:dPt>
          <c:dPt>
            <c:idx val="4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E536-4C4B-868A-67FF707158B9}"/>
              </c:ext>
            </c:extLst>
          </c:dPt>
          <c:dPt>
            <c:idx val="5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E536-4C4B-868A-67FF707158B9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19.082999999999998</c:v>
                </c:pt>
                <c:pt idx="1">
                  <c:v>18.195</c:v>
                </c:pt>
                <c:pt idx="2">
                  <c:v>19.681000000000001</c:v>
                </c:pt>
                <c:pt idx="3">
                  <c:v>19.094999999999999</c:v>
                </c:pt>
                <c:pt idx="4">
                  <c:v>19.648</c:v>
                </c:pt>
                <c:pt idx="5">
                  <c:v>18.625</c:v>
                </c:pt>
                <c:pt idx="6">
                  <c:v>18.911000000000001</c:v>
                </c:pt>
                <c:pt idx="7">
                  <c:v>18.904</c:v>
                </c:pt>
                <c:pt idx="8">
                  <c:v>18.245999999999999</c:v>
                </c:pt>
                <c:pt idx="9">
                  <c:v>18.690000000000001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536-4C4B-868A-67FF70715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2681096"/>
        <c:axId val="402651360"/>
      </c:lineChart>
      <c:catAx>
        <c:axId val="402681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02651360"/>
        <c:crosses val="autoZero"/>
        <c:auto val="1"/>
        <c:lblAlgn val="ctr"/>
        <c:lblOffset val="100"/>
        <c:noMultiLvlLbl val="0"/>
      </c:catAx>
      <c:valAx>
        <c:axId val="402651360"/>
        <c:scaling>
          <c:orientation val="minMax"/>
          <c:min val="16.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40268109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DAIRY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COW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23 States</a:t>
            </a:r>
            <a:r>
              <a:rPr lang="en-US" sz="2000" b="0" baseline="0" dirty="0"/>
              <a:t> Total,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8593311611910591E-2"/>
          <c:y val="0.18519648072159997"/>
          <c:w val="0.88692392976739953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8779.2000000000007</c:v>
                </c:pt>
                <c:pt idx="1">
                  <c:v>8783.7999999999993</c:v>
                </c:pt>
                <c:pt idx="2">
                  <c:v>8791</c:v>
                </c:pt>
                <c:pt idx="3">
                  <c:v>8790</c:v>
                </c:pt>
                <c:pt idx="4">
                  <c:v>8792.6</c:v>
                </c:pt>
                <c:pt idx="5">
                  <c:v>8788.6</c:v>
                </c:pt>
                <c:pt idx="6">
                  <c:v>8790</c:v>
                </c:pt>
                <c:pt idx="7">
                  <c:v>8785.4</c:v>
                </c:pt>
                <c:pt idx="8">
                  <c:v>8783.7999999999993</c:v>
                </c:pt>
                <c:pt idx="9">
                  <c:v>8788.6</c:v>
                </c:pt>
                <c:pt idx="10">
                  <c:v>8788.2000000000007</c:v>
                </c:pt>
                <c:pt idx="11">
                  <c:v>8787.7999999999993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48-4CA6-A03B-97F3E329132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8830</c:v>
                </c:pt>
                <c:pt idx="1">
                  <c:v>8847</c:v>
                </c:pt>
                <c:pt idx="2">
                  <c:v>8860</c:v>
                </c:pt>
                <c:pt idx="3">
                  <c:v>8849</c:v>
                </c:pt>
                <c:pt idx="4">
                  <c:v>8852</c:v>
                </c:pt>
                <c:pt idx="5">
                  <c:v>8832</c:v>
                </c:pt>
                <c:pt idx="6">
                  <c:v>8819</c:v>
                </c:pt>
                <c:pt idx="7">
                  <c:v>8816</c:v>
                </c:pt>
                <c:pt idx="8">
                  <c:v>8817</c:v>
                </c:pt>
                <c:pt idx="9">
                  <c:v>8810</c:v>
                </c:pt>
                <c:pt idx="10">
                  <c:v>8801</c:v>
                </c:pt>
                <c:pt idx="11">
                  <c:v>8803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48-4CA6-A03B-97F3E329132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9-94FC-49E0-A5F0-C97682EFDE59}"/>
              </c:ext>
            </c:extLst>
          </c:dPt>
          <c:dPt>
            <c:idx val="2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5D48-4CA6-A03B-97F3E329132F}"/>
              </c:ext>
            </c:extLst>
          </c:dPt>
          <c:dPt>
            <c:idx val="3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5D48-4CA6-A03B-97F3E329132F}"/>
              </c:ext>
            </c:extLst>
          </c:dPt>
          <c:dPt>
            <c:idx val="4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5D48-4CA6-A03B-97F3E329132F}"/>
              </c:ext>
            </c:extLst>
          </c:dPt>
          <c:dPt>
            <c:idx val="5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5D48-4CA6-A03B-97F3E329132F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8782</c:v>
                </c:pt>
                <c:pt idx="1">
                  <c:v>8801</c:v>
                </c:pt>
                <c:pt idx="2">
                  <c:v>8807</c:v>
                </c:pt>
                <c:pt idx="3">
                  <c:v>8803</c:v>
                </c:pt>
                <c:pt idx="4">
                  <c:v>8801</c:v>
                </c:pt>
                <c:pt idx="5">
                  <c:v>8790</c:v>
                </c:pt>
                <c:pt idx="6">
                  <c:v>8793</c:v>
                </c:pt>
                <c:pt idx="7">
                  <c:v>8802</c:v>
                </c:pt>
                <c:pt idx="8">
                  <c:v>8820</c:v>
                </c:pt>
                <c:pt idx="9">
                  <c:v>8836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D48-4CA6-A03B-97F3E3291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219648"/>
        <c:axId val="147220040"/>
      </c:lineChart>
      <c:catAx>
        <c:axId val="14721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7220040"/>
        <c:crosses val="autoZero"/>
        <c:auto val="1"/>
        <c:lblAlgn val="ctr"/>
        <c:lblOffset val="100"/>
        <c:noMultiLvlLbl val="0"/>
      </c:catAx>
      <c:valAx>
        <c:axId val="147220040"/>
        <c:scaling>
          <c:orientation val="minMax"/>
          <c:min val="87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</a:t>
                </a:r>
                <a:r>
                  <a:rPr lang="en-US" b="0" baseline="0" dirty="0"/>
                  <a:t> Head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47219648"/>
        <c:crosses val="autoZero"/>
        <c:crossBetween val="between"/>
        <c:dispUnits>
          <c:builtInUnit val="thousands"/>
          <c:dispUnitsLbl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MILK PRODUCED PER COW</a:t>
            </a:r>
          </a:p>
          <a:p>
            <a:pPr>
              <a:defRPr/>
            </a:pPr>
            <a:r>
              <a:rPr lang="en-US" sz="2000" b="0" dirty="0"/>
              <a:t>23 States</a:t>
            </a:r>
            <a:r>
              <a:rPr lang="en-US" sz="2000" b="0" baseline="0" dirty="0"/>
              <a:t>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8593311611910591E-2"/>
          <c:y val="0.18519648072159997"/>
          <c:w val="0.88692392976739953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2027.5238457494047</c:v>
                </c:pt>
                <c:pt idx="1">
                  <c:v>1869.8262550872325</c:v>
                </c:pt>
                <c:pt idx="2">
                  <c:v>2075.8245532906431</c:v>
                </c:pt>
                <c:pt idx="3">
                  <c:v>2019.1480923446538</c:v>
                </c:pt>
                <c:pt idx="4">
                  <c:v>2077.9569563787272</c:v>
                </c:pt>
                <c:pt idx="5">
                  <c:v>1993.0135496683847</c:v>
                </c:pt>
                <c:pt idx="6">
                  <c:v>2020.2334639905555</c:v>
                </c:pt>
                <c:pt idx="7">
                  <c:v>2003.1789297144285</c:v>
                </c:pt>
                <c:pt idx="8">
                  <c:v>1926.4633974022443</c:v>
                </c:pt>
                <c:pt idx="9">
                  <c:v>1983.2796393436245</c:v>
                </c:pt>
                <c:pt idx="10">
                  <c:v>1920.5508377523413</c:v>
                </c:pt>
                <c:pt idx="11">
                  <c:v>2007.1230818031945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A0-4D3A-9279-6AB23D275674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2071.4609286523219</c:v>
                </c:pt>
                <c:pt idx="1">
                  <c:v>1897.1402735390527</c:v>
                </c:pt>
                <c:pt idx="2">
                  <c:v>2118.2844243792329</c:v>
                </c:pt>
                <c:pt idx="3">
                  <c:v>2057.4076166798509</c:v>
                </c:pt>
                <c:pt idx="4">
                  <c:v>2126.6380478987799</c:v>
                </c:pt>
                <c:pt idx="5">
                  <c:v>2034.5335144927535</c:v>
                </c:pt>
                <c:pt idx="6">
                  <c:v>2047.3976641342558</c:v>
                </c:pt>
                <c:pt idx="7">
                  <c:v>2031.4201451905624</c:v>
                </c:pt>
                <c:pt idx="8">
                  <c:v>1961.3247136214131</c:v>
                </c:pt>
                <c:pt idx="9">
                  <c:v>2011.3507377979568</c:v>
                </c:pt>
                <c:pt idx="10">
                  <c:v>1949.0966935575502</c:v>
                </c:pt>
                <c:pt idx="11">
                  <c:v>2032.3753265932066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A0-4D3A-9279-6AB23D27567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9-6053-46C3-B797-DDE0479BD8A0}"/>
              </c:ext>
            </c:extLst>
          </c:dPt>
          <c:dPt>
            <c:idx val="2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CA0-4D3A-9279-6AB23D275674}"/>
              </c:ext>
            </c:extLst>
          </c:dPt>
          <c:dPt>
            <c:idx val="3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9CA0-4D3A-9279-6AB23D275674}"/>
              </c:ext>
            </c:extLst>
          </c:dPt>
          <c:dPt>
            <c:idx val="4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9CA0-4D3A-9279-6AB23D275674}"/>
              </c:ext>
            </c:extLst>
          </c:dPt>
          <c:dPt>
            <c:idx val="5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9CA0-4D3A-9279-6AB23D275674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2063.8806649965836</c:v>
                </c:pt>
                <c:pt idx="1">
                  <c:v>1963.1860015907282</c:v>
                </c:pt>
                <c:pt idx="2">
                  <c:v>2122.5161803111164</c:v>
                </c:pt>
                <c:pt idx="3">
                  <c:v>2061.4563217085083</c:v>
                </c:pt>
                <c:pt idx="4">
                  <c:v>2122.4860811271446</c:v>
                </c:pt>
                <c:pt idx="5">
                  <c:v>2014.2207053469851</c:v>
                </c:pt>
                <c:pt idx="6">
                  <c:v>2048.5613556237918</c:v>
                </c:pt>
                <c:pt idx="7">
                  <c:v>2045.4442172233582</c:v>
                </c:pt>
                <c:pt idx="8">
                  <c:v>1969.8412698412699</c:v>
                </c:pt>
                <c:pt idx="9">
                  <c:v>2013.5808057944771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CA0-4D3A-9279-6AB23D275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220824"/>
        <c:axId val="147221216"/>
      </c:lineChart>
      <c:catAx>
        <c:axId val="147220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7221216"/>
        <c:crosses val="autoZero"/>
        <c:auto val="1"/>
        <c:lblAlgn val="ctr"/>
        <c:lblOffset val="100"/>
        <c:noMultiLvlLbl val="0"/>
      </c:catAx>
      <c:valAx>
        <c:axId val="147221216"/>
        <c:scaling>
          <c:orientation val="minMax"/>
          <c:max val="2150"/>
          <c:min val="18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Thou.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47220824"/>
        <c:crosses val="autoZero"/>
        <c:crossBetween val="between"/>
        <c:dispUnits>
          <c:builtInUnit val="thousands"/>
          <c:dispUnitsLbl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MILK PRODUCTION</a:t>
            </a:r>
          </a:p>
          <a:p>
            <a:pPr>
              <a:defRPr/>
            </a:pPr>
            <a:r>
              <a:rPr lang="en-US" sz="2000" b="0" dirty="0"/>
              <a:t>23 States</a:t>
            </a:r>
            <a:r>
              <a:rPr lang="en-US" sz="2000" b="0" baseline="0" dirty="0"/>
              <a:t>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64E-2"/>
          <c:y val="0.18519648072159997"/>
          <c:w val="0.89350438953751443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17.800999999999998</c:v>
                </c:pt>
                <c:pt idx="1">
                  <c:v>16.424999999999997</c:v>
                </c:pt>
                <c:pt idx="2">
                  <c:v>18.2502</c:v>
                </c:pt>
                <c:pt idx="3">
                  <c:v>17.75</c:v>
                </c:pt>
                <c:pt idx="4">
                  <c:v>18.272199999999998</c:v>
                </c:pt>
                <c:pt idx="5">
                  <c:v>17.516999999999999</c:v>
                </c:pt>
                <c:pt idx="6">
                  <c:v>17.7592</c:v>
                </c:pt>
                <c:pt idx="7">
                  <c:v>17.599600000000002</c:v>
                </c:pt>
                <c:pt idx="8">
                  <c:v>16.922800000000002</c:v>
                </c:pt>
                <c:pt idx="9">
                  <c:v>17.431599999999996</c:v>
                </c:pt>
                <c:pt idx="10">
                  <c:v>16.8796</c:v>
                </c:pt>
                <c:pt idx="11">
                  <c:v>17.639400000000002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84-472C-9672-D6019D679CE8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18.291</c:v>
                </c:pt>
                <c:pt idx="1">
                  <c:v>16.783999999999999</c:v>
                </c:pt>
                <c:pt idx="2">
                  <c:v>18.768000000000001</c:v>
                </c:pt>
                <c:pt idx="3">
                  <c:v>18.206</c:v>
                </c:pt>
                <c:pt idx="4">
                  <c:v>18.824999999999999</c:v>
                </c:pt>
                <c:pt idx="5">
                  <c:v>17.969000000000001</c:v>
                </c:pt>
                <c:pt idx="6">
                  <c:v>18.056000000000001</c:v>
                </c:pt>
                <c:pt idx="7">
                  <c:v>17.908999999999999</c:v>
                </c:pt>
                <c:pt idx="8">
                  <c:v>17.292999999999999</c:v>
                </c:pt>
                <c:pt idx="9">
                  <c:v>17.72</c:v>
                </c:pt>
                <c:pt idx="10">
                  <c:v>17.154</c:v>
                </c:pt>
                <c:pt idx="11">
                  <c:v>17.890999999999998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84-472C-9672-D6019D679C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9-5F9D-463E-B024-56B5BD9CE216}"/>
              </c:ext>
            </c:extLst>
          </c:dPt>
          <c:dPt>
            <c:idx val="2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F784-472C-9672-D6019D679CE8}"/>
              </c:ext>
            </c:extLst>
          </c:dPt>
          <c:dPt>
            <c:idx val="3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F784-472C-9672-D6019D679CE8}"/>
              </c:ext>
            </c:extLst>
          </c:dPt>
          <c:dPt>
            <c:idx val="4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784-472C-9672-D6019D679CE8}"/>
              </c:ext>
            </c:extLst>
          </c:dPt>
          <c:dPt>
            <c:idx val="5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F784-472C-9672-D6019D679CE8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18.125</c:v>
                </c:pt>
                <c:pt idx="1">
                  <c:v>17.277999999999999</c:v>
                </c:pt>
                <c:pt idx="2">
                  <c:v>18.693000000000001</c:v>
                </c:pt>
                <c:pt idx="3">
                  <c:v>18.146999999999998</c:v>
                </c:pt>
                <c:pt idx="4">
                  <c:v>18.68</c:v>
                </c:pt>
                <c:pt idx="5">
                  <c:v>17.704999999999998</c:v>
                </c:pt>
                <c:pt idx="6">
                  <c:v>18.013000000000002</c:v>
                </c:pt>
                <c:pt idx="7">
                  <c:v>18.004000000000001</c:v>
                </c:pt>
                <c:pt idx="8">
                  <c:v>17.373999999999999</c:v>
                </c:pt>
                <c:pt idx="9">
                  <c:v>17.792000000000002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784-472C-9672-D6019D679C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2816656"/>
        <c:axId val="402817048"/>
      </c:lineChart>
      <c:catAx>
        <c:axId val="402816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02817048"/>
        <c:crosses val="autoZero"/>
        <c:auto val="1"/>
        <c:lblAlgn val="ctr"/>
        <c:lblOffset val="100"/>
        <c:noMultiLvlLbl val="0"/>
      </c:catAx>
      <c:valAx>
        <c:axId val="402817048"/>
        <c:scaling>
          <c:orientation val="minMax"/>
          <c:min val="15.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40281665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NONFAT DRY MILK, ENDING COMMERCIAL INVENTORY</a:t>
            </a:r>
          </a:p>
          <a:p>
            <a:pPr>
              <a:defRPr/>
            </a:pPr>
            <a:r>
              <a:rPr lang="en-US" sz="2000" b="0" dirty="0"/>
              <a:t>US</a:t>
            </a:r>
            <a:r>
              <a:rPr lang="en-US" sz="2000" b="0" baseline="0" dirty="0"/>
              <a:t>, Monthly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66653090777446E-2"/>
          <c:y val="0.18519648072159994"/>
          <c:w val="0.89350438953751443"/>
          <c:h val="0.6737390484640125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 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288136</c:v>
                </c:pt>
                <c:pt idx="1">
                  <c:v>312476.40000000002</c:v>
                </c:pt>
                <c:pt idx="2">
                  <c:v>308490.8</c:v>
                </c:pt>
                <c:pt idx="3">
                  <c:v>310172.79999999999</c:v>
                </c:pt>
                <c:pt idx="4">
                  <c:v>313250.40000000002</c:v>
                </c:pt>
                <c:pt idx="5">
                  <c:v>307721.2</c:v>
                </c:pt>
                <c:pt idx="6">
                  <c:v>313054</c:v>
                </c:pt>
                <c:pt idx="7">
                  <c:v>283924.2</c:v>
                </c:pt>
                <c:pt idx="8">
                  <c:v>255863.8</c:v>
                </c:pt>
                <c:pt idx="9">
                  <c:v>244166.6</c:v>
                </c:pt>
                <c:pt idx="10">
                  <c:v>256206.8</c:v>
                </c:pt>
                <c:pt idx="11">
                  <c:v>264057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84-472C-9672-D6019D679CE8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270232</c:v>
                </c:pt>
                <c:pt idx="1">
                  <c:v>322952</c:v>
                </c:pt>
                <c:pt idx="2">
                  <c:v>293192</c:v>
                </c:pt>
                <c:pt idx="3">
                  <c:v>297675</c:v>
                </c:pt>
                <c:pt idx="4">
                  <c:v>300319</c:v>
                </c:pt>
                <c:pt idx="5">
                  <c:v>291257</c:v>
                </c:pt>
                <c:pt idx="6">
                  <c:v>268754</c:v>
                </c:pt>
                <c:pt idx="7">
                  <c:v>261700</c:v>
                </c:pt>
                <c:pt idx="8">
                  <c:v>240605</c:v>
                </c:pt>
                <c:pt idx="9">
                  <c:v>218117</c:v>
                </c:pt>
                <c:pt idx="10">
                  <c:v>200180</c:v>
                </c:pt>
                <c:pt idx="11">
                  <c:v>198567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84-472C-9672-D6019D679C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9-73AC-4628-B7E6-7DE99B4C1E50}"/>
              </c:ext>
            </c:extLst>
          </c:dPt>
          <c:dPt>
            <c:idx val="2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F784-472C-9672-D6019D679CE8}"/>
              </c:ext>
            </c:extLst>
          </c:dPt>
          <c:dPt>
            <c:idx val="3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F784-472C-9672-D6019D679CE8}"/>
              </c:ext>
            </c:extLst>
          </c:dPt>
          <c:dPt>
            <c:idx val="4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784-472C-9672-D6019D679CE8}"/>
              </c:ext>
            </c:extLst>
          </c:dPt>
          <c:dPt>
            <c:idx val="5"/>
            <c:bubble3D val="0"/>
            <c:spPr>
              <a:ln w="50800">
                <a:solidFill>
                  <a:srgbClr val="4F81BD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F784-472C-9672-D6019D679CE8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212250</c:v>
                </c:pt>
                <c:pt idx="1">
                  <c:v>209600</c:v>
                </c:pt>
                <c:pt idx="2">
                  <c:v>233171</c:v>
                </c:pt>
                <c:pt idx="3">
                  <c:v>280640</c:v>
                </c:pt>
                <c:pt idx="4">
                  <c:v>280636</c:v>
                </c:pt>
                <c:pt idx="5">
                  <c:v>273284</c:v>
                </c:pt>
                <c:pt idx="6">
                  <c:v>269794</c:v>
                </c:pt>
                <c:pt idx="7">
                  <c:v>260698</c:v>
                </c:pt>
                <c:pt idx="8">
                  <c:v>249689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784-472C-9672-D6019D679C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2817832"/>
        <c:axId val="402818224"/>
      </c:lineChart>
      <c:catAx>
        <c:axId val="402817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02818224"/>
        <c:crosses val="autoZero"/>
        <c:auto val="1"/>
        <c:lblAlgn val="ctr"/>
        <c:lblOffset val="100"/>
        <c:noMultiLvlLbl val="0"/>
      </c:catAx>
      <c:valAx>
        <c:axId val="402818224"/>
        <c:scaling>
          <c:orientation val="minMax"/>
          <c:min val="195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 Pounds</a:t>
                </a:r>
              </a:p>
            </c:rich>
          </c:tx>
          <c:layout>
            <c:manualLayout>
              <c:xMode val="edge"/>
              <c:yMode val="edge"/>
              <c:x val="1.851853108878632E-2"/>
              <c:y val="0.1039194484492255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402817832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06E2E-E0AB-4562-8A51-0DA6169F4005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CCE03-616A-4CF0-8957-92170436F3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0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27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733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4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917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90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3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4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07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9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0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94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2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9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20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4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5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2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7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28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DB9710-B9E3-A8BE-436D-4818E184F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57207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76782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55C4B0-AF1C-857A-F96F-3FF615443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92441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44243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00C70B-9D78-2455-F782-9C551D283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67041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147472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E71106-8D9F-5A08-0BD5-376BC3094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66571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171490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04273A-8103-B5F0-8A6F-4B12D523F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1957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26162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F1FE72-F47F-66A4-5AEB-39E5F8D90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66741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31295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CFB7E3-2424-E3F9-2088-978B44CB2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6305550"/>
            <a:ext cx="79057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69761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6412052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135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Costello,Jacki</cp:lastModifiedBy>
  <cp:revision>152</cp:revision>
  <dcterms:created xsi:type="dcterms:W3CDTF">2013-08-05T15:54:16Z</dcterms:created>
  <dcterms:modified xsi:type="dcterms:W3CDTF">2024-11-20T21:59:15Z</dcterms:modified>
</cp:coreProperties>
</file>