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DAIRY COW INVENTORY</a:t>
            </a:r>
          </a:p>
          <a:p>
            <a:pPr>
              <a:defRPr/>
            </a:pPr>
            <a:r>
              <a:rPr lang="en-US" sz="2000" b="0" dirty="0"/>
              <a:t>US, Average, Quarterly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692392976739975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2019-2023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ysClr val="windowText" lastClr="000000"/>
              </a:solidFill>
            </a:ln>
          </c:spPr>
          <c:invertIfNegative val="1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CAC-4EE4-A521-6707493CF7F2}"/>
              </c:ext>
            </c:extLst>
          </c:dPt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9398.6</c:v>
                </c:pt>
                <c:pt idx="1">
                  <c:v>9403</c:v>
                </c:pt>
                <c:pt idx="2">
                  <c:v>9383.4</c:v>
                </c:pt>
                <c:pt idx="3">
                  <c:v>9380.6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0000"/>
                  </a:solidFill>
                  <a:ln w="9525">
                    <a:solidFill>
                      <a:sysClr val="windowText" lastClr="000000"/>
                    </a:solidFill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1-ECAC-4EE4-A521-6707493CF7F2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 w="9525"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9338</c:v>
                </c:pt>
                <c:pt idx="1">
                  <c:v>9330</c:v>
                </c:pt>
                <c:pt idx="2">
                  <c:v>9341</c:v>
                </c:pt>
                <c:pt idx="3">
                  <c:v>9360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AC-4EE4-A521-6707493CF7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solidFill>
                  <a:prstClr val="black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ECAC-4EE4-A521-6707493CF7F2}"/>
              </c:ext>
            </c:extLst>
          </c:dPt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9410</c:v>
                </c:pt>
                <c:pt idx="1">
                  <c:v>9474</c:v>
                </c:pt>
                <c:pt idx="2">
                  <c:v>9543</c:v>
                </c:pt>
                <c:pt idx="3">
                  <c:v>9564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AC-4EE4-A521-6707493CF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643488"/>
        <c:axId val="149645448"/>
      </c:barChart>
      <c:catAx>
        <c:axId val="14964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9645448"/>
        <c:crosses val="autoZero"/>
        <c:auto val="1"/>
        <c:lblAlgn val="ctr"/>
        <c:lblOffset val="100"/>
        <c:noMultiLvlLbl val="0"/>
      </c:catAx>
      <c:valAx>
        <c:axId val="149645448"/>
        <c:scaling>
          <c:orientation val="minMax"/>
          <c:min val="93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149643488"/>
        <c:crosses val="autoZero"/>
        <c:crossBetween val="between"/>
        <c:minorUnit val="10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layout>
        <c:manualLayout>
          <c:xMode val="edge"/>
          <c:yMode val="edge"/>
          <c:x val="0.30037808851479769"/>
          <c:y val="0.92780470222912281"/>
          <c:w val="0.39349669653362296"/>
          <c:h val="6.515304424975047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MILK PRODUCED PER COW</a:t>
            </a:r>
          </a:p>
          <a:p>
            <a:pPr>
              <a:defRPr/>
            </a:pPr>
            <a:r>
              <a:rPr lang="en-US" sz="2000" b="0" dirty="0"/>
              <a:t>US Total, Quarterly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692392976739975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2019-2023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ysClr val="windowText" lastClr="000000"/>
              </a:solidFill>
            </a:ln>
          </c:spPr>
          <c:invertIfNegative val="1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2C2-46D3-B743-498781250713}"/>
              </c:ext>
            </c:extLst>
          </c:dPt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5970.8</c:v>
                </c:pt>
                <c:pt idx="1">
                  <c:v>6078</c:v>
                </c:pt>
                <c:pt idx="2">
                  <c:v>5923</c:v>
                </c:pt>
                <c:pt idx="3">
                  <c:v>5892.2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0000"/>
                  </a:solidFill>
                  <a:ln w="9525">
                    <a:solidFill>
                      <a:sysClr val="windowText" lastClr="000000"/>
                    </a:solidFill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1-72C2-46D3-B743-49878125071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6098</c:v>
                </c:pt>
                <c:pt idx="1">
                  <c:v>6145</c:v>
                </c:pt>
                <c:pt idx="2">
                  <c:v>6004</c:v>
                </c:pt>
                <c:pt idx="3">
                  <c:v>5930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C2-46D3-B743-49878125071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6043</c:v>
                </c:pt>
                <c:pt idx="1">
                  <c:v>6205</c:v>
                </c:pt>
                <c:pt idx="2">
                  <c:v>6100</c:v>
                </c:pt>
                <c:pt idx="3">
                  <c:v>6044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C2-46D3-B743-4987812507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1486128"/>
        <c:axId val="221486520"/>
      </c:barChart>
      <c:catAx>
        <c:axId val="22148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1486520"/>
        <c:crosses val="autoZero"/>
        <c:auto val="1"/>
        <c:lblAlgn val="ctr"/>
        <c:lblOffset val="100"/>
        <c:noMultiLvlLbl val="0"/>
      </c:catAx>
      <c:valAx>
        <c:axId val="221486520"/>
        <c:scaling>
          <c:orientation val="minMax"/>
          <c:min val="55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Pounds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1486128"/>
        <c:crosses val="autoZero"/>
        <c:crossBetween val="between"/>
        <c:majorUnit val="100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layout>
        <c:manualLayout>
          <c:xMode val="edge"/>
          <c:yMode val="edge"/>
          <c:x val="0.30181487012399311"/>
          <c:y val="0.92780470222912281"/>
          <c:w val="0.39349669653362296"/>
          <c:h val="6.515304424975047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MILK PRODUCTION</a:t>
            </a:r>
          </a:p>
          <a:p>
            <a:pPr>
              <a:defRPr/>
            </a:pPr>
            <a:r>
              <a:rPr lang="en-US" sz="2000" b="0" dirty="0"/>
              <a:t>US Total, Quarterly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77E-2"/>
          <c:y val="0.18519648072159994"/>
          <c:w val="0.88692392976739975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2019-2023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ysClr val="windowText" lastClr="000000"/>
              </a:solidFill>
            </a:ln>
          </c:spPr>
          <c:invertIfNegative val="1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1A3-4725-8F33-6B5B0FBA6CD3}"/>
              </c:ext>
            </c:extLst>
          </c:dPt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56.121000000000002</c:v>
                </c:pt>
                <c:pt idx="1">
                  <c:v>57.153399999999998</c:v>
                </c:pt>
                <c:pt idx="2">
                  <c:v>55.579000000000008</c:v>
                </c:pt>
                <c:pt idx="3">
                  <c:v>55.273199999999996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0000"/>
                  </a:solidFill>
                  <a:ln w="9525">
                    <a:solidFill>
                      <a:sysClr val="windowText" lastClr="000000"/>
                    </a:solidFill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1-E1A3-4725-8F33-6B5B0FBA6CD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56.942999999999998</c:v>
                </c:pt>
                <c:pt idx="1">
                  <c:v>57.332999999999998</c:v>
                </c:pt>
                <c:pt idx="2">
                  <c:v>56.085000000000001</c:v>
                </c:pt>
                <c:pt idx="3">
                  <c:v>55.506999999999998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A3-4725-8F33-6B5B0FBA6CD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56.865000000000002</c:v>
                </c:pt>
                <c:pt idx="1">
                  <c:v>58.783000000000001</c:v>
                </c:pt>
                <c:pt idx="2">
                  <c:v>58.207999999999998</c:v>
                </c:pt>
                <c:pt idx="3">
                  <c:v>57.802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A3-4725-8F33-6B5B0FBA6C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1487304"/>
        <c:axId val="221483384"/>
      </c:barChart>
      <c:catAx>
        <c:axId val="221487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1483384"/>
        <c:crosses val="autoZero"/>
        <c:auto val="1"/>
        <c:lblAlgn val="ctr"/>
        <c:lblOffset val="100"/>
        <c:noMultiLvlLbl val="0"/>
      </c:catAx>
      <c:valAx>
        <c:axId val="221483384"/>
        <c:scaling>
          <c:orientation val="minMax"/>
          <c:min val="52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</a:t>
                </a:r>
                <a:r>
                  <a:rPr lang="en-US" b="0" baseline="0" dirty="0"/>
                  <a:t> </a:t>
                </a:r>
                <a:r>
                  <a:rPr lang="en-US" b="0" dirty="0"/>
                  <a:t>Pounds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1487304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layout>
        <c:manualLayout>
          <c:xMode val="edge"/>
          <c:yMode val="edge"/>
          <c:x val="0.30181487012399311"/>
          <c:y val="0.92780470222912281"/>
          <c:w val="0.39349669653362296"/>
          <c:h val="6.515304424975047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MILK PRODUCTION FORECASTS</a:t>
            </a:r>
          </a:p>
          <a:p>
            <a:pPr>
              <a:defRPr/>
            </a:pPr>
            <a:r>
              <a:rPr lang="en-US" sz="2000" b="0" dirty="0"/>
              <a:t>US Total, Quarterly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234003077201561E-2"/>
          <c:y val="0.18519648072159994"/>
          <c:w val="0.8874832564032944"/>
          <c:h val="0.6737390484640123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2025-2019</c:v>
                </c:pt>
              </c:strCache>
            </c:strRef>
          </c:tx>
          <c:spPr>
            <a:solidFill>
              <a:srgbClr val="FF0000"/>
            </a:solidFill>
            <a:ln w="9525">
              <a:solidFill>
                <a:sysClr val="windowText" lastClr="000000"/>
              </a:solidFill>
            </a:ln>
          </c:spPr>
          <c:invertIfNegative val="1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338-4E0F-92CA-0502C34FF485}"/>
              </c:ext>
            </c:extLst>
          </c:dPt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56.763200000000005</c:v>
                </c:pt>
                <c:pt idx="1">
                  <c:v>58.019399999999997</c:v>
                </c:pt>
                <c:pt idx="2">
                  <c:v>56.506399999999999</c:v>
                </c:pt>
                <c:pt idx="3">
                  <c:v>56.02239999999999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0000"/>
                  </a:solidFill>
                  <a:ln w="9525">
                    <a:solidFill>
                      <a:sysClr val="windowText" lastClr="000000"/>
                    </a:solidFill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1-2338-4E0F-92CA-0502C34FF485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rgbClr val="00206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58.008404999999996</c:v>
                </c:pt>
                <c:pt idx="1">
                  <c:v>58.823999999999998</c:v>
                </c:pt>
                <c:pt idx="2">
                  <c:v>57.114958000000001</c:v>
                </c:pt>
                <c:pt idx="3">
                  <c:v>56.788542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38-4E0F-92CA-0502C34FF4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2027</c:v>
                </c:pt>
              </c:strCache>
            </c:strRef>
          </c:tx>
          <c:spPr>
            <a:solidFill>
              <a:srgbClr val="996633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JAN-MAR</c:v>
                </c:pt>
                <c:pt idx="1">
                  <c:v>APR-JUN</c:v>
                </c:pt>
                <c:pt idx="2">
                  <c:v>JUL-SEP</c:v>
                </c:pt>
                <c:pt idx="3">
                  <c:v>OCT-DEC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57.804828000000001</c:v>
                </c:pt>
                <c:pt idx="1">
                  <c:v>59.155838000000003</c:v>
                </c:pt>
                <c:pt idx="2">
                  <c:v>57.505188000000004</c:v>
                </c:pt>
                <c:pt idx="3">
                  <c:v>57.310311999999996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38-4E0F-92CA-0502C34FF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1484952"/>
        <c:axId val="221485344"/>
      </c:barChart>
      <c:catAx>
        <c:axId val="221484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21485344"/>
        <c:crosses val="autoZero"/>
        <c:auto val="1"/>
        <c:lblAlgn val="ctr"/>
        <c:lblOffset val="100"/>
        <c:noMultiLvlLbl val="0"/>
      </c:catAx>
      <c:valAx>
        <c:axId val="221485344"/>
        <c:scaling>
          <c:orientation val="minMax"/>
          <c:min val="52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 err="1"/>
                  <a:t>Bil</a:t>
                </a:r>
                <a:r>
                  <a:rPr lang="en-US" b="0" dirty="0"/>
                  <a:t>. Pounds</a:t>
                </a:r>
              </a:p>
            </c:rich>
          </c:tx>
          <c:layout>
            <c:manualLayout>
              <c:xMode val="edge"/>
              <c:yMode val="edge"/>
              <c:x val="1.8518531088786316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221484952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layout>
        <c:manualLayout>
          <c:xMode val="edge"/>
          <c:yMode val="edge"/>
          <c:x val="0.30181487012399311"/>
          <c:y val="0.92780470222912281"/>
          <c:w val="0.39349669653362296"/>
          <c:h val="6.515304424975047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37541-6C7A-49F5-9BED-156B04E55F1B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1B747-6541-48EC-9AF8-620423A6B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68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553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221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94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14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9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12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45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3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7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15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66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6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63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64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75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89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57123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B19EB8-27C4-6AE1-167C-150D63482D8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205663" y="6238875"/>
            <a:ext cx="1114425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4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20258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407493-B366-0573-77DD-B032A3A0B39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513638" y="6172200"/>
            <a:ext cx="1019175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1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32650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0FF219-3A98-3B32-EAF1-FB7B42C0D17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480300" y="6086475"/>
            <a:ext cx="1066800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59230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5138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USDA-NASS, Forecasts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BDFF23-1057-3BD0-0A59-53D22D5E08B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685088" y="6238875"/>
            <a:ext cx="990600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508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79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Eckhoff,Mike</cp:lastModifiedBy>
  <cp:revision>104</cp:revision>
  <dcterms:created xsi:type="dcterms:W3CDTF">2013-08-13T22:34:21Z</dcterms:created>
  <dcterms:modified xsi:type="dcterms:W3CDTF">2026-03-20T19:55:04Z</dcterms:modified>
</cp:coreProperties>
</file>