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70" r:id="rId9"/>
    <p:sldId id="271" r:id="rId10"/>
    <p:sldId id="272" r:id="rId11"/>
    <p:sldId id="267" r:id="rId12"/>
    <p:sldId id="268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BUTTER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Grade AA, CME,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43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2.1109200000000001</c:v>
                </c:pt>
                <c:pt idx="1">
                  <c:v>2.0928800000000001</c:v>
                </c:pt>
                <c:pt idx="2">
                  <c:v>2.16398</c:v>
                </c:pt>
                <c:pt idx="3">
                  <c:v>2.0745</c:v>
                </c:pt>
                <c:pt idx="4">
                  <c:v>2.1601399999999997</c:v>
                </c:pt>
                <c:pt idx="5">
                  <c:v>2.26762</c:v>
                </c:pt>
                <c:pt idx="6">
                  <c:v>2.2567600000000003</c:v>
                </c:pt>
                <c:pt idx="7">
                  <c:v>2.2325400000000002</c:v>
                </c:pt>
                <c:pt idx="8">
                  <c:v>2.2984999999999998</c:v>
                </c:pt>
                <c:pt idx="9">
                  <c:v>2.3845799999999997</c:v>
                </c:pt>
                <c:pt idx="10">
                  <c:v>2.1994800000000003</c:v>
                </c:pt>
                <c:pt idx="11">
                  <c:v>2.1744399999999997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07-4A3A-8E08-EACD3391E3E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2.6255000000000002</c:v>
                </c:pt>
                <c:pt idx="1">
                  <c:v>2.7646000000000002</c:v>
                </c:pt>
                <c:pt idx="2">
                  <c:v>2.8220000000000001</c:v>
                </c:pt>
                <c:pt idx="3">
                  <c:v>2.9405999999999999</c:v>
                </c:pt>
                <c:pt idx="4">
                  <c:v>3.0503</c:v>
                </c:pt>
                <c:pt idx="5">
                  <c:v>3.0945</c:v>
                </c:pt>
                <c:pt idx="6">
                  <c:v>3.1103000000000001</c:v>
                </c:pt>
                <c:pt idx="7">
                  <c:v>3.1431</c:v>
                </c:pt>
                <c:pt idx="8">
                  <c:v>3.0261</c:v>
                </c:pt>
                <c:pt idx="9">
                  <c:v>2.6736</c:v>
                </c:pt>
                <c:pt idx="10">
                  <c:v>2.6002999999999998</c:v>
                </c:pt>
                <c:pt idx="11">
                  <c:v>2.5339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07-4A3A-8E08-EACD3391E3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2.54</c:v>
                </c:pt>
                <c:pt idx="1">
                  <c:v>2.3932000000000002</c:v>
                </c:pt>
                <c:pt idx="2">
                  <c:v>2.3176999999999999</c:v>
                </c:pt>
                <c:pt idx="3">
                  <c:v>2.3176000000000001</c:v>
                </c:pt>
                <c:pt idx="4">
                  <c:v>2.3708</c:v>
                </c:pt>
                <c:pt idx="5">
                  <c:v>2.5430000000000001</c:v>
                </c:pt>
                <c:pt idx="6">
                  <c:v>2.5314000000000001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07-4A3A-8E08-EACD3391E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7092968"/>
        <c:axId val="227090224"/>
      </c:lineChart>
      <c:catAx>
        <c:axId val="227092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7090224"/>
        <c:crosses val="autoZero"/>
        <c:auto val="1"/>
        <c:lblAlgn val="ctr"/>
        <c:lblOffset val="100"/>
        <c:noMultiLvlLbl val="0"/>
      </c:catAx>
      <c:valAx>
        <c:axId val="227090224"/>
        <c:scaling>
          <c:orientation val="minMax"/>
          <c:min val="1.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709296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III MILK PRICE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COMPONENTS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2019-2023 Average Monthly Prices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60003"/>
          <c:w val="0.88039370078740131"/>
          <c:h val="0.673739048464012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Butterfat Price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8.6534063700000008</c:v>
                </c:pt>
                <c:pt idx="1">
                  <c:v>8.615090330000001</c:v>
                </c:pt>
                <c:pt idx="2">
                  <c:v>8.9100051600000008</c:v>
                </c:pt>
                <c:pt idx="3">
                  <c:v>8.7465686000000016</c:v>
                </c:pt>
                <c:pt idx="4">
                  <c:v>8.9478125800000008</c:v>
                </c:pt>
                <c:pt idx="5">
                  <c:v>9.4689785400000019</c:v>
                </c:pt>
                <c:pt idx="6">
                  <c:v>9.5181451399999997</c:v>
                </c:pt>
                <c:pt idx="7">
                  <c:v>9.4439713900000015</c:v>
                </c:pt>
                <c:pt idx="8">
                  <c:v>9.7296462899999998</c:v>
                </c:pt>
                <c:pt idx="9">
                  <c:v>9.8350154000000014</c:v>
                </c:pt>
                <c:pt idx="10">
                  <c:v>9.4315102000000017</c:v>
                </c:pt>
                <c:pt idx="11">
                  <c:v>9.0158828900000003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C5-4B3B-885A-234B1BE12C48}"/>
            </c:ext>
          </c:extLst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Protein Price</c:v>
                </c:pt>
              </c:strCache>
            </c:strRef>
          </c:tx>
          <c:spPr>
            <a:solidFill>
              <a:srgbClr val="0070C0"/>
            </a:solidFill>
            <a:ln w="12700" cmpd="sng">
              <a:solidFill>
                <a:sysClr val="windowText" lastClr="000000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7.2384398211594601</c:v>
                </c:pt>
                <c:pt idx="1">
                  <c:v>6.9973639351878338</c:v>
                </c:pt>
                <c:pt idx="2">
                  <c:v>6.952052743252743</c:v>
                </c:pt>
                <c:pt idx="3">
                  <c:v>7.0512130656324512</c:v>
                </c:pt>
                <c:pt idx="4">
                  <c:v>7.4213606469841533</c:v>
                </c:pt>
                <c:pt idx="5">
                  <c:v>8.1530509792183103</c:v>
                </c:pt>
                <c:pt idx="6">
                  <c:v>8.2966803480909004</c:v>
                </c:pt>
                <c:pt idx="7">
                  <c:v>7.8574798443845273</c:v>
                </c:pt>
                <c:pt idx="8">
                  <c:v>7.7902115434566079</c:v>
                </c:pt>
                <c:pt idx="9">
                  <c:v>8.7955922220907361</c:v>
                </c:pt>
                <c:pt idx="10">
                  <c:v>8.5257360401499156</c:v>
                </c:pt>
                <c:pt idx="11">
                  <c:v>6.7742230109611485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C5-4B3B-885A-234B1BE12C48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Other Solids Price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1.6125665889000003</c:v>
                </c:pt>
                <c:pt idx="1">
                  <c:v>1.8072615149000002</c:v>
                </c:pt>
                <c:pt idx="2">
                  <c:v>1.9196215986999994</c:v>
                </c:pt>
                <c:pt idx="3">
                  <c:v>1.8725898726000005</c:v>
                </c:pt>
                <c:pt idx="4">
                  <c:v>1.74756289</c:v>
                </c:pt>
                <c:pt idx="5">
                  <c:v>1.5906340881999999</c:v>
                </c:pt>
                <c:pt idx="6">
                  <c:v>1.4137666494000003</c:v>
                </c:pt>
                <c:pt idx="7">
                  <c:v>1.3623953376000002</c:v>
                </c:pt>
                <c:pt idx="8">
                  <c:v>1.3836241217</c:v>
                </c:pt>
                <c:pt idx="9">
                  <c:v>1.4807370124999997</c:v>
                </c:pt>
                <c:pt idx="10">
                  <c:v>1.6776603744</c:v>
                </c:pt>
                <c:pt idx="11">
                  <c:v>1.8476079333000002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C5-4B3B-885A-234B1BE12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4349112"/>
        <c:axId val="384349504"/>
      </c:barChart>
      <c:catAx>
        <c:axId val="384349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84349504"/>
        <c:crosses val="autoZero"/>
        <c:auto val="1"/>
        <c:lblAlgn val="ctr"/>
        <c:lblOffset val="100"/>
        <c:noMultiLvlLbl val="0"/>
      </c:catAx>
      <c:valAx>
        <c:axId val="384349504"/>
        <c:scaling>
          <c:orientation val="minMax"/>
          <c:max val="22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84349112"/>
        <c:crosses val="autoZero"/>
        <c:crossBetween val="between"/>
        <c:majorUnit val="2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III – CLASS IV</a:t>
            </a:r>
          </a:p>
          <a:p>
            <a:pPr>
              <a:defRPr/>
            </a:pPr>
            <a:r>
              <a:rPr lang="en-US" sz="2000" b="0" baseline="0" dirty="0">
                <a:latin typeface="+mn-lt"/>
                <a:cs typeface="Arial" pitchFamily="34" charset="0"/>
              </a:rPr>
              <a:t>Difference in Milk Price</a:t>
            </a:r>
            <a:endParaRPr lang="en-US" sz="2000" b="0" dirty="0">
              <a:latin typeface="+mn-lt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9929518508462305E-2"/>
          <c:y val="0.18519648072160003"/>
          <c:w val="0.88558772287084797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-0.42399999999999594</c:v>
                </c:pt>
                <c:pt idx="1">
                  <c:v>-0.55600000000000094</c:v>
                </c:pt>
                <c:pt idx="2">
                  <c:v>5.9999999999931219E-3</c:v>
                </c:pt>
                <c:pt idx="3">
                  <c:v>0.76800000000000423</c:v>
                </c:pt>
                <c:pt idx="4">
                  <c:v>0.65000000000000213</c:v>
                </c:pt>
                <c:pt idx="5">
                  <c:v>0.71799999999999997</c:v>
                </c:pt>
                <c:pt idx="6">
                  <c:v>0.83199999999999363</c:v>
                </c:pt>
                <c:pt idx="7">
                  <c:v>0.34000000000000341</c:v>
                </c:pt>
                <c:pt idx="8">
                  <c:v>5.9999999999998721E-2</c:v>
                </c:pt>
                <c:pt idx="9">
                  <c:v>0.69200000000000017</c:v>
                </c:pt>
                <c:pt idx="10">
                  <c:v>1.4239999999999995</c:v>
                </c:pt>
                <c:pt idx="11">
                  <c:v>-0.26000000000000156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FD-4349-9D32-A8EC6C7C58C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-4.2200000000000006</c:v>
                </c:pt>
                <c:pt idx="1">
                  <c:v>-3.7700000000000031</c:v>
                </c:pt>
                <c:pt idx="2">
                  <c:v>-3.75</c:v>
                </c:pt>
                <c:pt idx="3">
                  <c:v>-4.6099999999999994</c:v>
                </c:pt>
                <c:pt idx="4">
                  <c:v>-1.9499999999999993</c:v>
                </c:pt>
                <c:pt idx="5">
                  <c:v>-1.2099999999999973</c:v>
                </c:pt>
                <c:pt idx="6">
                  <c:v>-1.5199999999999996</c:v>
                </c:pt>
                <c:pt idx="7">
                  <c:v>-0.91999999999999815</c:v>
                </c:pt>
                <c:pt idx="8">
                  <c:v>1.0500000000000007</c:v>
                </c:pt>
                <c:pt idx="9">
                  <c:v>1.9500000000000028</c:v>
                </c:pt>
                <c:pt idx="10">
                  <c:v>-1.1700000000000017</c:v>
                </c:pt>
                <c:pt idx="11">
                  <c:v>-2.1199999999999974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FD-4349-9D32-A8EC6C7C58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-0.39000000000000057</c:v>
                </c:pt>
                <c:pt idx="1">
                  <c:v>0.28000000000000114</c:v>
                </c:pt>
                <c:pt idx="2">
                  <c:v>0.41000000000000014</c:v>
                </c:pt>
                <c:pt idx="3">
                  <c:v>-0.44000000000000128</c:v>
                </c:pt>
                <c:pt idx="4">
                  <c:v>0.44000000000000128</c:v>
                </c:pt>
                <c:pt idx="5">
                  <c:v>0.51999999999999957</c:v>
                </c:pt>
                <c:pt idx="6">
                  <c:v>-1.5700000000000003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FD-4349-9D32-A8EC6C7C5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50680"/>
        <c:axId val="384351072"/>
      </c:lineChart>
      <c:catAx>
        <c:axId val="384350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84351072"/>
        <c:crossesAt val="-6"/>
        <c:auto val="1"/>
        <c:lblAlgn val="ctr"/>
        <c:lblOffset val="100"/>
        <c:noMultiLvlLbl val="0"/>
      </c:catAx>
      <c:valAx>
        <c:axId val="3843510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none"/>
        <c:minorTickMark val="out"/>
        <c:tickLblPos val="nextTo"/>
        <c:spPr>
          <a:ln>
            <a:solidFill>
              <a:prstClr val="black"/>
            </a:solidFill>
          </a:ln>
        </c:spPr>
        <c:crossAx val="384350680"/>
        <c:crosses val="autoZero"/>
        <c:crossBetween val="between"/>
      </c:valAx>
      <c:spPr>
        <a:noFill/>
        <a:ln w="28575">
          <a:solidFill>
            <a:srgbClr val="00206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MILK-FEED PRICE RATIO </a:t>
            </a:r>
          </a:p>
          <a:p>
            <a:pPr>
              <a:defRPr/>
            </a:pPr>
            <a:r>
              <a:rPr lang="en-US" sz="1800" b="0" dirty="0">
                <a:latin typeface="+mn-lt"/>
                <a:cs typeface="Arial" pitchFamily="34" charset="0"/>
              </a:rPr>
              <a:t>Milk Price ($ Per Cwt.) to Commercial Prepared Feed ($ Per Cwt.)</a:t>
            </a:r>
          </a:p>
          <a:p>
            <a:pPr>
              <a:defRPr/>
            </a:pPr>
            <a:r>
              <a:rPr lang="en-US" sz="1800" b="0" baseline="0" dirty="0">
                <a:latin typeface="+mn-lt"/>
                <a:cs typeface="Arial" pitchFamily="34" charset="0"/>
              </a:rPr>
              <a:t>U.S., Monthly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32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2.0640000000000001</c:v>
                </c:pt>
                <c:pt idx="1">
                  <c:v>1.966</c:v>
                </c:pt>
                <c:pt idx="2">
                  <c:v>1.9420000000000002</c:v>
                </c:pt>
                <c:pt idx="3">
                  <c:v>1.8259999999999998</c:v>
                </c:pt>
                <c:pt idx="4">
                  <c:v>1.7719999999999998</c:v>
                </c:pt>
                <c:pt idx="5">
                  <c:v>1.8480000000000001</c:v>
                </c:pt>
                <c:pt idx="6">
                  <c:v>1.9039999999999999</c:v>
                </c:pt>
                <c:pt idx="7">
                  <c:v>1.9219999999999999</c:v>
                </c:pt>
                <c:pt idx="8">
                  <c:v>1.9780000000000002</c:v>
                </c:pt>
                <c:pt idx="9">
                  <c:v>2.1360000000000001</c:v>
                </c:pt>
                <c:pt idx="10">
                  <c:v>2.238</c:v>
                </c:pt>
                <c:pt idx="11">
                  <c:v>2.1040000000000001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55-4295-A813-6F707931769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1.96</c:v>
                </c:pt>
                <c:pt idx="1">
                  <c:v>2.11</c:v>
                </c:pt>
                <c:pt idx="2">
                  <c:v>2.15</c:v>
                </c:pt>
                <c:pt idx="3">
                  <c:v>2.13</c:v>
                </c:pt>
                <c:pt idx="4">
                  <c:v>2.2400000000000002</c:v>
                </c:pt>
                <c:pt idx="5">
                  <c:v>2.36</c:v>
                </c:pt>
                <c:pt idx="6">
                  <c:v>2.5</c:v>
                </c:pt>
                <c:pt idx="7">
                  <c:v>2.79</c:v>
                </c:pt>
                <c:pt idx="8">
                  <c:v>3</c:v>
                </c:pt>
                <c:pt idx="9">
                  <c:v>2.95</c:v>
                </c:pt>
                <c:pt idx="10">
                  <c:v>2.88</c:v>
                </c:pt>
                <c:pt idx="11">
                  <c:v>2.73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55-4295-A813-6F70793176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2.82</c:v>
                </c:pt>
                <c:pt idx="1">
                  <c:v>2.68</c:v>
                </c:pt>
                <c:pt idx="2">
                  <c:v>2.46</c:v>
                </c:pt>
                <c:pt idx="3">
                  <c:v>2.27</c:v>
                </c:pt>
                <c:pt idx="4">
                  <c:v>2.2400000000000002</c:v>
                </c:pt>
                <c:pt idx="5">
                  <c:v>2.34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55-4295-A813-6F7079317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51856"/>
        <c:axId val="384440968"/>
      </c:lineChart>
      <c:catAx>
        <c:axId val="38435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84440968"/>
        <c:crosses val="autoZero"/>
        <c:auto val="1"/>
        <c:lblAlgn val="ctr"/>
        <c:lblOffset val="100"/>
        <c:noMultiLvlLbl val="0"/>
      </c:catAx>
      <c:valAx>
        <c:axId val="384440968"/>
        <c:scaling>
          <c:orientation val="minMax"/>
          <c:min val="1.6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none"/>
        <c:minorTickMark val="out"/>
        <c:tickLblPos val="nextTo"/>
        <c:spPr>
          <a:ln>
            <a:solidFill>
              <a:prstClr val="black"/>
            </a:solidFill>
          </a:ln>
        </c:spPr>
        <c:crossAx val="384351856"/>
        <c:crosses val="autoZero"/>
        <c:crossBetween val="between"/>
      </c:valAx>
      <c:spPr>
        <a:noFill/>
        <a:ln w="28575">
          <a:solidFill>
            <a:srgbClr val="00206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ALL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MILK PRICE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baseline="0" dirty="0">
                <a:latin typeface="+mn-lt"/>
                <a:cs typeface="Arial" pitchFamily="34" charset="0"/>
              </a:rPr>
              <a:t>U.S., Monthly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32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</c:v>
                </c:pt>
                <c:pt idx="1">
                  <c:v>19.639999999999997</c:v>
                </c:pt>
                <c:pt idx="2">
                  <c:v>19.860000000000003</c:v>
                </c:pt>
                <c:pt idx="3">
                  <c:v>19.580000000000002</c:v>
                </c:pt>
                <c:pt idx="4">
                  <c:v>19.399999999999999</c:v>
                </c:pt>
                <c:pt idx="5">
                  <c:v>19.78</c:v>
                </c:pt>
                <c:pt idx="6">
                  <c:v>19.96</c:v>
                </c:pt>
                <c:pt idx="7">
                  <c:v>19.740000000000002</c:v>
                </c:pt>
                <c:pt idx="8">
                  <c:v>20.04</c:v>
                </c:pt>
                <c:pt idx="9">
                  <c:v>21.34</c:v>
                </c:pt>
                <c:pt idx="10">
                  <c:v>21.98</c:v>
                </c:pt>
                <c:pt idx="11">
                  <c:v>21.08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A5-4F18-92C2-E743DC5FD85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19.899999999999999</c:v>
                </c:pt>
                <c:pt idx="1">
                  <c:v>20.399999999999999</c:v>
                </c:pt>
                <c:pt idx="2">
                  <c:v>20.6</c:v>
                </c:pt>
                <c:pt idx="3">
                  <c:v>20.399999999999999</c:v>
                </c:pt>
                <c:pt idx="4">
                  <c:v>22</c:v>
                </c:pt>
                <c:pt idx="5">
                  <c:v>22.8</c:v>
                </c:pt>
                <c:pt idx="6">
                  <c:v>22.8</c:v>
                </c:pt>
                <c:pt idx="7">
                  <c:v>23.6</c:v>
                </c:pt>
                <c:pt idx="8">
                  <c:v>25.5</c:v>
                </c:pt>
                <c:pt idx="9">
                  <c:v>25.1</c:v>
                </c:pt>
                <c:pt idx="10">
                  <c:v>24.2</c:v>
                </c:pt>
                <c:pt idx="11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A5-4F18-92C2-E743DC5FD8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24.1</c:v>
                </c:pt>
                <c:pt idx="1">
                  <c:v>23.6</c:v>
                </c:pt>
                <c:pt idx="2">
                  <c:v>22</c:v>
                </c:pt>
                <c:pt idx="3">
                  <c:v>21</c:v>
                </c:pt>
                <c:pt idx="4">
                  <c:v>21.3</c:v>
                </c:pt>
                <c:pt idx="5">
                  <c:v>21.3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A5-4F18-92C2-E743DC5FD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351856"/>
        <c:axId val="384440968"/>
      </c:lineChart>
      <c:catAx>
        <c:axId val="38435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84440968"/>
        <c:crosses val="autoZero"/>
        <c:auto val="1"/>
        <c:lblAlgn val="ctr"/>
        <c:lblOffset val="100"/>
        <c:noMultiLvlLbl val="0"/>
      </c:catAx>
      <c:valAx>
        <c:axId val="384440968"/>
        <c:scaling>
          <c:orientation val="minMax"/>
          <c:min val="1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none"/>
        <c:minorTickMark val="out"/>
        <c:tickLblPos val="nextTo"/>
        <c:spPr>
          <a:ln>
            <a:solidFill>
              <a:prstClr val="black"/>
            </a:solidFill>
          </a:ln>
        </c:spPr>
        <c:crossAx val="384351856"/>
        <c:crosses val="autoZero"/>
        <c:crossBetween val="between"/>
      </c:valAx>
      <c:spPr>
        <a:noFill/>
        <a:ln w="28575">
          <a:solidFill>
            <a:srgbClr val="002060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CHEDDAR CHEESE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500 Pound</a:t>
            </a:r>
            <a:r>
              <a:rPr lang="en-US" sz="2000" b="0" baseline="0" dirty="0"/>
              <a:t> Barrel, CME,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32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1.5654999999999999</c:v>
                </c:pt>
                <c:pt idx="1">
                  <c:v>1.5715599999999998</c:v>
                </c:pt>
                <c:pt idx="2">
                  <c:v>1.6613799999999999</c:v>
                </c:pt>
                <c:pt idx="3">
                  <c:v>1.6628799999999999</c:v>
                </c:pt>
                <c:pt idx="4">
                  <c:v>1.7564199999999999</c:v>
                </c:pt>
                <c:pt idx="5">
                  <c:v>1.8477400000000004</c:v>
                </c:pt>
                <c:pt idx="6">
                  <c:v>1.8436399999999999</c:v>
                </c:pt>
                <c:pt idx="7">
                  <c:v>1.6621400000000002</c:v>
                </c:pt>
                <c:pt idx="8">
                  <c:v>1.7387599999999999</c:v>
                </c:pt>
                <c:pt idx="9">
                  <c:v>1.9625999999999997</c:v>
                </c:pt>
                <c:pt idx="10">
                  <c:v>1.8327200000000001</c:v>
                </c:pt>
                <c:pt idx="11">
                  <c:v>1.6556200000000001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E2-4739-A508-BEE32ECB3DD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1.4629000000000001</c:v>
                </c:pt>
                <c:pt idx="1">
                  <c:v>1.6004</c:v>
                </c:pt>
                <c:pt idx="2">
                  <c:v>1.4935</c:v>
                </c:pt>
                <c:pt idx="3">
                  <c:v>1.6214</c:v>
                </c:pt>
                <c:pt idx="4">
                  <c:v>1.9743999999999999</c:v>
                </c:pt>
                <c:pt idx="5">
                  <c:v>1.9516</c:v>
                </c:pt>
                <c:pt idx="6">
                  <c:v>1.9238999999999999</c:v>
                </c:pt>
                <c:pt idx="7">
                  <c:v>2.1234999999999999</c:v>
                </c:pt>
                <c:pt idx="8">
                  <c:v>2.4125000000000001</c:v>
                </c:pt>
                <c:pt idx="9">
                  <c:v>1.9387000000000001</c:v>
                </c:pt>
                <c:pt idx="10">
                  <c:v>1.7237</c:v>
                </c:pt>
                <c:pt idx="11">
                  <c:v>1.7245999999999999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E2-4739-A508-BEE32ECB3D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1.8523000000000001</c:v>
                </c:pt>
                <c:pt idx="1">
                  <c:v>1.8038000000000001</c:v>
                </c:pt>
                <c:pt idx="2">
                  <c:v>1.6432</c:v>
                </c:pt>
                <c:pt idx="3">
                  <c:v>1.7538</c:v>
                </c:pt>
                <c:pt idx="4">
                  <c:v>1.8182</c:v>
                </c:pt>
                <c:pt idx="5">
                  <c:v>1.7668999999999999</c:v>
                </c:pt>
                <c:pt idx="6">
                  <c:v>1.6763999999999999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E2-4739-A508-BEE32ECB3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126024"/>
        <c:axId val="158124456"/>
      </c:lineChart>
      <c:catAx>
        <c:axId val="158126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8124456"/>
        <c:crosses val="autoZero"/>
        <c:auto val="1"/>
        <c:lblAlgn val="ctr"/>
        <c:lblOffset val="100"/>
        <c:noMultiLvlLbl val="0"/>
      </c:catAx>
      <c:valAx>
        <c:axId val="158124456"/>
        <c:scaling>
          <c:orientation val="minMax"/>
          <c:min val="1.4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812602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CHEDDAR CHEESE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40 Pound Block</a:t>
            </a:r>
            <a:r>
              <a:rPr lang="en-US" sz="2000" b="0" baseline="0" dirty="0"/>
              <a:t>, CME,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32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1.79528</c:v>
                </c:pt>
                <c:pt idx="1">
                  <c:v>1.76054</c:v>
                </c:pt>
                <c:pt idx="2">
                  <c:v>1.83782</c:v>
                </c:pt>
                <c:pt idx="3">
                  <c:v>1.73112</c:v>
                </c:pt>
                <c:pt idx="4">
                  <c:v>1.7858600000000002</c:v>
                </c:pt>
                <c:pt idx="5">
                  <c:v>1.8889</c:v>
                </c:pt>
                <c:pt idx="6">
                  <c:v>1.9473599999999998</c:v>
                </c:pt>
                <c:pt idx="7">
                  <c:v>1.83188</c:v>
                </c:pt>
                <c:pt idx="8">
                  <c:v>1.9874000000000003</c:v>
                </c:pt>
                <c:pt idx="9">
                  <c:v>2.0615999999999999</c:v>
                </c:pt>
                <c:pt idx="10">
                  <c:v>1.9011599999999997</c:v>
                </c:pt>
                <c:pt idx="11">
                  <c:v>1.7982800000000001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A7-425A-AE85-C83D7D8483E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1.5173000000000001</c:v>
                </c:pt>
                <c:pt idx="1">
                  <c:v>1.5768</c:v>
                </c:pt>
                <c:pt idx="2">
                  <c:v>1.4538</c:v>
                </c:pt>
                <c:pt idx="3">
                  <c:v>1.6063000000000001</c:v>
                </c:pt>
                <c:pt idx="4">
                  <c:v>1.8753</c:v>
                </c:pt>
                <c:pt idx="5">
                  <c:v>1.8940999999999999</c:v>
                </c:pt>
                <c:pt idx="6">
                  <c:v>1.9126000000000001</c:v>
                </c:pt>
                <c:pt idx="7">
                  <c:v>2.0297999999999998</c:v>
                </c:pt>
                <c:pt idx="8">
                  <c:v>2.2332999999999998</c:v>
                </c:pt>
                <c:pt idx="9">
                  <c:v>1.929</c:v>
                </c:pt>
                <c:pt idx="10">
                  <c:v>1.7183999999999999</c:v>
                </c:pt>
                <c:pt idx="11">
                  <c:v>1.7945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A7-425A-AE85-C83D7D8483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1.8782000000000001</c:v>
                </c:pt>
                <c:pt idx="1">
                  <c:v>1.8845000000000001</c:v>
                </c:pt>
                <c:pt idx="2">
                  <c:v>1.6437999999999999</c:v>
                </c:pt>
                <c:pt idx="3">
                  <c:v>1.7261</c:v>
                </c:pt>
                <c:pt idx="4">
                  <c:v>1.8620000000000001</c:v>
                </c:pt>
                <c:pt idx="5">
                  <c:v>1.78</c:v>
                </c:pt>
                <c:pt idx="6">
                  <c:v>1.6627000000000001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A7-425A-AE85-C83D7D8483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128376"/>
        <c:axId val="158126808"/>
      </c:lineChart>
      <c:catAx>
        <c:axId val="158128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8126808"/>
        <c:crosses val="autoZero"/>
        <c:auto val="1"/>
        <c:lblAlgn val="ctr"/>
        <c:lblOffset val="100"/>
        <c:noMultiLvlLbl val="0"/>
      </c:catAx>
      <c:valAx>
        <c:axId val="158126808"/>
        <c:scaling>
          <c:orientation val="minMax"/>
          <c:min val="1.4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812837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NONFAT DRY MILK PRICES</a:t>
            </a:r>
          </a:p>
          <a:p>
            <a:pPr>
              <a:defRPr/>
            </a:pPr>
            <a:r>
              <a:rPr lang="en-US" sz="2000" b="0" dirty="0"/>
              <a:t>Central and East</a:t>
            </a:r>
            <a:r>
              <a:rPr lang="en-US" sz="2000" b="0" baseline="0" dirty="0"/>
              <a:t>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91E-2"/>
          <c:y val="0.18519648072160003"/>
          <c:w val="0.89350438953751432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1.2880799999999999</c:v>
                </c:pt>
                <c:pt idx="1">
                  <c:v>1.2876799999999999</c:v>
                </c:pt>
                <c:pt idx="2">
                  <c:v>1.2709000000000001</c:v>
                </c:pt>
                <c:pt idx="3">
                  <c:v>1.2306600000000001</c:v>
                </c:pt>
                <c:pt idx="4">
                  <c:v>1.24028</c:v>
                </c:pt>
                <c:pt idx="5">
                  <c:v>1.2781</c:v>
                </c:pt>
                <c:pt idx="6">
                  <c:v>1.24038</c:v>
                </c:pt>
                <c:pt idx="7">
                  <c:v>1.1959199999999999</c:v>
                </c:pt>
                <c:pt idx="8">
                  <c:v>1.2214599999999998</c:v>
                </c:pt>
                <c:pt idx="9">
                  <c:v>1.2851199999999998</c:v>
                </c:pt>
                <c:pt idx="10">
                  <c:v>1.2954199999999998</c:v>
                </c:pt>
                <c:pt idx="11">
                  <c:v>1.2992599999999999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CD-4646-83BA-E6DCED22AD6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1.2057</c:v>
                </c:pt>
                <c:pt idx="1">
                  <c:v>1.2110000000000001</c:v>
                </c:pt>
                <c:pt idx="2">
                  <c:v>1.1700999999999999</c:v>
                </c:pt>
                <c:pt idx="3">
                  <c:v>1.1292</c:v>
                </c:pt>
                <c:pt idx="4">
                  <c:v>1.1523000000000001</c:v>
                </c:pt>
                <c:pt idx="5">
                  <c:v>1.1923999999999999</c:v>
                </c:pt>
                <c:pt idx="6">
                  <c:v>1.196</c:v>
                </c:pt>
                <c:pt idx="7">
                  <c:v>1.2319</c:v>
                </c:pt>
                <c:pt idx="8">
                  <c:v>1.3381000000000001</c:v>
                </c:pt>
                <c:pt idx="9">
                  <c:v>1.3520000000000001</c:v>
                </c:pt>
                <c:pt idx="10">
                  <c:v>1.3772</c:v>
                </c:pt>
                <c:pt idx="11">
                  <c:v>1.4037999999999999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CD-4646-83BA-E6DCED22AD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1.3843000000000001</c:v>
                </c:pt>
                <c:pt idx="1">
                  <c:v>1.2912999999999999</c:v>
                </c:pt>
                <c:pt idx="2">
                  <c:v>1.1971000000000001</c:v>
                </c:pt>
                <c:pt idx="3">
                  <c:v>1.1658999999999999</c:v>
                </c:pt>
                <c:pt idx="4">
                  <c:v>1.2190000000000001</c:v>
                </c:pt>
                <c:pt idx="5">
                  <c:v>1.2703</c:v>
                </c:pt>
                <c:pt idx="6">
                  <c:v>1.2745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CD-4646-83BA-E6DCED22AD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121712"/>
        <c:axId val="158128768"/>
      </c:lineChart>
      <c:catAx>
        <c:axId val="15812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8128768"/>
        <c:crosses val="autoZero"/>
        <c:auto val="1"/>
        <c:lblAlgn val="ctr"/>
        <c:lblOffset val="100"/>
        <c:noMultiLvlLbl val="0"/>
      </c:catAx>
      <c:valAx>
        <c:axId val="158128768"/>
        <c:scaling>
          <c:orientation val="minMax"/>
          <c:min val="1.100000000000000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812171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III MILK PRICES</a:t>
            </a:r>
          </a:p>
          <a:p>
            <a:pPr>
              <a:defRPr/>
            </a:pPr>
            <a:r>
              <a:rPr lang="en-US" sz="2000" b="0" dirty="0"/>
              <a:t>FMMO,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59994"/>
          <c:w val="0.88039370078740131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17.372000000000003</c:v>
                </c:pt>
                <c:pt idx="1">
                  <c:v>17.065999999999999</c:v>
                </c:pt>
                <c:pt idx="2">
                  <c:v>17.597999999999995</c:v>
                </c:pt>
                <c:pt idx="3">
                  <c:v>17.928000000000004</c:v>
                </c:pt>
                <c:pt idx="4">
                  <c:v>17.892000000000003</c:v>
                </c:pt>
                <c:pt idx="5">
                  <c:v>18.751999999999999</c:v>
                </c:pt>
                <c:pt idx="6">
                  <c:v>18.973999999999997</c:v>
                </c:pt>
                <c:pt idx="7">
                  <c:v>18.122000000000003</c:v>
                </c:pt>
                <c:pt idx="8">
                  <c:v>17.896000000000001</c:v>
                </c:pt>
                <c:pt idx="9">
                  <c:v>19.362000000000002</c:v>
                </c:pt>
                <c:pt idx="10">
                  <c:v>19.996000000000002</c:v>
                </c:pt>
                <c:pt idx="11">
                  <c:v>17.998000000000001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6C-491E-8F49-C977B3F2F24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15.17</c:v>
                </c:pt>
                <c:pt idx="1">
                  <c:v>16.079999999999998</c:v>
                </c:pt>
                <c:pt idx="2">
                  <c:v>16.34</c:v>
                </c:pt>
                <c:pt idx="3">
                  <c:v>15.5</c:v>
                </c:pt>
                <c:pt idx="4">
                  <c:v>18.55</c:v>
                </c:pt>
                <c:pt idx="5">
                  <c:v>19.87</c:v>
                </c:pt>
                <c:pt idx="6">
                  <c:v>19.79</c:v>
                </c:pt>
                <c:pt idx="7">
                  <c:v>20.66</c:v>
                </c:pt>
                <c:pt idx="8">
                  <c:v>23.34</c:v>
                </c:pt>
                <c:pt idx="9">
                  <c:v>22.85</c:v>
                </c:pt>
                <c:pt idx="10">
                  <c:v>19.95</c:v>
                </c:pt>
                <c:pt idx="11">
                  <c:v>18.62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6C-491E-8F49-C977B3F2F2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20.34</c:v>
                </c:pt>
                <c:pt idx="1">
                  <c:v>20.18</c:v>
                </c:pt>
                <c:pt idx="2">
                  <c:v>18.62</c:v>
                </c:pt>
                <c:pt idx="3">
                  <c:v>17.48</c:v>
                </c:pt>
                <c:pt idx="4">
                  <c:v>18.57</c:v>
                </c:pt>
                <c:pt idx="5">
                  <c:v>18.82</c:v>
                </c:pt>
                <c:pt idx="6">
                  <c:v>17.32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6C-491E-8F49-C977B3F2F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7281320"/>
        <c:axId val="227280536"/>
      </c:lineChart>
      <c:catAx>
        <c:axId val="227281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7280536"/>
        <c:crosses val="autoZero"/>
        <c:auto val="1"/>
        <c:lblAlgn val="ctr"/>
        <c:lblOffset val="100"/>
        <c:noMultiLvlLbl val="0"/>
      </c:catAx>
      <c:valAx>
        <c:axId val="227280536"/>
        <c:scaling>
          <c:orientation val="minMax"/>
          <c:min val="14.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7281320"/>
        <c:crosses val="autoZero"/>
        <c:crossBetween val="between"/>
        <c:majorUnit val="2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IV MILK PRICES</a:t>
            </a:r>
          </a:p>
          <a:p>
            <a:pPr>
              <a:defRPr/>
            </a:pPr>
            <a:r>
              <a:rPr lang="en-US" sz="2000" b="0" dirty="0"/>
              <a:t>FMMO,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60003"/>
          <c:w val="0.88039370078740131"/>
          <c:h val="0.6737390484640128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2019-23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17.795999999999999</c:v>
                </c:pt>
                <c:pt idx="1">
                  <c:v>17.622</c:v>
                </c:pt>
                <c:pt idx="2">
                  <c:v>17.592000000000002</c:v>
                </c:pt>
                <c:pt idx="3">
                  <c:v>17.16</c:v>
                </c:pt>
                <c:pt idx="4">
                  <c:v>17.242000000000001</c:v>
                </c:pt>
                <c:pt idx="5">
                  <c:v>18.033999999999999</c:v>
                </c:pt>
                <c:pt idx="6">
                  <c:v>18.142000000000003</c:v>
                </c:pt>
                <c:pt idx="7">
                  <c:v>17.782</c:v>
                </c:pt>
                <c:pt idx="8">
                  <c:v>17.836000000000002</c:v>
                </c:pt>
                <c:pt idx="9">
                  <c:v>18.670000000000002</c:v>
                </c:pt>
                <c:pt idx="10">
                  <c:v>18.572000000000003</c:v>
                </c:pt>
                <c:pt idx="11">
                  <c:v>18.258000000000003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6E-4020-8978-2EE5A843F6E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19.39</c:v>
                </c:pt>
                <c:pt idx="1">
                  <c:v>19.850000000000001</c:v>
                </c:pt>
                <c:pt idx="2">
                  <c:v>20.09</c:v>
                </c:pt>
                <c:pt idx="3">
                  <c:v>20.11</c:v>
                </c:pt>
                <c:pt idx="4">
                  <c:v>20.5</c:v>
                </c:pt>
                <c:pt idx="5">
                  <c:v>21.08</c:v>
                </c:pt>
                <c:pt idx="6">
                  <c:v>21.31</c:v>
                </c:pt>
                <c:pt idx="7">
                  <c:v>21.58</c:v>
                </c:pt>
                <c:pt idx="8">
                  <c:v>22.29</c:v>
                </c:pt>
                <c:pt idx="9">
                  <c:v>20.9</c:v>
                </c:pt>
                <c:pt idx="10">
                  <c:v>21.12</c:v>
                </c:pt>
                <c:pt idx="11">
                  <c:v>20.74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6E-4020-8978-2EE5A843F6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20.73</c:v>
                </c:pt>
                <c:pt idx="1">
                  <c:v>19.899999999999999</c:v>
                </c:pt>
                <c:pt idx="2">
                  <c:v>18.21</c:v>
                </c:pt>
                <c:pt idx="3">
                  <c:v>17.920000000000002</c:v>
                </c:pt>
                <c:pt idx="4">
                  <c:v>18.13</c:v>
                </c:pt>
                <c:pt idx="5">
                  <c:v>18.3</c:v>
                </c:pt>
                <c:pt idx="6">
                  <c:v>18.89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6E-4020-8978-2EE5A843F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7280928"/>
        <c:axId val="227286416"/>
      </c:lineChart>
      <c:catAx>
        <c:axId val="22728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7286416"/>
        <c:crosses val="autoZero"/>
        <c:auto val="1"/>
        <c:lblAlgn val="ctr"/>
        <c:lblOffset val="100"/>
        <c:noMultiLvlLbl val="0"/>
      </c:catAx>
      <c:valAx>
        <c:axId val="227286416"/>
        <c:scaling>
          <c:orientation val="minMax"/>
          <c:min val="16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728092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IV MILK PRICE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COMPONENTS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Current Monthly Prices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60003"/>
          <c:w val="0.88039370078740131"/>
          <c:h val="0.673739048464012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Butterfat Price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10.302945800000002</c:v>
                </c:pt>
                <c:pt idx="1">
                  <c:v>9.8595987000000012</c:v>
                </c:pt>
                <c:pt idx="2">
                  <c:v>9.18525335</c:v>
                </c:pt>
                <c:pt idx="3">
                  <c:v>9.2475592999999989</c:v>
                </c:pt>
                <c:pt idx="4">
                  <c:v>9.3064744500000014</c:v>
                </c:pt>
                <c:pt idx="5">
                  <c:v>9.8261145499999998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9-4ADB-A737-5AA654E42FD8}"/>
            </c:ext>
          </c:extLst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Nonfat Solids Price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12700" cmpd="sng">
              <a:solidFill>
                <a:sysClr val="windowText" lastClr="000000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10.451911139999998</c:v>
                </c:pt>
                <c:pt idx="1">
                  <c:v>10.078751430000001</c:v>
                </c:pt>
                <c:pt idx="2">
                  <c:v>9.0521323199999983</c:v>
                </c:pt>
                <c:pt idx="3">
                  <c:v>8.6987483550000011</c:v>
                </c:pt>
                <c:pt idx="4">
                  <c:v>8.8646926500000003</c:v>
                </c:pt>
                <c:pt idx="5">
                  <c:v>9.3384507150000005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C9-4ADB-A737-5AA654E42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3"/>
        <c:overlap val="100"/>
        <c:axId val="227285632"/>
        <c:axId val="227285240"/>
      </c:barChart>
      <c:catAx>
        <c:axId val="22728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7285240"/>
        <c:crosses val="autoZero"/>
        <c:auto val="1"/>
        <c:lblAlgn val="ctr"/>
        <c:lblOffset val="100"/>
        <c:noMultiLvlLbl val="0"/>
      </c:catAx>
      <c:valAx>
        <c:axId val="2272852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728563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IV MILK PRICE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COMPONENTS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2019-2023 Average Monthly Prices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60003"/>
          <c:w val="0.88039370078740131"/>
          <c:h val="0.673739048464012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Butterfat Price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8.6534063700000008</c:v>
                </c:pt>
                <c:pt idx="1">
                  <c:v>8.615090330000001</c:v>
                </c:pt>
                <c:pt idx="2">
                  <c:v>8.9100051600000008</c:v>
                </c:pt>
                <c:pt idx="3">
                  <c:v>8.7465686000000016</c:v>
                </c:pt>
                <c:pt idx="4">
                  <c:v>8.9478125800000008</c:v>
                </c:pt>
                <c:pt idx="5">
                  <c:v>9.4689785400000019</c:v>
                </c:pt>
                <c:pt idx="6">
                  <c:v>9.5181451399999997</c:v>
                </c:pt>
                <c:pt idx="7">
                  <c:v>9.4439713900000015</c:v>
                </c:pt>
                <c:pt idx="8">
                  <c:v>9.7296462899999998</c:v>
                </c:pt>
                <c:pt idx="9">
                  <c:v>9.8350154000000014</c:v>
                </c:pt>
                <c:pt idx="10">
                  <c:v>9.4315102000000017</c:v>
                </c:pt>
                <c:pt idx="11">
                  <c:v>9.0158828900000003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B-41FB-A9BD-64E65A19AB2F}"/>
            </c:ext>
          </c:extLst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Nonfat Solids Price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12700" cmpd="sng">
              <a:solidFill>
                <a:sysClr val="windowText" lastClr="000000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9.9239847300000026</c:v>
                </c:pt>
                <c:pt idx="1">
                  <c:v>9.8450537129999987</c:v>
                </c:pt>
                <c:pt idx="2">
                  <c:v>9.6032737350000001</c:v>
                </c:pt>
                <c:pt idx="3">
                  <c:v>9.3460170869999999</c:v>
                </c:pt>
                <c:pt idx="4">
                  <c:v>9.2070709829999995</c:v>
                </c:pt>
                <c:pt idx="5">
                  <c:v>9.4744734479999995</c:v>
                </c:pt>
                <c:pt idx="6">
                  <c:v>9.5284698300000006</c:v>
                </c:pt>
                <c:pt idx="7">
                  <c:v>9.3073254119999991</c:v>
                </c:pt>
                <c:pt idx="8">
                  <c:v>9.3661367580000014</c:v>
                </c:pt>
                <c:pt idx="9">
                  <c:v>9.7967321099999971</c:v>
                </c:pt>
                <c:pt idx="10">
                  <c:v>9.9645679980000015</c:v>
                </c:pt>
                <c:pt idx="11">
                  <c:v>10.055708387999999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B-41FB-A9BD-64E65A19A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3"/>
        <c:overlap val="100"/>
        <c:axId val="227284456"/>
        <c:axId val="227284064"/>
      </c:barChart>
      <c:catAx>
        <c:axId val="227284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7284064"/>
        <c:crosses val="autoZero"/>
        <c:auto val="1"/>
        <c:lblAlgn val="ctr"/>
        <c:lblOffset val="100"/>
        <c:noMultiLvlLbl val="0"/>
      </c:catAx>
      <c:valAx>
        <c:axId val="227284064"/>
        <c:scaling>
          <c:orientation val="minMax"/>
          <c:max val="22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7284456"/>
        <c:crosses val="autoZero"/>
        <c:crossBetween val="between"/>
        <c:majorUnit val="2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 III MILK PRICE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COMPONENTS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Current Monthly Prices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12354059190877E-2"/>
          <c:y val="0.18519648072160003"/>
          <c:w val="0.88039370078740131"/>
          <c:h val="0.673739048464012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Butterfat Price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10.302945800000002</c:v>
                </c:pt>
                <c:pt idx="1">
                  <c:v>9.8595987000000012</c:v>
                </c:pt>
                <c:pt idx="2">
                  <c:v>9.18525335</c:v>
                </c:pt>
                <c:pt idx="3">
                  <c:v>9.2475592999999989</c:v>
                </c:pt>
                <c:pt idx="4">
                  <c:v>9.3064744500000014</c:v>
                </c:pt>
                <c:pt idx="5">
                  <c:v>9.8261145499999998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F-46A5-ADD8-3E5B0C9C17CC}"/>
            </c:ext>
          </c:extLst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Protein Price</c:v>
                </c:pt>
              </c:strCache>
            </c:strRef>
          </c:tx>
          <c:spPr>
            <a:solidFill>
              <a:srgbClr val="0070C0"/>
            </a:solidFill>
            <a:ln w="12700" cmpd="sng">
              <a:solidFill>
                <a:sysClr val="windowText" lastClr="000000"/>
              </a:solidFill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6.8203718554168518</c:v>
                </c:pt>
                <c:pt idx="1">
                  <c:v>7.4352354752991516</c:v>
                </c:pt>
                <c:pt idx="2">
                  <c:v>7.2077280106340309</c:v>
                </c:pt>
                <c:pt idx="3">
                  <c:v>6.5081721479502415</c:v>
                </c:pt>
                <c:pt idx="4">
                  <c:v>7.3134170995697199</c:v>
                </c:pt>
                <c:pt idx="5">
                  <c:v>7.8487873590976491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F-46A5-ADD8-3E5B0C9C17CC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Other Solids Price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3.0588214880000004</c:v>
                </c:pt>
                <c:pt idx="1">
                  <c:v>2.7462540314999999</c:v>
                </c:pt>
                <c:pt idx="2">
                  <c:v>2.0642353600000005</c:v>
                </c:pt>
                <c:pt idx="3">
                  <c:v>1.7727794014999998</c:v>
                </c:pt>
                <c:pt idx="4">
                  <c:v>1.8537068105000001</c:v>
                </c:pt>
                <c:pt idx="5">
                  <c:v>2.0571981940000006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AF-46A5-ADD8-3E5B0C9C1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7332248"/>
        <c:axId val="384348328"/>
      </c:barChart>
      <c:catAx>
        <c:axId val="157332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84348328"/>
        <c:crosses val="autoZero"/>
        <c:auto val="1"/>
        <c:lblAlgn val="ctr"/>
        <c:lblOffset val="100"/>
        <c:noMultiLvlLbl val="0"/>
      </c:catAx>
      <c:valAx>
        <c:axId val="384348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Cwt.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73322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6A05D-9FC8-4204-AB32-1F41777DA59D}" type="datetimeFigureOut">
              <a:rPr lang="en-US" smtClean="0"/>
              <a:pPr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82D09-68AF-4FC1-9BC6-4C662A097E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39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80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40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4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30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1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9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53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89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91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014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76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1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79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9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0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1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8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9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84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9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0985F4-CB6D-D7A9-275B-BCEEBDF07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49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49987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DA3571-718C-F457-2D7C-878393E51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4275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31885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News, Compiled by LMIC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68385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CDDEDE-3D8F-B0E3-6691-319F0E28C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4275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51993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Dairy Market News,</a:t>
            </a:r>
            <a:r>
              <a:rPr lang="en-US" sz="1400" b="1" dirty="0"/>
              <a:t> Compiled by LMIC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252193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98DE62-E574-7DC1-3548-5FFF54E93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56448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178593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47847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48EA11-52B0-0EA6-1393-73D427790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54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DC6F5C-FCC7-11C6-F493-334CB3B64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36307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07397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13C106-AD50-AC3D-3EC1-227DD5A69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59620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72183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3691F2-62CF-46C4-069D-2504951F9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98667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02031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A818C9-E140-BE9F-A3DB-FC9E9C72C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66358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82124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C84AFB-03E4-F332-55C5-48A35CB02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72262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07094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C27CD5-BB17-174F-8114-CB79985D8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4275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82909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News, Compiled by LMIC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614343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FBEB29-5E1E-2505-771D-7B788B156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4275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97136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News, Compiled by LMIC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86035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674FED-15F6-86D7-F3C7-2CE3AF3D4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4275" y="6305550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68247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</a:t>
            </a:r>
            <a:r>
              <a:rPr lang="en-US" sz="1400" b="1" dirty="0"/>
              <a:t>USDA-AMS, Dairy Market News, Compiled by LMIC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472638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348</Words>
  <Application>Microsoft Office PowerPoint</Application>
  <PresentationFormat>On-screen Show (4:3)</PresentationFormat>
  <Paragraphs>78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Lahr,Laura</cp:lastModifiedBy>
  <cp:revision>152</cp:revision>
  <dcterms:created xsi:type="dcterms:W3CDTF">2013-08-05T16:20:55Z</dcterms:created>
  <dcterms:modified xsi:type="dcterms:W3CDTF">2025-08-01T22:34:46Z</dcterms:modified>
</cp:coreProperties>
</file>