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82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7200" cy="457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QTRLY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GROSS DOMESTIC PRODUCT (GDP)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000" b="0" dirty="0"/>
              <a:t>Real</a:t>
            </a:r>
            <a:r>
              <a:rPr lang="en-US" sz="2000" b="0" baseline="0" dirty="0"/>
              <a:t> Dollar (2017) Change from Previous Quarter</a:t>
            </a:r>
            <a:endParaRPr lang="en-US" sz="2000" b="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7.9929518508462305E-2"/>
          <c:y val="0.18519648072159994"/>
          <c:w val="0.88510736265725409"/>
          <c:h val="0.7582460907175334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4F81BD"/>
            </a:solidFill>
            <a:ln>
              <a:solidFill>
                <a:sysClr val="windowText" lastClr="000000"/>
              </a:solidFill>
            </a:ln>
          </c:spPr>
          <c:invertIfNegative val="1"/>
          <c:cat>
            <c:numRef>
              <c:f>Sheet1!$A$1:$A$64</c:f>
              <c:numCache>
                <c:formatCode>General</c:formatCode>
                <c:ptCount val="64"/>
                <c:pt idx="0">
                  <c:v>2010</c:v>
                </c:pt>
                <c:pt idx="1">
                  <c:v>2010.25</c:v>
                </c:pt>
                <c:pt idx="2">
                  <c:v>2010.5</c:v>
                </c:pt>
                <c:pt idx="3">
                  <c:v>2010.75</c:v>
                </c:pt>
                <c:pt idx="4">
                  <c:v>2011</c:v>
                </c:pt>
                <c:pt idx="5">
                  <c:v>2011.25</c:v>
                </c:pt>
                <c:pt idx="6">
                  <c:v>2011.5</c:v>
                </c:pt>
                <c:pt idx="7">
                  <c:v>2011.75</c:v>
                </c:pt>
                <c:pt idx="8">
                  <c:v>2012</c:v>
                </c:pt>
                <c:pt idx="9">
                  <c:v>2012.25</c:v>
                </c:pt>
                <c:pt idx="10">
                  <c:v>2012.5</c:v>
                </c:pt>
                <c:pt idx="11">
                  <c:v>2012.75</c:v>
                </c:pt>
                <c:pt idx="12">
                  <c:v>2013</c:v>
                </c:pt>
                <c:pt idx="13">
                  <c:v>2013.25</c:v>
                </c:pt>
                <c:pt idx="14">
                  <c:v>2013.5</c:v>
                </c:pt>
                <c:pt idx="15">
                  <c:v>2013.75</c:v>
                </c:pt>
                <c:pt idx="16">
                  <c:v>2014</c:v>
                </c:pt>
                <c:pt idx="17">
                  <c:v>2014.25</c:v>
                </c:pt>
                <c:pt idx="18">
                  <c:v>2014.5</c:v>
                </c:pt>
                <c:pt idx="19">
                  <c:v>2014.75</c:v>
                </c:pt>
                <c:pt idx="20">
                  <c:v>2015</c:v>
                </c:pt>
                <c:pt idx="21">
                  <c:v>2015.25</c:v>
                </c:pt>
                <c:pt idx="22">
                  <c:v>2015.5</c:v>
                </c:pt>
                <c:pt idx="23">
                  <c:v>2015.75</c:v>
                </c:pt>
                <c:pt idx="24">
                  <c:v>2016</c:v>
                </c:pt>
                <c:pt idx="25">
                  <c:v>2016.25</c:v>
                </c:pt>
                <c:pt idx="26">
                  <c:v>2016.5</c:v>
                </c:pt>
                <c:pt idx="27">
                  <c:v>2016.75</c:v>
                </c:pt>
                <c:pt idx="28">
                  <c:v>2017</c:v>
                </c:pt>
                <c:pt idx="29">
                  <c:v>2017.25</c:v>
                </c:pt>
                <c:pt idx="30">
                  <c:v>2017.5</c:v>
                </c:pt>
                <c:pt idx="31">
                  <c:v>2017.75</c:v>
                </c:pt>
                <c:pt idx="32">
                  <c:v>2018</c:v>
                </c:pt>
                <c:pt idx="33">
                  <c:v>2018.25</c:v>
                </c:pt>
                <c:pt idx="34">
                  <c:v>2018.5</c:v>
                </c:pt>
                <c:pt idx="35">
                  <c:v>2018.75</c:v>
                </c:pt>
                <c:pt idx="36">
                  <c:v>2019</c:v>
                </c:pt>
                <c:pt idx="37">
                  <c:v>2019.25</c:v>
                </c:pt>
                <c:pt idx="38">
                  <c:v>2019.5</c:v>
                </c:pt>
                <c:pt idx="39">
                  <c:v>2019.75</c:v>
                </c:pt>
                <c:pt idx="40">
                  <c:v>2020</c:v>
                </c:pt>
                <c:pt idx="41">
                  <c:v>2020.25</c:v>
                </c:pt>
                <c:pt idx="42">
                  <c:v>2020.5</c:v>
                </c:pt>
                <c:pt idx="43">
                  <c:v>2020.75</c:v>
                </c:pt>
                <c:pt idx="44">
                  <c:v>2021</c:v>
                </c:pt>
                <c:pt idx="45">
                  <c:v>2021.25</c:v>
                </c:pt>
                <c:pt idx="46">
                  <c:v>2021.5</c:v>
                </c:pt>
                <c:pt idx="47">
                  <c:v>2021.75</c:v>
                </c:pt>
                <c:pt idx="48">
                  <c:v>2022</c:v>
                </c:pt>
                <c:pt idx="49">
                  <c:v>2022.25</c:v>
                </c:pt>
                <c:pt idx="50">
                  <c:v>2022.5</c:v>
                </c:pt>
                <c:pt idx="51">
                  <c:v>2022.75</c:v>
                </c:pt>
                <c:pt idx="52">
                  <c:v>2023</c:v>
                </c:pt>
                <c:pt idx="53">
                  <c:v>2023.25</c:v>
                </c:pt>
                <c:pt idx="54">
                  <c:v>2023.5</c:v>
                </c:pt>
                <c:pt idx="55">
                  <c:v>2023.75</c:v>
                </c:pt>
                <c:pt idx="56">
                  <c:v>2024</c:v>
                </c:pt>
                <c:pt idx="57">
                  <c:v>2024.25</c:v>
                </c:pt>
                <c:pt idx="58">
                  <c:v>2024.5</c:v>
                </c:pt>
                <c:pt idx="59">
                  <c:v>2024.75</c:v>
                </c:pt>
                <c:pt idx="60">
                  <c:v>2025</c:v>
                </c:pt>
                <c:pt idx="61">
                  <c:v>2025.25</c:v>
                </c:pt>
                <c:pt idx="62">
                  <c:v>2025.5</c:v>
                </c:pt>
                <c:pt idx="63">
                  <c:v>2025.75</c:v>
                </c:pt>
              </c:numCache>
            </c:numRef>
          </c:cat>
          <c:val>
            <c:numRef>
              <c:f>Sheet1!$B$1:$B$64</c:f>
              <c:numCache>
                <c:formatCode>General</c:formatCode>
                <c:ptCount val="64"/>
                <c:pt idx="0">
                  <c:v>0.4841602637128295</c:v>
                </c:pt>
                <c:pt idx="1">
                  <c:v>0.96787616009454958</c:v>
                </c:pt>
                <c:pt idx="2">
                  <c:v>0.77105929571408272</c:v>
                </c:pt>
                <c:pt idx="3">
                  <c:v>0.52512105640607487</c:v>
                </c:pt>
                <c:pt idx="4">
                  <c:v>-0.23760531575566235</c:v>
                </c:pt>
                <c:pt idx="5">
                  <c:v>0.67668995189296144</c:v>
                </c:pt>
                <c:pt idx="6">
                  <c:v>-2.2306884021805473E-2</c:v>
                </c:pt>
                <c:pt idx="7">
                  <c:v>1.123226060253768</c:v>
                </c:pt>
                <c:pt idx="8">
                  <c:v>0.83843322146481825</c:v>
                </c:pt>
                <c:pt idx="9">
                  <c:v>0.44624863246387481</c:v>
                </c:pt>
                <c:pt idx="10">
                  <c:v>0.14445813866834634</c:v>
                </c:pt>
                <c:pt idx="11">
                  <c:v>0.11562877439224017</c:v>
                </c:pt>
                <c:pt idx="12">
                  <c:v>0.98628351219847143</c:v>
                </c:pt>
                <c:pt idx="13">
                  <c:v>0.26780052540991139</c:v>
                </c:pt>
                <c:pt idx="14">
                  <c:v>0.85151075399356735</c:v>
                </c:pt>
                <c:pt idx="15">
                  <c:v>0.8711962151115582</c:v>
                </c:pt>
                <c:pt idx="16">
                  <c:v>-0.34469169243065423</c:v>
                </c:pt>
                <c:pt idx="17">
                  <c:v>1.2916341762281514</c:v>
                </c:pt>
                <c:pt idx="18">
                  <c:v>1.2152271814977578</c:v>
                </c:pt>
                <c:pt idx="19">
                  <c:v>0.5057885901482484</c:v>
                </c:pt>
                <c:pt idx="20">
                  <c:v>0.90054054054053978</c:v>
                </c:pt>
                <c:pt idx="21">
                  <c:v>0.61928792602832239</c:v>
                </c:pt>
                <c:pt idx="22">
                  <c:v>0.40037908232262165</c:v>
                </c:pt>
                <c:pt idx="23">
                  <c:v>0.18454293805083566</c:v>
                </c:pt>
                <c:pt idx="24">
                  <c:v>0.57960428113188467</c:v>
                </c:pt>
                <c:pt idx="25">
                  <c:v>0.32102390838715245</c:v>
                </c:pt>
                <c:pt idx="26">
                  <c:v>0.70923846044894656</c:v>
                </c:pt>
                <c:pt idx="27">
                  <c:v>0.55474817558169853</c:v>
                </c:pt>
                <c:pt idx="28">
                  <c:v>0.4864176042767232</c:v>
                </c:pt>
                <c:pt idx="29">
                  <c:v>0.55984287282906386</c:v>
                </c:pt>
                <c:pt idx="30">
                  <c:v>0.78895160174090595</c:v>
                </c:pt>
                <c:pt idx="31">
                  <c:v>1.1271158854166741</c:v>
                </c:pt>
                <c:pt idx="32">
                  <c:v>0.81328209874058643</c:v>
                </c:pt>
                <c:pt idx="33">
                  <c:v>0.53082952090641733</c:v>
                </c:pt>
                <c:pt idx="34">
                  <c:v>0.62380586089676449</c:v>
                </c:pt>
                <c:pt idx="35">
                  <c:v>0.14154525995995204</c:v>
                </c:pt>
                <c:pt idx="36">
                  <c:v>0.62398731340709279</c:v>
                </c:pt>
                <c:pt idx="37">
                  <c:v>0.83547054562540524</c:v>
                </c:pt>
                <c:pt idx="38">
                  <c:v>1.1697723069754362</c:v>
                </c:pt>
                <c:pt idx="39">
                  <c:v>0.68175384895867719</c:v>
                </c:pt>
                <c:pt idx="40">
                  <c:v>-1.3923966186015102</c:v>
                </c:pt>
                <c:pt idx="41">
                  <c:v>-7.9088782788549032</c:v>
                </c:pt>
                <c:pt idx="42">
                  <c:v>7.8303579862095019</c:v>
                </c:pt>
                <c:pt idx="43">
                  <c:v>1.084734875029203</c:v>
                </c:pt>
                <c:pt idx="44">
                  <c:v>1.3802433118136781</c:v>
                </c:pt>
                <c:pt idx="45">
                  <c:v>1.5699198419632854</c:v>
                </c:pt>
                <c:pt idx="46">
                  <c:v>0.85277479078031959</c:v>
                </c:pt>
                <c:pt idx="47">
                  <c:v>1.8033136467730415</c:v>
                </c:pt>
                <c:pt idx="48">
                  <c:v>-0.2572812881368236</c:v>
                </c:pt>
                <c:pt idx="49">
                  <c:v>6.9850574555219147E-2</c:v>
                </c:pt>
                <c:pt idx="50">
                  <c:v>0.67338224022774895</c:v>
                </c:pt>
                <c:pt idx="51">
                  <c:v>0.82794061667301744</c:v>
                </c:pt>
                <c:pt idx="52">
                  <c:v>0.69170093709971514</c:v>
                </c:pt>
                <c:pt idx="53">
                  <c:v>0.60705071551638845</c:v>
                </c:pt>
                <c:pt idx="54">
                  <c:v>1.0714570929128531</c:v>
                </c:pt>
                <c:pt idx="55">
                  <c:v>0.78881870338747273</c:v>
                </c:pt>
                <c:pt idx="56">
                  <c:v>0.40460615140720524</c:v>
                </c:pt>
                <c:pt idx="57">
                  <c:v>0.73915023749107078</c:v>
                </c:pt>
                <c:pt idx="58">
                  <c:v>0.75956234740934825</c:v>
                </c:pt>
                <c:pt idx="59">
                  <c:v>0.60682982696802501</c:v>
                </c:pt>
                <c:pt idx="60">
                  <c:v>-6.881230805826366E-2</c:v>
                </c:pt>
                <c:pt idx="61">
                  <c:v>0.81275225729073863</c:v>
                </c:pt>
                <c:pt idx="62">
                  <c:v>#N/A</c:v>
                </c:pt>
                <c:pt idx="63">
                  <c:v>#N/A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0000"/>
                  </a:solidFill>
                  <a:ln>
                    <a:solidFill>
                      <a:sysClr val="windowText" lastClr="000000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0550-4701-AE10-28EABC4AD1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1555880"/>
        <c:axId val="171556264"/>
      </c:barChart>
      <c:catAx>
        <c:axId val="171555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71556264"/>
        <c:crossesAt val="0"/>
        <c:auto val="1"/>
        <c:lblAlgn val="ctr"/>
        <c:lblOffset val="0"/>
        <c:tickLblSkip val="8"/>
        <c:tickMarkSkip val="4"/>
        <c:noMultiLvlLbl val="0"/>
      </c:catAx>
      <c:valAx>
        <c:axId val="171556264"/>
        <c:scaling>
          <c:orientation val="minMax"/>
          <c:min val="-1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Percent Change</a:t>
                </a:r>
              </a:p>
            </c:rich>
          </c:tx>
          <c:layout>
            <c:manualLayout>
              <c:xMode val="edge"/>
              <c:yMode val="edge"/>
              <c:x val="1.8518531088786316E-2"/>
              <c:y val="0.10391944844922554"/>
            </c:manualLayout>
          </c:layout>
          <c:overlay val="0"/>
        </c:title>
        <c:numFmt formatCode="#,##0.00" sourceLinked="0"/>
        <c:majorTickMark val="none"/>
        <c:minorTickMark val="none"/>
        <c:tickLblPos val="nextTo"/>
        <c:spPr>
          <a:ln>
            <a:solidFill>
              <a:prstClr val="black"/>
            </a:solidFill>
          </a:ln>
        </c:spPr>
        <c:crossAx val="171555880"/>
        <c:crosses val="autoZero"/>
        <c:crossBetween val="between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TOTAL DISPOSABLE PERSONAL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INCOME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000" b="0" dirty="0"/>
              <a:t>Quarterly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9.170400036202371E-2"/>
          <c:y val="0.18519648072159994"/>
          <c:w val="0.87318264096298315"/>
          <c:h val="0.67373904846401234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Current Dollars</c:v>
                </c:pt>
              </c:strCache>
            </c:strRef>
          </c:tx>
          <c:spPr>
            <a:ln w="47625">
              <a:solidFill>
                <a:srgbClr val="FF5050"/>
              </a:solidFill>
            </a:ln>
          </c:spPr>
          <c:marker>
            <c:symbol val="none"/>
          </c:marker>
          <c:cat>
            <c:numRef>
              <c:f>Sheet1!$A$2:$A$41</c:f>
              <c:numCache>
                <c:formatCode>General</c:formatCode>
                <c:ptCount val="40"/>
                <c:pt idx="0">
                  <c:v>2016</c:v>
                </c:pt>
                <c:pt idx="1">
                  <c:v>2016.25</c:v>
                </c:pt>
                <c:pt idx="2">
                  <c:v>2016.5</c:v>
                </c:pt>
                <c:pt idx="3">
                  <c:v>2016.75</c:v>
                </c:pt>
                <c:pt idx="4">
                  <c:v>2017</c:v>
                </c:pt>
                <c:pt idx="5">
                  <c:v>2017.25</c:v>
                </c:pt>
                <c:pt idx="6">
                  <c:v>2017.5</c:v>
                </c:pt>
                <c:pt idx="7">
                  <c:v>2017.75</c:v>
                </c:pt>
                <c:pt idx="8">
                  <c:v>2018</c:v>
                </c:pt>
                <c:pt idx="9">
                  <c:v>2018.25</c:v>
                </c:pt>
                <c:pt idx="10">
                  <c:v>2018.5</c:v>
                </c:pt>
                <c:pt idx="11">
                  <c:v>2018.75</c:v>
                </c:pt>
                <c:pt idx="12">
                  <c:v>2019</c:v>
                </c:pt>
                <c:pt idx="13">
                  <c:v>2019.25</c:v>
                </c:pt>
                <c:pt idx="14">
                  <c:v>2019.5</c:v>
                </c:pt>
                <c:pt idx="15">
                  <c:v>2019.75</c:v>
                </c:pt>
                <c:pt idx="16">
                  <c:v>2020</c:v>
                </c:pt>
                <c:pt idx="17">
                  <c:v>2020.25</c:v>
                </c:pt>
                <c:pt idx="18">
                  <c:v>2020.5</c:v>
                </c:pt>
                <c:pt idx="19">
                  <c:v>2020.75</c:v>
                </c:pt>
                <c:pt idx="20">
                  <c:v>2021</c:v>
                </c:pt>
                <c:pt idx="21">
                  <c:v>2021.25</c:v>
                </c:pt>
                <c:pt idx="22">
                  <c:v>2021.5</c:v>
                </c:pt>
                <c:pt idx="23">
                  <c:v>2021.75</c:v>
                </c:pt>
                <c:pt idx="24">
                  <c:v>2022</c:v>
                </c:pt>
                <c:pt idx="25">
                  <c:v>2022.25</c:v>
                </c:pt>
                <c:pt idx="26">
                  <c:v>2022.5</c:v>
                </c:pt>
                <c:pt idx="27">
                  <c:v>2022.75</c:v>
                </c:pt>
                <c:pt idx="28">
                  <c:v>2023</c:v>
                </c:pt>
                <c:pt idx="29">
                  <c:v>2023.25</c:v>
                </c:pt>
                <c:pt idx="30">
                  <c:v>2023.5</c:v>
                </c:pt>
                <c:pt idx="31">
                  <c:v>2023.75</c:v>
                </c:pt>
                <c:pt idx="32">
                  <c:v>2024</c:v>
                </c:pt>
                <c:pt idx="33">
                  <c:v>2024.25</c:v>
                </c:pt>
                <c:pt idx="34">
                  <c:v>2024.5</c:v>
                </c:pt>
                <c:pt idx="35">
                  <c:v>2024.75</c:v>
                </c:pt>
                <c:pt idx="36">
                  <c:v>2025</c:v>
                </c:pt>
                <c:pt idx="37">
                  <c:v>2025.25</c:v>
                </c:pt>
                <c:pt idx="38">
                  <c:v>2025.5</c:v>
                </c:pt>
                <c:pt idx="39">
                  <c:v>2025.75</c:v>
                </c:pt>
              </c:numCache>
            </c:numRef>
          </c:cat>
          <c:val>
            <c:numRef>
              <c:f>Sheet1!$B$2:$B$41</c:f>
              <c:numCache>
                <c:formatCode>General</c:formatCode>
                <c:ptCount val="40"/>
                <c:pt idx="0">
                  <c:v>15707.7</c:v>
                </c:pt>
                <c:pt idx="1">
                  <c:v>15785.8</c:v>
                </c:pt>
                <c:pt idx="2">
                  <c:v>15940.6</c:v>
                </c:pt>
                <c:pt idx="3">
                  <c:v>16116.5</c:v>
                </c:pt>
                <c:pt idx="4">
                  <c:v>16357.3</c:v>
                </c:pt>
                <c:pt idx="5">
                  <c:v>16551.099999999999</c:v>
                </c:pt>
                <c:pt idx="6">
                  <c:v>16747.2</c:v>
                </c:pt>
                <c:pt idx="7">
                  <c:v>16995.5</c:v>
                </c:pt>
                <c:pt idx="8">
                  <c:v>17204.7</c:v>
                </c:pt>
                <c:pt idx="9">
                  <c:v>17407.2</c:v>
                </c:pt>
                <c:pt idx="10">
                  <c:v>17648.3</c:v>
                </c:pt>
                <c:pt idx="11">
                  <c:v>17852.599999999999</c:v>
                </c:pt>
                <c:pt idx="12">
                  <c:v>18152.7</c:v>
                </c:pt>
                <c:pt idx="13">
                  <c:v>18292.7</c:v>
                </c:pt>
                <c:pt idx="14">
                  <c:v>18417.400000000001</c:v>
                </c:pt>
                <c:pt idx="15">
                  <c:v>18589.900000000001</c:v>
                </c:pt>
                <c:pt idx="16">
                  <c:v>18769.2</c:v>
                </c:pt>
                <c:pt idx="17">
                  <c:v>20194.2</c:v>
                </c:pt>
                <c:pt idx="18">
                  <c:v>19834.3</c:v>
                </c:pt>
                <c:pt idx="19">
                  <c:v>19682.7</c:v>
                </c:pt>
                <c:pt idx="20">
                  <c:v>22155.5</c:v>
                </c:pt>
                <c:pt idx="21">
                  <c:v>21034.799999999999</c:v>
                </c:pt>
                <c:pt idx="22">
                  <c:v>21148.799999999999</c:v>
                </c:pt>
                <c:pt idx="23">
                  <c:v>21338.9</c:v>
                </c:pt>
                <c:pt idx="24">
                  <c:v>21557.4</c:v>
                </c:pt>
                <c:pt idx="25">
                  <c:v>21853</c:v>
                </c:pt>
                <c:pt idx="26">
                  <c:v>22299.8</c:v>
                </c:pt>
                <c:pt idx="27">
                  <c:v>22645.5</c:v>
                </c:pt>
                <c:pt idx="28">
                  <c:v>22981.200000000001</c:v>
                </c:pt>
                <c:pt idx="29">
                  <c:v>23288.799999999999</c:v>
                </c:pt>
                <c:pt idx="30">
                  <c:v>23532.400000000001</c:v>
                </c:pt>
                <c:pt idx="31">
                  <c:v>23807.8</c:v>
                </c:pt>
                <c:pt idx="32">
                  <c:v>24344.2</c:v>
                </c:pt>
                <c:pt idx="33">
                  <c:v>24574</c:v>
                </c:pt>
                <c:pt idx="34">
                  <c:v>24716.7</c:v>
                </c:pt>
                <c:pt idx="35">
                  <c:v>25042.3</c:v>
                </c:pt>
                <c:pt idx="36">
                  <c:v>25450.1</c:v>
                </c:pt>
                <c:pt idx="37">
                  <c:v>25776.6</c:v>
                </c:pt>
                <c:pt idx="38">
                  <c:v>#N/A</c:v>
                </c:pt>
                <c:pt idx="39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C72-4AA3-A963-0519F346FB2A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2017 Dollars</c:v>
                </c:pt>
              </c:strCache>
            </c:strRef>
          </c:tx>
          <c:spPr>
            <a:ln w="50800">
              <a:solidFill>
                <a:srgbClr val="002060"/>
              </a:solidFill>
              <a:prstDash val="sysDot"/>
            </a:ln>
          </c:spPr>
          <c:marker>
            <c:symbol val="none"/>
          </c:marker>
          <c:cat>
            <c:numRef>
              <c:f>Sheet1!$A$2:$A$41</c:f>
              <c:numCache>
                <c:formatCode>General</c:formatCode>
                <c:ptCount val="40"/>
                <c:pt idx="0">
                  <c:v>2016</c:v>
                </c:pt>
                <c:pt idx="1">
                  <c:v>2016.25</c:v>
                </c:pt>
                <c:pt idx="2">
                  <c:v>2016.5</c:v>
                </c:pt>
                <c:pt idx="3">
                  <c:v>2016.75</c:v>
                </c:pt>
                <c:pt idx="4">
                  <c:v>2017</c:v>
                </c:pt>
                <c:pt idx="5">
                  <c:v>2017.25</c:v>
                </c:pt>
                <c:pt idx="6">
                  <c:v>2017.5</c:v>
                </c:pt>
                <c:pt idx="7">
                  <c:v>2017.75</c:v>
                </c:pt>
                <c:pt idx="8">
                  <c:v>2018</c:v>
                </c:pt>
                <c:pt idx="9">
                  <c:v>2018.25</c:v>
                </c:pt>
                <c:pt idx="10">
                  <c:v>2018.5</c:v>
                </c:pt>
                <c:pt idx="11">
                  <c:v>2018.75</c:v>
                </c:pt>
                <c:pt idx="12">
                  <c:v>2019</c:v>
                </c:pt>
                <c:pt idx="13">
                  <c:v>2019.25</c:v>
                </c:pt>
                <c:pt idx="14">
                  <c:v>2019.5</c:v>
                </c:pt>
                <c:pt idx="15">
                  <c:v>2019.75</c:v>
                </c:pt>
                <c:pt idx="16">
                  <c:v>2020</c:v>
                </c:pt>
                <c:pt idx="17">
                  <c:v>2020.25</c:v>
                </c:pt>
                <c:pt idx="18">
                  <c:v>2020.5</c:v>
                </c:pt>
                <c:pt idx="19">
                  <c:v>2020.75</c:v>
                </c:pt>
                <c:pt idx="20">
                  <c:v>2021</c:v>
                </c:pt>
                <c:pt idx="21">
                  <c:v>2021.25</c:v>
                </c:pt>
                <c:pt idx="22">
                  <c:v>2021.5</c:v>
                </c:pt>
                <c:pt idx="23">
                  <c:v>2021.75</c:v>
                </c:pt>
                <c:pt idx="24">
                  <c:v>2022</c:v>
                </c:pt>
                <c:pt idx="25">
                  <c:v>2022.25</c:v>
                </c:pt>
                <c:pt idx="26">
                  <c:v>2022.5</c:v>
                </c:pt>
                <c:pt idx="27">
                  <c:v>2022.75</c:v>
                </c:pt>
                <c:pt idx="28">
                  <c:v>2023</c:v>
                </c:pt>
                <c:pt idx="29">
                  <c:v>2023.25</c:v>
                </c:pt>
                <c:pt idx="30">
                  <c:v>2023.5</c:v>
                </c:pt>
                <c:pt idx="31">
                  <c:v>2023.75</c:v>
                </c:pt>
                <c:pt idx="32">
                  <c:v>2024</c:v>
                </c:pt>
                <c:pt idx="33">
                  <c:v>2024.25</c:v>
                </c:pt>
                <c:pt idx="34">
                  <c:v>2024.5</c:v>
                </c:pt>
                <c:pt idx="35">
                  <c:v>2024.75</c:v>
                </c:pt>
                <c:pt idx="36">
                  <c:v>2025</c:v>
                </c:pt>
                <c:pt idx="37">
                  <c:v>2025.25</c:v>
                </c:pt>
                <c:pt idx="38">
                  <c:v>2025.5</c:v>
                </c:pt>
                <c:pt idx="39">
                  <c:v>2025.75</c:v>
                </c:pt>
              </c:numCache>
            </c:num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14130.6</c:v>
                </c:pt>
                <c:pt idx="1">
                  <c:v>14102.1</c:v>
                </c:pt>
                <c:pt idx="2">
                  <c:v>14182</c:v>
                </c:pt>
                <c:pt idx="3">
                  <c:v>14274.2</c:v>
                </c:pt>
                <c:pt idx="4">
                  <c:v>14422.3</c:v>
                </c:pt>
                <c:pt idx="5">
                  <c:v>14579.6</c:v>
                </c:pt>
                <c:pt idx="6">
                  <c:v>14681.4</c:v>
                </c:pt>
                <c:pt idx="7">
                  <c:v>14772.5</c:v>
                </c:pt>
                <c:pt idx="8">
                  <c:v>14927.5</c:v>
                </c:pt>
                <c:pt idx="9">
                  <c:v>15061.4</c:v>
                </c:pt>
                <c:pt idx="10">
                  <c:v>15220.3</c:v>
                </c:pt>
                <c:pt idx="11">
                  <c:v>15365.3</c:v>
                </c:pt>
                <c:pt idx="12">
                  <c:v>15554.3</c:v>
                </c:pt>
                <c:pt idx="13">
                  <c:v>15542.9</c:v>
                </c:pt>
                <c:pt idx="14">
                  <c:v>15647.7</c:v>
                </c:pt>
                <c:pt idx="15">
                  <c:v>15722.8</c:v>
                </c:pt>
                <c:pt idx="16">
                  <c:v>15825.9</c:v>
                </c:pt>
                <c:pt idx="17">
                  <c:v>17395.3</c:v>
                </c:pt>
                <c:pt idx="18">
                  <c:v>16778.2</c:v>
                </c:pt>
                <c:pt idx="19">
                  <c:v>16431.400000000001</c:v>
                </c:pt>
                <c:pt idx="20">
                  <c:v>18411.7</c:v>
                </c:pt>
                <c:pt idx="21">
                  <c:v>16975.3</c:v>
                </c:pt>
                <c:pt idx="22">
                  <c:v>16780.2</c:v>
                </c:pt>
                <c:pt idx="23">
                  <c:v>16590.400000000001</c:v>
                </c:pt>
                <c:pt idx="24">
                  <c:v>16116.8</c:v>
                </c:pt>
                <c:pt idx="25">
                  <c:v>16042.8</c:v>
                </c:pt>
                <c:pt idx="26">
                  <c:v>16302</c:v>
                </c:pt>
                <c:pt idx="27">
                  <c:v>16452.900000000001</c:v>
                </c:pt>
                <c:pt idx="28">
                  <c:v>16885.3</c:v>
                </c:pt>
                <c:pt idx="29">
                  <c:v>17025.2</c:v>
                </c:pt>
                <c:pt idx="30">
                  <c:v>17082.8</c:v>
                </c:pt>
                <c:pt idx="31">
                  <c:v>17216.5</c:v>
                </c:pt>
                <c:pt idx="32">
                  <c:v>17451.8</c:v>
                </c:pt>
                <c:pt idx="33">
                  <c:v>17497.2</c:v>
                </c:pt>
                <c:pt idx="34">
                  <c:v>17506.400000000001</c:v>
                </c:pt>
                <c:pt idx="35">
                  <c:v>17614.2</c:v>
                </c:pt>
                <c:pt idx="36">
                  <c:v>17721.900000000001</c:v>
                </c:pt>
                <c:pt idx="37">
                  <c:v>17851.5</c:v>
                </c:pt>
                <c:pt idx="38">
                  <c:v>#N/A</c:v>
                </c:pt>
                <c:pt idx="39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C72-4AA3-A963-0519F346FB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3384200"/>
        <c:axId val="173384584"/>
      </c:lineChart>
      <c:catAx>
        <c:axId val="173384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73384584"/>
        <c:crosses val="autoZero"/>
        <c:auto val="1"/>
        <c:lblAlgn val="ctr"/>
        <c:lblOffset val="100"/>
        <c:tickLblSkip val="4"/>
        <c:tickMarkSkip val="1"/>
        <c:noMultiLvlLbl val="0"/>
      </c:catAx>
      <c:valAx>
        <c:axId val="173384584"/>
        <c:scaling>
          <c:orientation val="minMax"/>
          <c:min val="900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 err="1"/>
                  <a:t>Bil</a:t>
                </a:r>
                <a:r>
                  <a:rPr lang="en-US" b="0" dirty="0"/>
                  <a:t>. Dollars</a:t>
                </a:r>
              </a:p>
            </c:rich>
          </c:tx>
          <c:layout>
            <c:manualLayout>
              <c:xMode val="edge"/>
              <c:yMode val="edge"/>
              <c:x val="1.8518531088786316E-2"/>
              <c:y val="0.10391944844922554"/>
            </c:manualLayout>
          </c:layout>
          <c:overlay val="0"/>
        </c:title>
        <c:numFmt formatCode="General" sourceLinked="0"/>
        <c:majorTickMark val="none"/>
        <c:minorTickMark val="none"/>
        <c:tickLblPos val="nextTo"/>
        <c:spPr>
          <a:ln>
            <a:solidFill>
              <a:prstClr val="black"/>
            </a:solidFill>
          </a:ln>
        </c:spPr>
        <c:crossAx val="173384200"/>
        <c:crosses val="autoZero"/>
        <c:crossBetween val="between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PERSONAL SAVINGS AS A PERCENT OF DISPOSABLE PERSONAL INCOME</a:t>
            </a:r>
          </a:p>
          <a:p>
            <a:pPr>
              <a:defRPr/>
            </a:pPr>
            <a:r>
              <a:rPr lang="en-US" sz="2000" b="0" dirty="0"/>
              <a:t>Current</a:t>
            </a:r>
            <a:r>
              <a:rPr lang="en-US" sz="2000" b="0" baseline="0" dirty="0"/>
              <a:t> Dollars, Quarterly</a:t>
            </a:r>
            <a:endParaRPr lang="en-US" sz="2000" b="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5.8902163091682502E-2"/>
          <c:y val="0.18519648072159994"/>
          <c:w val="0.90598447823332429"/>
          <c:h val="0.67373904846401234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Current Dollars</c:v>
                </c:pt>
              </c:strCache>
            </c:strRef>
          </c:tx>
          <c:spPr>
            <a:ln w="60325">
              <a:solidFill>
                <a:srgbClr val="FF5050"/>
              </a:solidFill>
            </a:ln>
          </c:spPr>
          <c:marker>
            <c:symbol val="none"/>
          </c:marker>
          <c:cat>
            <c:numRef>
              <c:f>Sheet1!$A$2:$A$41</c:f>
              <c:numCache>
                <c:formatCode>General</c:formatCode>
                <c:ptCount val="40"/>
                <c:pt idx="0">
                  <c:v>2016</c:v>
                </c:pt>
                <c:pt idx="1">
                  <c:v>2016.25</c:v>
                </c:pt>
                <c:pt idx="2">
                  <c:v>2016.5</c:v>
                </c:pt>
                <c:pt idx="3">
                  <c:v>2016.75</c:v>
                </c:pt>
                <c:pt idx="4">
                  <c:v>2017</c:v>
                </c:pt>
                <c:pt idx="5">
                  <c:v>2017.25</c:v>
                </c:pt>
                <c:pt idx="6">
                  <c:v>2017.5</c:v>
                </c:pt>
                <c:pt idx="7">
                  <c:v>2017.75</c:v>
                </c:pt>
                <c:pt idx="8">
                  <c:v>2018</c:v>
                </c:pt>
                <c:pt idx="9">
                  <c:v>2018.25</c:v>
                </c:pt>
                <c:pt idx="10">
                  <c:v>2018.5</c:v>
                </c:pt>
                <c:pt idx="11">
                  <c:v>2018.75</c:v>
                </c:pt>
                <c:pt idx="12">
                  <c:v>2019</c:v>
                </c:pt>
                <c:pt idx="13">
                  <c:v>2019.25</c:v>
                </c:pt>
                <c:pt idx="14">
                  <c:v>2019.5</c:v>
                </c:pt>
                <c:pt idx="15">
                  <c:v>2019.75</c:v>
                </c:pt>
                <c:pt idx="16">
                  <c:v>2020</c:v>
                </c:pt>
                <c:pt idx="17">
                  <c:v>2020.25</c:v>
                </c:pt>
                <c:pt idx="18">
                  <c:v>2020.5</c:v>
                </c:pt>
                <c:pt idx="19">
                  <c:v>2020.75</c:v>
                </c:pt>
                <c:pt idx="20">
                  <c:v>2021</c:v>
                </c:pt>
                <c:pt idx="21">
                  <c:v>2021.25</c:v>
                </c:pt>
                <c:pt idx="22">
                  <c:v>2021.5</c:v>
                </c:pt>
                <c:pt idx="23">
                  <c:v>2021.75</c:v>
                </c:pt>
                <c:pt idx="24">
                  <c:v>2022</c:v>
                </c:pt>
                <c:pt idx="25">
                  <c:v>2022.25</c:v>
                </c:pt>
                <c:pt idx="26">
                  <c:v>2022.5</c:v>
                </c:pt>
                <c:pt idx="27">
                  <c:v>2022.75</c:v>
                </c:pt>
                <c:pt idx="28">
                  <c:v>2023</c:v>
                </c:pt>
                <c:pt idx="29">
                  <c:v>2023.25</c:v>
                </c:pt>
                <c:pt idx="30">
                  <c:v>2023.5</c:v>
                </c:pt>
                <c:pt idx="31">
                  <c:v>2023.75</c:v>
                </c:pt>
                <c:pt idx="32">
                  <c:v>2024</c:v>
                </c:pt>
                <c:pt idx="33">
                  <c:v>2024.25</c:v>
                </c:pt>
                <c:pt idx="34">
                  <c:v>2024.5</c:v>
                </c:pt>
                <c:pt idx="35">
                  <c:v>2024.75</c:v>
                </c:pt>
                <c:pt idx="36">
                  <c:v>2025</c:v>
                </c:pt>
                <c:pt idx="37">
                  <c:v>2025.25</c:v>
                </c:pt>
                <c:pt idx="38">
                  <c:v>2025.5</c:v>
                </c:pt>
                <c:pt idx="39">
                  <c:v>2025.75</c:v>
                </c:pt>
              </c:numCache>
            </c:numRef>
          </c:cat>
          <c:val>
            <c:numRef>
              <c:f>Sheet1!$B$2:$B$41</c:f>
              <c:numCache>
                <c:formatCode>General</c:formatCode>
                <c:ptCount val="40"/>
                <c:pt idx="0">
                  <c:v>5.9</c:v>
                </c:pt>
                <c:pt idx="1">
                  <c:v>5.2</c:v>
                </c:pt>
                <c:pt idx="2">
                  <c:v>5.0999999999999996</c:v>
                </c:pt>
                <c:pt idx="3">
                  <c:v>5.2</c:v>
                </c:pt>
                <c:pt idx="4">
                  <c:v>5.5</c:v>
                </c:pt>
                <c:pt idx="5">
                  <c:v>6</c:v>
                </c:pt>
                <c:pt idx="6">
                  <c:v>6</c:v>
                </c:pt>
                <c:pt idx="7">
                  <c:v>5.5</c:v>
                </c:pt>
                <c:pt idx="8">
                  <c:v>5.8</c:v>
                </c:pt>
                <c:pt idx="9">
                  <c:v>6.1</c:v>
                </c:pt>
                <c:pt idx="10">
                  <c:v>6.6</c:v>
                </c:pt>
                <c:pt idx="11">
                  <c:v>7.2</c:v>
                </c:pt>
                <c:pt idx="12">
                  <c:v>8.1999999999999993</c:v>
                </c:pt>
                <c:pt idx="13">
                  <c:v>7.3</c:v>
                </c:pt>
                <c:pt idx="14">
                  <c:v>6.9</c:v>
                </c:pt>
                <c:pt idx="15">
                  <c:v>6.7</c:v>
                </c:pt>
                <c:pt idx="16">
                  <c:v>9</c:v>
                </c:pt>
                <c:pt idx="17">
                  <c:v>24.5</c:v>
                </c:pt>
                <c:pt idx="18">
                  <c:v>15</c:v>
                </c:pt>
                <c:pt idx="19">
                  <c:v>12.1</c:v>
                </c:pt>
                <c:pt idx="20">
                  <c:v>19.7</c:v>
                </c:pt>
                <c:pt idx="21">
                  <c:v>10</c:v>
                </c:pt>
                <c:pt idx="22">
                  <c:v>8.3000000000000007</c:v>
                </c:pt>
                <c:pt idx="23">
                  <c:v>6.3</c:v>
                </c:pt>
                <c:pt idx="24">
                  <c:v>3.3</c:v>
                </c:pt>
                <c:pt idx="25">
                  <c:v>2.2000000000000002</c:v>
                </c:pt>
                <c:pt idx="26">
                  <c:v>3.1</c:v>
                </c:pt>
                <c:pt idx="27">
                  <c:v>3.4</c:v>
                </c:pt>
                <c:pt idx="28">
                  <c:v>4.7</c:v>
                </c:pt>
                <c:pt idx="29">
                  <c:v>5</c:v>
                </c:pt>
                <c:pt idx="30">
                  <c:v>4.5999999999999996</c:v>
                </c:pt>
                <c:pt idx="31">
                  <c:v>4.5</c:v>
                </c:pt>
                <c:pt idx="32">
                  <c:v>5.4</c:v>
                </c:pt>
                <c:pt idx="33">
                  <c:v>4.9000000000000004</c:v>
                </c:pt>
                <c:pt idx="34">
                  <c:v>4.0999999999999996</c:v>
                </c:pt>
                <c:pt idx="35">
                  <c:v>3.8</c:v>
                </c:pt>
                <c:pt idx="36">
                  <c:v>4.3</c:v>
                </c:pt>
                <c:pt idx="37">
                  <c:v>4.5999999999999996</c:v>
                </c:pt>
                <c:pt idx="38">
                  <c:v>#N/A</c:v>
                </c:pt>
                <c:pt idx="39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FFD-4179-9B3C-ECBDEEC8E3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4004216"/>
        <c:axId val="173451672"/>
      </c:lineChart>
      <c:catAx>
        <c:axId val="174004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73451672"/>
        <c:crosses val="autoZero"/>
        <c:auto val="1"/>
        <c:lblAlgn val="ctr"/>
        <c:lblOffset val="100"/>
        <c:tickLblSkip val="4"/>
        <c:tickMarkSkip val="1"/>
        <c:noMultiLvlLbl val="0"/>
      </c:catAx>
      <c:valAx>
        <c:axId val="173451672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Percent</a:t>
                </a:r>
              </a:p>
            </c:rich>
          </c:tx>
          <c:layout>
            <c:manualLayout>
              <c:xMode val="edge"/>
              <c:yMode val="edge"/>
              <c:x val="1.8518531088786316E-2"/>
              <c:y val="0.10391944844922554"/>
            </c:manualLayout>
          </c:layout>
          <c:overlay val="0"/>
        </c:title>
        <c:numFmt formatCode="#,##0.0" sourceLinked="0"/>
        <c:majorTickMark val="none"/>
        <c:minorTickMark val="out"/>
        <c:tickLblPos val="nextTo"/>
        <c:spPr>
          <a:ln>
            <a:solidFill>
              <a:prstClr val="black"/>
            </a:solidFill>
          </a:ln>
        </c:spPr>
        <c:crossAx val="174004216"/>
        <c:crosses val="autoZero"/>
        <c:crossBetween val="between"/>
        <c:minorUnit val="0.5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it-IT" dirty="0"/>
              <a:t>PER CAPITA DISPOSABLE PERSONAL INCOME</a:t>
            </a:r>
          </a:p>
          <a:p>
            <a:pPr>
              <a:defRPr/>
            </a:pPr>
            <a:r>
              <a:rPr lang="it-IT" b="0" dirty="0"/>
              <a:t>Quarterly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9.170400036202371E-2"/>
          <c:y val="0.18519648072159994"/>
          <c:w val="0.87318264096298315"/>
          <c:h val="0.67373904846401234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Current Dollar</c:v>
                </c:pt>
              </c:strCache>
            </c:strRef>
          </c:tx>
          <c:spPr>
            <a:ln w="47625">
              <a:solidFill>
                <a:srgbClr val="FF5050"/>
              </a:solidFill>
            </a:ln>
          </c:spPr>
          <c:marker>
            <c:symbol val="none"/>
          </c:marker>
          <c:cat>
            <c:numRef>
              <c:f>Sheet1!$A$2:$A$41</c:f>
              <c:numCache>
                <c:formatCode>General</c:formatCode>
                <c:ptCount val="40"/>
                <c:pt idx="0">
                  <c:v>2016</c:v>
                </c:pt>
                <c:pt idx="1">
                  <c:v>2016.25</c:v>
                </c:pt>
                <c:pt idx="2">
                  <c:v>2016.5</c:v>
                </c:pt>
                <c:pt idx="3">
                  <c:v>2016.75</c:v>
                </c:pt>
                <c:pt idx="4">
                  <c:v>2017</c:v>
                </c:pt>
                <c:pt idx="5">
                  <c:v>2017.25</c:v>
                </c:pt>
                <c:pt idx="6">
                  <c:v>2017.5</c:v>
                </c:pt>
                <c:pt idx="7">
                  <c:v>2017.75</c:v>
                </c:pt>
                <c:pt idx="8">
                  <c:v>2018</c:v>
                </c:pt>
                <c:pt idx="9">
                  <c:v>2018.25</c:v>
                </c:pt>
                <c:pt idx="10">
                  <c:v>2018.5</c:v>
                </c:pt>
                <c:pt idx="11">
                  <c:v>2018.75</c:v>
                </c:pt>
                <c:pt idx="12">
                  <c:v>2019</c:v>
                </c:pt>
                <c:pt idx="13">
                  <c:v>2019.25</c:v>
                </c:pt>
                <c:pt idx="14">
                  <c:v>2019.5</c:v>
                </c:pt>
                <c:pt idx="15">
                  <c:v>2019.75</c:v>
                </c:pt>
                <c:pt idx="16">
                  <c:v>2020</c:v>
                </c:pt>
                <c:pt idx="17">
                  <c:v>2020.25</c:v>
                </c:pt>
                <c:pt idx="18">
                  <c:v>2020.5</c:v>
                </c:pt>
                <c:pt idx="19">
                  <c:v>2020.75</c:v>
                </c:pt>
                <c:pt idx="20">
                  <c:v>2021</c:v>
                </c:pt>
                <c:pt idx="21">
                  <c:v>2021.25</c:v>
                </c:pt>
                <c:pt idx="22">
                  <c:v>2021.5</c:v>
                </c:pt>
                <c:pt idx="23">
                  <c:v>2021.75</c:v>
                </c:pt>
                <c:pt idx="24">
                  <c:v>2022</c:v>
                </c:pt>
                <c:pt idx="25">
                  <c:v>2022.25</c:v>
                </c:pt>
                <c:pt idx="26">
                  <c:v>2022.5</c:v>
                </c:pt>
                <c:pt idx="27">
                  <c:v>2022.75</c:v>
                </c:pt>
                <c:pt idx="28">
                  <c:v>2023</c:v>
                </c:pt>
                <c:pt idx="29">
                  <c:v>2023.25</c:v>
                </c:pt>
                <c:pt idx="30">
                  <c:v>2023.5</c:v>
                </c:pt>
                <c:pt idx="31">
                  <c:v>2023.75</c:v>
                </c:pt>
                <c:pt idx="32">
                  <c:v>2024</c:v>
                </c:pt>
                <c:pt idx="33">
                  <c:v>2024.25</c:v>
                </c:pt>
                <c:pt idx="34">
                  <c:v>2024.5</c:v>
                </c:pt>
                <c:pt idx="35">
                  <c:v>2024.75</c:v>
                </c:pt>
                <c:pt idx="36">
                  <c:v>2025</c:v>
                </c:pt>
                <c:pt idx="37">
                  <c:v>2025.25</c:v>
                </c:pt>
                <c:pt idx="38">
                  <c:v>2025.5</c:v>
                </c:pt>
                <c:pt idx="39">
                  <c:v>2025.75</c:v>
                </c:pt>
              </c:numCache>
            </c:numRef>
          </c:cat>
          <c:val>
            <c:numRef>
              <c:f>Sheet1!$B$2:$B$41</c:f>
              <c:numCache>
                <c:formatCode>General</c:formatCode>
                <c:ptCount val="40"/>
                <c:pt idx="0">
                  <c:v>42579</c:v>
                </c:pt>
                <c:pt idx="1">
                  <c:v>42687</c:v>
                </c:pt>
                <c:pt idx="2">
                  <c:v>42989</c:v>
                </c:pt>
                <c:pt idx="3">
                  <c:v>43382</c:v>
                </c:pt>
                <c:pt idx="4">
                  <c:v>44021</c:v>
                </c:pt>
                <c:pt idx="5">
                  <c:v>44522</c:v>
                </c:pt>
                <c:pt idx="6">
                  <c:v>44911</c:v>
                </c:pt>
                <c:pt idx="7">
                  <c:v>45383</c:v>
                </c:pt>
                <c:pt idx="8">
                  <c:v>46125</c:v>
                </c:pt>
                <c:pt idx="9">
                  <c:v>46721</c:v>
                </c:pt>
                <c:pt idx="10">
                  <c:v>47298</c:v>
                </c:pt>
                <c:pt idx="11">
                  <c:v>47860</c:v>
                </c:pt>
                <c:pt idx="12">
                  <c:v>48496</c:v>
                </c:pt>
                <c:pt idx="13">
                  <c:v>48676</c:v>
                </c:pt>
                <c:pt idx="14">
                  <c:v>49049</c:v>
                </c:pt>
                <c:pt idx="15">
                  <c:v>49406</c:v>
                </c:pt>
                <c:pt idx="16">
                  <c:v>49832</c:v>
                </c:pt>
                <c:pt idx="17">
                  <c:v>54517</c:v>
                </c:pt>
                <c:pt idx="18">
                  <c:v>52980</c:v>
                </c:pt>
                <c:pt idx="19">
                  <c:v>52106</c:v>
                </c:pt>
                <c:pt idx="20">
                  <c:v>59050</c:v>
                </c:pt>
                <c:pt idx="21">
                  <c:v>55263</c:v>
                </c:pt>
                <c:pt idx="22">
                  <c:v>55312</c:v>
                </c:pt>
                <c:pt idx="23">
                  <c:v>55512</c:v>
                </c:pt>
                <c:pt idx="24">
                  <c:v>54887</c:v>
                </c:pt>
                <c:pt idx="25">
                  <c:v>55559</c:v>
                </c:pt>
                <c:pt idx="26">
                  <c:v>56999</c:v>
                </c:pt>
                <c:pt idx="27">
                  <c:v>57971</c:v>
                </c:pt>
                <c:pt idx="28">
                  <c:v>59958</c:v>
                </c:pt>
                <c:pt idx="29">
                  <c:v>60770</c:v>
                </c:pt>
                <c:pt idx="30">
                  <c:v>61234</c:v>
                </c:pt>
                <c:pt idx="31">
                  <c:v>61808</c:v>
                </c:pt>
                <c:pt idx="32">
                  <c:v>63041</c:v>
                </c:pt>
                <c:pt idx="33">
                  <c:v>63450</c:v>
                </c:pt>
                <c:pt idx="34">
                  <c:v>63594</c:v>
                </c:pt>
                <c:pt idx="35">
                  <c:v>64264</c:v>
                </c:pt>
                <c:pt idx="36">
                  <c:v>65159</c:v>
                </c:pt>
                <c:pt idx="37">
                  <c:v>65877</c:v>
                </c:pt>
                <c:pt idx="38">
                  <c:v>#N/A</c:v>
                </c:pt>
                <c:pt idx="39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C3C-476E-AAF8-F1BC9B46167B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2017 Dollar</c:v>
                </c:pt>
              </c:strCache>
            </c:strRef>
          </c:tx>
          <c:spPr>
            <a:ln w="50800">
              <a:solidFill>
                <a:srgbClr val="002060"/>
              </a:solidFill>
              <a:prstDash val="sysDot"/>
            </a:ln>
          </c:spPr>
          <c:marker>
            <c:symbol val="none"/>
          </c:marker>
          <c:cat>
            <c:numRef>
              <c:f>Sheet1!$A$2:$A$41</c:f>
              <c:numCache>
                <c:formatCode>General</c:formatCode>
                <c:ptCount val="40"/>
                <c:pt idx="0">
                  <c:v>2016</c:v>
                </c:pt>
                <c:pt idx="1">
                  <c:v>2016.25</c:v>
                </c:pt>
                <c:pt idx="2">
                  <c:v>2016.5</c:v>
                </c:pt>
                <c:pt idx="3">
                  <c:v>2016.75</c:v>
                </c:pt>
                <c:pt idx="4">
                  <c:v>2017</c:v>
                </c:pt>
                <c:pt idx="5">
                  <c:v>2017.25</c:v>
                </c:pt>
                <c:pt idx="6">
                  <c:v>2017.5</c:v>
                </c:pt>
                <c:pt idx="7">
                  <c:v>2017.75</c:v>
                </c:pt>
                <c:pt idx="8">
                  <c:v>2018</c:v>
                </c:pt>
                <c:pt idx="9">
                  <c:v>2018.25</c:v>
                </c:pt>
                <c:pt idx="10">
                  <c:v>2018.5</c:v>
                </c:pt>
                <c:pt idx="11">
                  <c:v>2018.75</c:v>
                </c:pt>
                <c:pt idx="12">
                  <c:v>2019</c:v>
                </c:pt>
                <c:pt idx="13">
                  <c:v>2019.25</c:v>
                </c:pt>
                <c:pt idx="14">
                  <c:v>2019.5</c:v>
                </c:pt>
                <c:pt idx="15">
                  <c:v>2019.75</c:v>
                </c:pt>
                <c:pt idx="16">
                  <c:v>2020</c:v>
                </c:pt>
                <c:pt idx="17">
                  <c:v>2020.25</c:v>
                </c:pt>
                <c:pt idx="18">
                  <c:v>2020.5</c:v>
                </c:pt>
                <c:pt idx="19">
                  <c:v>2020.75</c:v>
                </c:pt>
                <c:pt idx="20">
                  <c:v>2021</c:v>
                </c:pt>
                <c:pt idx="21">
                  <c:v>2021.25</c:v>
                </c:pt>
                <c:pt idx="22">
                  <c:v>2021.5</c:v>
                </c:pt>
                <c:pt idx="23">
                  <c:v>2021.75</c:v>
                </c:pt>
                <c:pt idx="24">
                  <c:v>2022</c:v>
                </c:pt>
                <c:pt idx="25">
                  <c:v>2022.25</c:v>
                </c:pt>
                <c:pt idx="26">
                  <c:v>2022.5</c:v>
                </c:pt>
                <c:pt idx="27">
                  <c:v>2022.75</c:v>
                </c:pt>
                <c:pt idx="28">
                  <c:v>2023</c:v>
                </c:pt>
                <c:pt idx="29">
                  <c:v>2023.25</c:v>
                </c:pt>
                <c:pt idx="30">
                  <c:v>2023.5</c:v>
                </c:pt>
                <c:pt idx="31">
                  <c:v>2023.75</c:v>
                </c:pt>
                <c:pt idx="32">
                  <c:v>2024</c:v>
                </c:pt>
                <c:pt idx="33">
                  <c:v>2024.25</c:v>
                </c:pt>
                <c:pt idx="34">
                  <c:v>2024.5</c:v>
                </c:pt>
                <c:pt idx="35">
                  <c:v>2024.75</c:v>
                </c:pt>
                <c:pt idx="36">
                  <c:v>2025</c:v>
                </c:pt>
                <c:pt idx="37">
                  <c:v>2025.25</c:v>
                </c:pt>
                <c:pt idx="38">
                  <c:v>2025.5</c:v>
                </c:pt>
                <c:pt idx="39">
                  <c:v>2025.75</c:v>
                </c:pt>
              </c:numCache>
            </c:numRef>
          </c:cat>
          <c:val>
            <c:numRef>
              <c:f>Sheet1!$C$2:$C$41</c:f>
              <c:numCache>
                <c:formatCode>General</c:formatCode>
                <c:ptCount val="40"/>
                <c:pt idx="0">
                  <c:v>43655</c:v>
                </c:pt>
                <c:pt idx="1">
                  <c:v>43490</c:v>
                </c:pt>
                <c:pt idx="2">
                  <c:v>43647</c:v>
                </c:pt>
                <c:pt idx="3">
                  <c:v>43845</c:v>
                </c:pt>
                <c:pt idx="4">
                  <c:v>44233</c:v>
                </c:pt>
                <c:pt idx="5">
                  <c:v>44647</c:v>
                </c:pt>
                <c:pt idx="6">
                  <c:v>44878</c:v>
                </c:pt>
                <c:pt idx="7">
                  <c:v>45080</c:v>
                </c:pt>
                <c:pt idx="8">
                  <c:v>45498</c:v>
                </c:pt>
                <c:pt idx="9">
                  <c:v>45846</c:v>
                </c:pt>
                <c:pt idx="10">
                  <c:v>46257</c:v>
                </c:pt>
                <c:pt idx="11">
                  <c:v>46629</c:v>
                </c:pt>
                <c:pt idx="12">
                  <c:v>47153</c:v>
                </c:pt>
                <c:pt idx="13">
                  <c:v>47065</c:v>
                </c:pt>
                <c:pt idx="14">
                  <c:v>47313</c:v>
                </c:pt>
                <c:pt idx="15">
                  <c:v>47471</c:v>
                </c:pt>
                <c:pt idx="16">
                  <c:v>47734</c:v>
                </c:pt>
                <c:pt idx="17">
                  <c:v>52433</c:v>
                </c:pt>
                <c:pt idx="18">
                  <c:v>50546</c:v>
                </c:pt>
                <c:pt idx="19">
                  <c:v>49476</c:v>
                </c:pt>
                <c:pt idx="20">
                  <c:v>55448</c:v>
                </c:pt>
                <c:pt idx="21">
                  <c:v>51097</c:v>
                </c:pt>
                <c:pt idx="22">
                  <c:v>50447</c:v>
                </c:pt>
                <c:pt idx="23">
                  <c:v>49804</c:v>
                </c:pt>
                <c:pt idx="24">
                  <c:v>48330</c:v>
                </c:pt>
                <c:pt idx="25">
                  <c:v>48035</c:v>
                </c:pt>
                <c:pt idx="26">
                  <c:v>48713</c:v>
                </c:pt>
                <c:pt idx="27">
                  <c:v>49057</c:v>
                </c:pt>
                <c:pt idx="28">
                  <c:v>50251</c:v>
                </c:pt>
                <c:pt idx="29">
                  <c:v>50567</c:v>
                </c:pt>
                <c:pt idx="30">
                  <c:v>50616</c:v>
                </c:pt>
                <c:pt idx="31">
                  <c:v>50882</c:v>
                </c:pt>
                <c:pt idx="32">
                  <c:v>51462</c:v>
                </c:pt>
                <c:pt idx="33">
                  <c:v>51473</c:v>
                </c:pt>
                <c:pt idx="34">
                  <c:v>51393</c:v>
                </c:pt>
                <c:pt idx="35">
                  <c:v>51630</c:v>
                </c:pt>
                <c:pt idx="36">
                  <c:v>51881</c:v>
                </c:pt>
                <c:pt idx="37">
                  <c:v>52192</c:v>
                </c:pt>
                <c:pt idx="38">
                  <c:v>#N/A</c:v>
                </c:pt>
                <c:pt idx="39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C3C-476E-AAF8-F1BC9B4616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2039376"/>
        <c:axId val="173813816"/>
      </c:lineChart>
      <c:catAx>
        <c:axId val="172039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73813816"/>
        <c:crosses val="autoZero"/>
        <c:auto val="1"/>
        <c:lblAlgn val="ctr"/>
        <c:lblOffset val="100"/>
        <c:tickLblSkip val="4"/>
        <c:tickMarkSkip val="1"/>
        <c:noMultiLvlLbl val="0"/>
      </c:catAx>
      <c:valAx>
        <c:axId val="173813816"/>
        <c:scaling>
          <c:orientation val="minMax"/>
          <c:min val="3400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Dollars</a:t>
                </a:r>
              </a:p>
            </c:rich>
          </c:tx>
          <c:layout>
            <c:manualLayout>
              <c:xMode val="edge"/>
              <c:yMode val="edge"/>
              <c:x val="1.8518518518518517E-2"/>
              <c:y val="0.11330911981072789"/>
            </c:manualLayout>
          </c:layout>
          <c:overlay val="0"/>
        </c:title>
        <c:numFmt formatCode="General" sourceLinked="0"/>
        <c:majorTickMark val="none"/>
        <c:minorTickMark val="none"/>
        <c:tickLblPos val="nextTo"/>
        <c:spPr>
          <a:ln>
            <a:solidFill>
              <a:prstClr val="black"/>
            </a:solidFill>
          </a:ln>
        </c:spPr>
        <c:crossAx val="172039376"/>
        <c:crosses val="autoZero"/>
        <c:crossBetween val="between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it-IT" dirty="0"/>
              <a:t>TOTAL US POPULATION ESTIMATES</a:t>
            </a:r>
          </a:p>
          <a:p>
            <a:pPr>
              <a:defRPr/>
            </a:pPr>
            <a:r>
              <a:rPr lang="it-IT" b="0" dirty="0"/>
              <a:t>Including Armed Forces Overseas, Annual</a:t>
            </a:r>
            <a:r>
              <a:rPr lang="it-IT" b="0" baseline="0" dirty="0"/>
              <a:t> (July 1)</a:t>
            </a:r>
            <a:endParaRPr lang="it-IT" b="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5482622861797443E-2"/>
          <c:y val="0.18519648072159994"/>
          <c:w val="0.89955199565571542"/>
          <c:h val="0.67373904846401234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Actual</c:v>
                </c:pt>
              </c:strCache>
            </c:strRef>
          </c:tx>
          <c:spPr>
            <a:ln w="38100">
              <a:solidFill>
                <a:srgbClr val="FF5050"/>
              </a:solidFill>
            </a:ln>
          </c:spPr>
          <c:marker>
            <c:symbol val="none"/>
          </c:marker>
          <c:cat>
            <c:numRef>
              <c:f>Sheet1!$A$2:$A$36</c:f>
              <c:numCache>
                <c:formatCode>General</c:formatCode>
                <c:ptCount val="35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  <c:pt idx="20">
                  <c:v>2017</c:v>
                </c:pt>
                <c:pt idx="21">
                  <c:v>2018</c:v>
                </c:pt>
                <c:pt idx="22">
                  <c:v>2019</c:v>
                </c:pt>
                <c:pt idx="23">
                  <c:v>2020</c:v>
                </c:pt>
                <c:pt idx="24">
                  <c:v>2021</c:v>
                </c:pt>
                <c:pt idx="25">
                  <c:v>2022</c:v>
                </c:pt>
                <c:pt idx="26">
                  <c:v>2023</c:v>
                </c:pt>
                <c:pt idx="27">
                  <c:v>2024</c:v>
                </c:pt>
                <c:pt idx="28">
                  <c:v>2025</c:v>
                </c:pt>
                <c:pt idx="29">
                  <c:v>2026</c:v>
                </c:pt>
                <c:pt idx="30">
                  <c:v>2027</c:v>
                </c:pt>
                <c:pt idx="31">
                  <c:v>2028</c:v>
                </c:pt>
                <c:pt idx="32">
                  <c:v>2029</c:v>
                </c:pt>
                <c:pt idx="33">
                  <c:v>2030</c:v>
                </c:pt>
                <c:pt idx="34">
                  <c:v>2031</c:v>
                </c:pt>
              </c:numCache>
            </c:numRef>
          </c:cat>
          <c:val>
            <c:numRef>
              <c:f>Sheet1!$B$2:$B$36</c:f>
              <c:numCache>
                <c:formatCode>General</c:formatCode>
                <c:ptCount val="35"/>
                <c:pt idx="0">
                  <c:v>273.07400000000001</c:v>
                </c:pt>
                <c:pt idx="1">
                  <c:v>276.26600000000002</c:v>
                </c:pt>
                <c:pt idx="2">
                  <c:v>279.44799999999998</c:v>
                </c:pt>
                <c:pt idx="3">
                  <c:v>282.50400000000002</c:v>
                </c:pt>
                <c:pt idx="4">
                  <c:v>285.32400000000001</c:v>
                </c:pt>
                <c:pt idx="5">
                  <c:v>288.05099999999999</c:v>
                </c:pt>
                <c:pt idx="6">
                  <c:v>290.726</c:v>
                </c:pt>
                <c:pt idx="7">
                  <c:v>293.35000000000002</c:v>
                </c:pt>
                <c:pt idx="8">
                  <c:v>296.077</c:v>
                </c:pt>
                <c:pt idx="9">
                  <c:v>298.91000000000003</c:v>
                </c:pt>
                <c:pt idx="10">
                  <c:v>301.79000000000002</c:v>
                </c:pt>
                <c:pt idx="11">
                  <c:v>304.64600000000002</c:v>
                </c:pt>
                <c:pt idx="12">
                  <c:v>307.322</c:v>
                </c:pt>
                <c:pt idx="13">
                  <c:v>309.74127899999996</c:v>
                </c:pt>
                <c:pt idx="14">
                  <c:v>311.97391399999998</c:v>
                </c:pt>
                <c:pt idx="15">
                  <c:v>314.16755800000004</c:v>
                </c:pt>
                <c:pt idx="16">
                  <c:v>316.29476599999998</c:v>
                </c:pt>
                <c:pt idx="17">
                  <c:v>318.576955</c:v>
                </c:pt>
                <c:pt idx="18">
                  <c:v>320.87070299999999</c:v>
                </c:pt>
                <c:pt idx="19">
                  <c:v>323.16101099999997</c:v>
                </c:pt>
                <c:pt idx="20">
                  <c:v>325.20603000000006</c:v>
                </c:pt>
                <c:pt idx="21">
                  <c:v>326.92397600000004</c:v>
                </c:pt>
                <c:pt idx="22">
                  <c:v>328.475998</c:v>
                </c:pt>
                <c:pt idx="23">
                  <c:v>331.82401299999998</c:v>
                </c:pt>
                <c:pt idx="24">
                  <c:v>332.34959999999995</c:v>
                </c:pt>
                <c:pt idx="25">
                  <c:v>334.26701299999996</c:v>
                </c:pt>
                <c:pt idx="26">
                  <c:v>337.051669</c:v>
                </c:pt>
                <c:pt idx="27">
                  <c:v>340.35591999999997</c:v>
                </c:pt>
                <c:pt idx="28">
                  <c:v>342.27936399999999</c:v>
                </c:pt>
                <c:pt idx="29">
                  <c:v>#N/A</c:v>
                </c:pt>
                <c:pt idx="30">
                  <c:v>#N/A</c:v>
                </c:pt>
                <c:pt idx="31">
                  <c:v>#N/A</c:v>
                </c:pt>
                <c:pt idx="32">
                  <c:v>#N/A</c:v>
                </c:pt>
                <c:pt idx="33">
                  <c:v>#N/A</c:v>
                </c:pt>
                <c:pt idx="34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DCA-46C2-ABEF-172039AA6E07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Projected</c:v>
                </c:pt>
              </c:strCache>
            </c:strRef>
          </c:tx>
          <c:spPr>
            <a:ln w="38100" cap="sq" cmpd="sng">
              <a:solidFill>
                <a:srgbClr val="FF5050"/>
              </a:solidFill>
              <a:prstDash val="dash"/>
              <a:miter lim="800000"/>
            </a:ln>
          </c:spPr>
          <c:marker>
            <c:symbol val="none"/>
          </c:marker>
          <c:cat>
            <c:numRef>
              <c:f>Sheet1!$A$2:$A$36</c:f>
              <c:numCache>
                <c:formatCode>General</c:formatCode>
                <c:ptCount val="35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  <c:pt idx="20">
                  <c:v>2017</c:v>
                </c:pt>
                <c:pt idx="21">
                  <c:v>2018</c:v>
                </c:pt>
                <c:pt idx="22">
                  <c:v>2019</c:v>
                </c:pt>
                <c:pt idx="23">
                  <c:v>2020</c:v>
                </c:pt>
                <c:pt idx="24">
                  <c:v>2021</c:v>
                </c:pt>
                <c:pt idx="25">
                  <c:v>2022</c:v>
                </c:pt>
                <c:pt idx="26">
                  <c:v>2023</c:v>
                </c:pt>
                <c:pt idx="27">
                  <c:v>2024</c:v>
                </c:pt>
                <c:pt idx="28">
                  <c:v>2025</c:v>
                </c:pt>
                <c:pt idx="29">
                  <c:v>2026</c:v>
                </c:pt>
                <c:pt idx="30">
                  <c:v>2027</c:v>
                </c:pt>
                <c:pt idx="31">
                  <c:v>2028</c:v>
                </c:pt>
                <c:pt idx="32">
                  <c:v>2029</c:v>
                </c:pt>
                <c:pt idx="33">
                  <c:v>2030</c:v>
                </c:pt>
                <c:pt idx="34">
                  <c:v>2031</c:v>
                </c:pt>
              </c:numCache>
            </c:numRef>
          </c:cat>
          <c:val>
            <c:numRef>
              <c:f>Sheet1!$C$2:$C$36</c:f>
              <c:numCache>
                <c:formatCode>General</c:formatCode>
                <c:ptCount val="35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#N/A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#N/A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#N/A</c:v>
                </c:pt>
                <c:pt idx="24">
                  <c:v>#N/A</c:v>
                </c:pt>
                <c:pt idx="25">
                  <c:v>#N/A</c:v>
                </c:pt>
                <c:pt idx="26">
                  <c:v>#N/A</c:v>
                </c:pt>
                <c:pt idx="27">
                  <c:v>#N/A</c:v>
                </c:pt>
                <c:pt idx="28">
                  <c:v>338.01600000000002</c:v>
                </c:pt>
                <c:pt idx="29">
                  <c:v>339.51299999999998</c:v>
                </c:pt>
                <c:pt idx="30">
                  <c:v>340.97</c:v>
                </c:pt>
                <c:pt idx="31">
                  <c:v>342.38499999999999</c:v>
                </c:pt>
                <c:pt idx="32">
                  <c:v>343.75400000000002</c:v>
                </c:pt>
                <c:pt idx="33">
                  <c:v>345.07400000000001</c:v>
                </c:pt>
                <c:pt idx="34">
                  <c:v>346.339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DCA-46C2-ABEF-172039AA6E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3814600"/>
        <c:axId val="173814992"/>
      </c:lineChart>
      <c:catAx>
        <c:axId val="173814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73814992"/>
        <c:crosses val="autoZero"/>
        <c:auto val="1"/>
        <c:lblAlgn val="ctr"/>
        <c:lblOffset val="100"/>
        <c:tickLblSkip val="4"/>
        <c:tickMarkSkip val="1"/>
        <c:noMultiLvlLbl val="0"/>
      </c:catAx>
      <c:valAx>
        <c:axId val="173814992"/>
        <c:scaling>
          <c:orientation val="minMax"/>
          <c:min val="22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Million</a:t>
                </a:r>
              </a:p>
            </c:rich>
          </c:tx>
          <c:layout>
            <c:manualLayout>
              <c:xMode val="edge"/>
              <c:yMode val="edge"/>
              <c:x val="1.8518518518518517E-2"/>
              <c:y val="0.11330911981072789"/>
            </c:manualLayout>
          </c:layout>
          <c:overlay val="0"/>
        </c:title>
        <c:numFmt formatCode="General" sourceLinked="0"/>
        <c:majorTickMark val="none"/>
        <c:minorTickMark val="none"/>
        <c:tickLblPos val="nextTo"/>
        <c:spPr>
          <a:ln>
            <a:solidFill>
              <a:prstClr val="black"/>
            </a:solidFill>
          </a:ln>
        </c:spPr>
        <c:crossAx val="173814600"/>
        <c:crosses val="autoZero"/>
        <c:crossBetween val="between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it-IT" dirty="0"/>
              <a:t>U.S. UNEMPLOYMENT</a:t>
            </a:r>
            <a:r>
              <a:rPr lang="it-IT" baseline="0" dirty="0"/>
              <a:t> RATE</a:t>
            </a:r>
            <a:endParaRPr lang="it-IT" dirty="0"/>
          </a:p>
          <a:p>
            <a:pPr>
              <a:defRPr/>
            </a:pPr>
            <a:r>
              <a:rPr lang="it-IT" b="0" dirty="0"/>
              <a:t>Seasonally Adjusted, Quarterly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7.2012851841795636E-2"/>
          <c:y val="0.18519648072159994"/>
          <c:w val="0.89287378948321117"/>
          <c:h val="0.75824609071753346"/>
        </c:manualLayout>
      </c:layout>
      <c:lineChart>
        <c:grouping val="standard"/>
        <c:varyColors val="0"/>
        <c:ser>
          <c:idx val="1"/>
          <c:order val="0"/>
          <c:spPr>
            <a:ln w="38100">
              <a:solidFill>
                <a:srgbClr val="FF5050"/>
              </a:solidFill>
            </a:ln>
          </c:spPr>
          <c:marker>
            <c:symbol val="none"/>
          </c:marker>
          <c:cat>
            <c:numRef>
              <c:f>Sheet1!$A$1:$A$41</c:f>
              <c:numCache>
                <c:formatCode>General</c:formatCode>
                <c:ptCount val="41"/>
                <c:pt idx="0">
                  <c:v>2016</c:v>
                </c:pt>
                <c:pt idx="1">
                  <c:v>2016.25</c:v>
                </c:pt>
                <c:pt idx="2">
                  <c:v>2016.5</c:v>
                </c:pt>
                <c:pt idx="3">
                  <c:v>2016.75</c:v>
                </c:pt>
                <c:pt idx="4">
                  <c:v>2017</c:v>
                </c:pt>
                <c:pt idx="5">
                  <c:v>2017.25</c:v>
                </c:pt>
                <c:pt idx="6">
                  <c:v>2017.5</c:v>
                </c:pt>
                <c:pt idx="7">
                  <c:v>2017.75</c:v>
                </c:pt>
                <c:pt idx="8">
                  <c:v>2018</c:v>
                </c:pt>
                <c:pt idx="9">
                  <c:v>2018.25</c:v>
                </c:pt>
                <c:pt idx="10">
                  <c:v>2018.5</c:v>
                </c:pt>
                <c:pt idx="11">
                  <c:v>2018.75</c:v>
                </c:pt>
                <c:pt idx="12">
                  <c:v>2019</c:v>
                </c:pt>
                <c:pt idx="13">
                  <c:v>2019.25</c:v>
                </c:pt>
                <c:pt idx="14">
                  <c:v>2019.5</c:v>
                </c:pt>
                <c:pt idx="15">
                  <c:v>2019.75</c:v>
                </c:pt>
                <c:pt idx="16">
                  <c:v>2020</c:v>
                </c:pt>
                <c:pt idx="17">
                  <c:v>2020.25</c:v>
                </c:pt>
                <c:pt idx="18">
                  <c:v>2020.5</c:v>
                </c:pt>
                <c:pt idx="19">
                  <c:v>2020.75</c:v>
                </c:pt>
                <c:pt idx="20">
                  <c:v>2021</c:v>
                </c:pt>
                <c:pt idx="21">
                  <c:v>2021.25</c:v>
                </c:pt>
                <c:pt idx="22">
                  <c:v>2021.5</c:v>
                </c:pt>
                <c:pt idx="23">
                  <c:v>2021.75</c:v>
                </c:pt>
                <c:pt idx="24">
                  <c:v>2022</c:v>
                </c:pt>
                <c:pt idx="25">
                  <c:v>2022.25</c:v>
                </c:pt>
                <c:pt idx="26">
                  <c:v>2022.5</c:v>
                </c:pt>
                <c:pt idx="27">
                  <c:v>2022.75</c:v>
                </c:pt>
                <c:pt idx="28">
                  <c:v>2023</c:v>
                </c:pt>
                <c:pt idx="29">
                  <c:v>2023.25</c:v>
                </c:pt>
                <c:pt idx="30">
                  <c:v>2023.5</c:v>
                </c:pt>
                <c:pt idx="31">
                  <c:v>2023.75</c:v>
                </c:pt>
                <c:pt idx="32">
                  <c:v>2024</c:v>
                </c:pt>
                <c:pt idx="33">
                  <c:v>2024.25</c:v>
                </c:pt>
                <c:pt idx="34">
                  <c:v>2024.5</c:v>
                </c:pt>
                <c:pt idx="35">
                  <c:v>2024.75</c:v>
                </c:pt>
                <c:pt idx="36">
                  <c:v>2025</c:v>
                </c:pt>
                <c:pt idx="37">
                  <c:v>2025.25</c:v>
                </c:pt>
                <c:pt idx="38">
                  <c:v>2025.5</c:v>
                </c:pt>
                <c:pt idx="39">
                  <c:v>2025.75</c:v>
                </c:pt>
              </c:numCache>
            </c:numRef>
          </c:cat>
          <c:val>
            <c:numRef>
              <c:f>Sheet1!$B$1:$B$41</c:f>
              <c:numCache>
                <c:formatCode>0.00</c:formatCode>
                <c:ptCount val="41"/>
                <c:pt idx="0">
                  <c:v>4.8999999999999995</c:v>
                </c:pt>
                <c:pt idx="1">
                  <c:v>4.9333333333333327</c:v>
                </c:pt>
                <c:pt idx="2">
                  <c:v>4.8999999999999995</c:v>
                </c:pt>
                <c:pt idx="3">
                  <c:v>4.7666666666666666</c:v>
                </c:pt>
                <c:pt idx="4">
                  <c:v>4.5666666666666673</c:v>
                </c:pt>
                <c:pt idx="5">
                  <c:v>4.3666666666666671</c:v>
                </c:pt>
                <c:pt idx="6">
                  <c:v>4.333333333333333</c:v>
                </c:pt>
                <c:pt idx="7">
                  <c:v>4.166666666666667</c:v>
                </c:pt>
                <c:pt idx="8">
                  <c:v>4.0333333333333332</c:v>
                </c:pt>
                <c:pt idx="9">
                  <c:v>3.9333333333333336</c:v>
                </c:pt>
                <c:pt idx="10">
                  <c:v>3.7666666666666671</c:v>
                </c:pt>
                <c:pt idx="11">
                  <c:v>3.8333333333333335</c:v>
                </c:pt>
                <c:pt idx="12">
                  <c:v>3.8666666666666667</c:v>
                </c:pt>
                <c:pt idx="13">
                  <c:v>3.6333333333333333</c:v>
                </c:pt>
                <c:pt idx="14">
                  <c:v>3.6</c:v>
                </c:pt>
                <c:pt idx="15">
                  <c:v>3.6</c:v>
                </c:pt>
                <c:pt idx="16">
                  <c:v>3.8333333333333335</c:v>
                </c:pt>
                <c:pt idx="17">
                  <c:v>13</c:v>
                </c:pt>
                <c:pt idx="18">
                  <c:v>8.8000000000000007</c:v>
                </c:pt>
                <c:pt idx="19">
                  <c:v>6.7333333333333334</c:v>
                </c:pt>
                <c:pt idx="20">
                  <c:v>6.2333333333333343</c:v>
                </c:pt>
                <c:pt idx="21">
                  <c:v>5.9333333333333327</c:v>
                </c:pt>
                <c:pt idx="22">
                  <c:v>5.0666666666666664</c:v>
                </c:pt>
                <c:pt idx="23">
                  <c:v>4.166666666666667</c:v>
                </c:pt>
                <c:pt idx="24">
                  <c:v>3.8000000000000003</c:v>
                </c:pt>
                <c:pt idx="25">
                  <c:v>3.6333333333333333</c:v>
                </c:pt>
                <c:pt idx="26">
                  <c:v>3.5333333333333332</c:v>
                </c:pt>
                <c:pt idx="27">
                  <c:v>3.5666666666666664</c:v>
                </c:pt>
                <c:pt idx="28">
                  <c:v>3.5</c:v>
                </c:pt>
                <c:pt idx="29">
                  <c:v>3.5666666666666664</c:v>
                </c:pt>
                <c:pt idx="30">
                  <c:v>3.6999999999999997</c:v>
                </c:pt>
                <c:pt idx="31">
                  <c:v>3.7333333333333329</c:v>
                </c:pt>
                <c:pt idx="32">
                  <c:v>3.8333333333333335</c:v>
                </c:pt>
                <c:pt idx="33">
                  <c:v>4</c:v>
                </c:pt>
                <c:pt idx="34">
                  <c:v>4.166666666666667</c:v>
                </c:pt>
                <c:pt idx="35">
                  <c:v>4.1333333333333337</c:v>
                </c:pt>
                <c:pt idx="36">
                  <c:v>4.1000000000000005</c:v>
                </c:pt>
                <c:pt idx="37">
                  <c:v>4.166666666666667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C33-4DDF-AE74-63201678BE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3815776"/>
        <c:axId val="173816168"/>
      </c:lineChart>
      <c:catAx>
        <c:axId val="173815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73816168"/>
        <c:crosses val="autoZero"/>
        <c:auto val="1"/>
        <c:lblAlgn val="ctr"/>
        <c:lblOffset val="100"/>
        <c:tickLblSkip val="4"/>
        <c:tickMarkSkip val="1"/>
        <c:noMultiLvlLbl val="0"/>
      </c:catAx>
      <c:valAx>
        <c:axId val="173816168"/>
        <c:scaling>
          <c:orientation val="minMax"/>
          <c:min val="3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Percent</a:t>
                </a:r>
              </a:p>
            </c:rich>
          </c:tx>
          <c:layout>
            <c:manualLayout>
              <c:xMode val="edge"/>
              <c:yMode val="edge"/>
              <c:x val="1.8518518518518517E-2"/>
              <c:y val="0.11330911981072789"/>
            </c:manualLayout>
          </c:layout>
          <c:overlay val="0"/>
        </c:title>
        <c:numFmt formatCode="#,##0.0" sourceLinked="0"/>
        <c:majorTickMark val="none"/>
        <c:minorTickMark val="none"/>
        <c:tickLblPos val="nextTo"/>
        <c:spPr>
          <a:ln>
            <a:solidFill>
              <a:prstClr val="black"/>
            </a:solidFill>
          </a:ln>
        </c:spPr>
        <c:crossAx val="173815776"/>
        <c:crosses val="autoZero"/>
        <c:crossBetween val="between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BCE30D-4124-4EA2-976D-7EABC91BC61B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F932DF-E68C-4CA5-8C5A-3C46BBA85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05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79776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2135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0436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2942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4563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624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5694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6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307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30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429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2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475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331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116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487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223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360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0375745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1148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prstClr val="black"/>
                </a:solidFill>
              </a:rPr>
              <a:t>Data Source:  Bureau of Economic Analysis, Compiled &amp; Analysis by LMIC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096E4E8-FEC3-5929-5C65-714D8EAC15A6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7481888" y="6308725"/>
            <a:ext cx="685800" cy="16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367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2C2C4D1-C86E-4C03-D6DB-BE8D751193AD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545388" y="6308725"/>
            <a:ext cx="615950" cy="165100"/>
          </a:xfrm>
          <a:prstGeom prst="rect">
            <a:avLst/>
          </a:prstGeom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8008077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5921514"/>
            <a:ext cx="4114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prstClr val="black"/>
                </a:solidFill>
              </a:rPr>
              <a:t>Data Source: Bureau of Economic Analysis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prstClr val="black"/>
                </a:solidFill>
              </a:rPr>
              <a:t>Livestock Marketing Information Center</a:t>
            </a:r>
          </a:p>
          <a:p>
            <a:pPr>
              <a:spcBef>
                <a:spcPct val="50000"/>
              </a:spcBef>
            </a:pPr>
            <a:r>
              <a:rPr lang="en-US" sz="1000" dirty="0"/>
              <a:t>2009 Dollars Calculated</a:t>
            </a:r>
          </a:p>
        </p:txBody>
      </p:sp>
    </p:spTree>
    <p:extLst>
      <p:ext uri="{BB962C8B-B14F-4D97-AF65-F5344CB8AC3E}">
        <p14:creationId xmlns:p14="http://schemas.microsoft.com/office/powerpoint/2010/main" val="485853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B60B66B-D767-10FF-9743-14C11C4D6AB6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410450" y="6308725"/>
            <a:ext cx="914400" cy="165100"/>
          </a:xfrm>
          <a:prstGeom prst="rect">
            <a:avLst/>
          </a:prstGeom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938998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1148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prstClr val="black"/>
                </a:solidFill>
              </a:rPr>
              <a:t>Data Source: Bureau of Economic Analysis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1418464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88B955A-617F-60A7-7FF9-8AF1033F4823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470775" y="6308725"/>
            <a:ext cx="774700" cy="165100"/>
          </a:xfrm>
          <a:prstGeom prst="rect">
            <a:avLst/>
          </a:prstGeom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1948242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114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prstClr val="black"/>
                </a:solidFill>
              </a:rPr>
              <a:t>Data Source: Bureau of Economic Analysis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prstClr val="black"/>
                </a:solidFill>
              </a:rPr>
              <a:t>Livestock Marketing Information Center</a:t>
            </a:r>
          </a:p>
          <a:p>
            <a:pPr>
              <a:spcBef>
                <a:spcPct val="50000"/>
              </a:spcBef>
            </a:pPr>
            <a:r>
              <a:rPr lang="en-US" sz="1000" dirty="0"/>
              <a:t>2009 Dollars Calculated</a:t>
            </a:r>
          </a:p>
        </p:txBody>
      </p:sp>
    </p:spTree>
    <p:extLst>
      <p:ext uri="{BB962C8B-B14F-4D97-AF65-F5344CB8AC3E}">
        <p14:creationId xmlns:p14="http://schemas.microsoft.com/office/powerpoint/2010/main" val="3335333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B2EC767-30B1-5027-4625-B158CBA069D9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545388" y="6308725"/>
            <a:ext cx="615950" cy="165100"/>
          </a:xfrm>
          <a:prstGeom prst="rect">
            <a:avLst/>
          </a:prstGeom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5614142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1148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prstClr val="black"/>
                </a:solidFill>
              </a:rPr>
              <a:t>Data Source: </a:t>
            </a:r>
            <a:r>
              <a:rPr lang="en-US" sz="1000" b="1" dirty="0"/>
              <a:t>Bureau of Labor Statistics, Compiled &amp; Analysis by LMIC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2463279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A970722-088E-7A1E-3737-FC9470287A3F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545388" y="6308725"/>
            <a:ext cx="615950" cy="165100"/>
          </a:xfrm>
          <a:prstGeom prst="rect">
            <a:avLst/>
          </a:prstGeom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7415651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1148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prstClr val="black"/>
                </a:solidFill>
              </a:rPr>
              <a:t>Data Source: </a:t>
            </a:r>
            <a:r>
              <a:rPr lang="en-US" sz="1000" b="1" dirty="0"/>
              <a:t>Bureau of Labor Statistics, Compiled &amp; Analysis by LMIC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262528182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1012</TotalTime>
  <Words>169</Words>
  <Application>Microsoft Office PowerPoint</Application>
  <PresentationFormat>On-screen Show (4:3)</PresentationFormat>
  <Paragraphs>38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Erica Rosa-Sanko</dc:creator>
  <cp:lastModifiedBy>Cozzens,Tyler</cp:lastModifiedBy>
  <cp:revision>101</cp:revision>
  <dcterms:created xsi:type="dcterms:W3CDTF">2013-08-05T21:06:17Z</dcterms:created>
  <dcterms:modified xsi:type="dcterms:W3CDTF">2025-09-17T17:28:19Z</dcterms:modified>
</cp:coreProperties>
</file>