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2024 FORECAST BEEF AND VEAL PRODUCTION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9693356992347788"/>
          <c:w val="0.91314530726762599"/>
          <c:h val="0.7128860300913090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Canada</c:v>
                </c:pt>
                <c:pt idx="1">
                  <c:v>China</c:v>
                </c:pt>
                <c:pt idx="2">
                  <c:v>Mexico</c:v>
                </c:pt>
                <c:pt idx="3">
                  <c:v>Australia</c:v>
                </c:pt>
                <c:pt idx="4">
                  <c:v>India</c:v>
                </c:pt>
                <c:pt idx="5">
                  <c:v>Argentina</c:v>
                </c:pt>
                <c:pt idx="6">
                  <c:v>Russian Federation</c:v>
                </c:pt>
                <c:pt idx="7">
                  <c:v>European Union</c:v>
                </c:pt>
                <c:pt idx="8">
                  <c:v>Brazil</c:v>
                </c:pt>
                <c:pt idx="9">
                  <c:v>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1305</c:v>
                </c:pt>
                <c:pt idx="1">
                  <c:v>7700</c:v>
                </c:pt>
                <c:pt idx="2">
                  <c:v>2265</c:v>
                </c:pt>
                <c:pt idx="3">
                  <c:v>2395</c:v>
                </c:pt>
                <c:pt idx="4">
                  <c:v>4570</c:v>
                </c:pt>
                <c:pt idx="5">
                  <c:v>3140</c:v>
                </c:pt>
                <c:pt idx="6">
                  <c:v>1380</c:v>
                </c:pt>
                <c:pt idx="7">
                  <c:v>6430</c:v>
                </c:pt>
                <c:pt idx="8">
                  <c:v>11210</c:v>
                </c:pt>
                <c:pt idx="9">
                  <c:v>12057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3-4ADE-B6C7-2D124FCE2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671928"/>
        <c:axId val="155672312"/>
      </c:barChart>
      <c:catAx>
        <c:axId val="155671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72312"/>
        <c:crossesAt val="-2.0000000000000002E+54"/>
        <c:auto val="1"/>
        <c:lblAlgn val="ctr"/>
        <c:lblOffset val="100"/>
        <c:noMultiLvlLbl val="0"/>
      </c:catAx>
      <c:valAx>
        <c:axId val="15567231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5671928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US AGRICULTURAL TRADE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US Billion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Dollars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88214544302651821"/>
          <c:h val="0.66200195926213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154.542135</c:v>
                </c:pt>
                <c:pt idx="1">
                  <c:v>137.215968</c:v>
                </c:pt>
                <c:pt idx="2">
                  <c:v>138.90302499999999</c:v>
                </c:pt>
                <c:pt idx="3">
                  <c:v>142.86583999999999</c:v>
                </c:pt>
                <c:pt idx="4">
                  <c:v>144.73258100000001</c:v>
                </c:pt>
                <c:pt idx="5">
                  <c:v>141.08152299999998</c:v>
                </c:pt>
                <c:pt idx="6">
                  <c:v>149.67163699999998</c:v>
                </c:pt>
                <c:pt idx="7">
                  <c:v>176.60924600000001</c:v>
                </c:pt>
                <c:pt idx="8">
                  <c:v>195.85623899999999</c:v>
                </c:pt>
                <c:pt idx="9">
                  <c:v>174.87181099999998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E-4AAF-98FB-1E9AA9831A0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118.72969400000001</c:v>
                </c:pt>
                <c:pt idx="1">
                  <c:v>121.12186</c:v>
                </c:pt>
                <c:pt idx="2">
                  <c:v>122.56938099999999</c:v>
                </c:pt>
                <c:pt idx="3">
                  <c:v>129.21048999999999</c:v>
                </c:pt>
                <c:pt idx="4">
                  <c:v>137.99057099999999</c:v>
                </c:pt>
                <c:pt idx="5">
                  <c:v>141.56245199999998</c:v>
                </c:pt>
                <c:pt idx="6">
                  <c:v>146.281767</c:v>
                </c:pt>
                <c:pt idx="7">
                  <c:v>170.61741800000001</c:v>
                </c:pt>
                <c:pt idx="8">
                  <c:v>198.27040599999998</c:v>
                </c:pt>
                <c:pt idx="9">
                  <c:v>194.940665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8E-4AAF-98FB-1E9AA9831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06808"/>
        <c:axId val="21330720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Net Exports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35.812441000000007</c:v>
                </c:pt>
                <c:pt idx="1">
                  <c:v>16.094107999999991</c:v>
                </c:pt>
                <c:pt idx="2">
                  <c:v>16.333644</c:v>
                </c:pt>
                <c:pt idx="3">
                  <c:v>13.655349999999991</c:v>
                </c:pt>
                <c:pt idx="4">
                  <c:v>6.7420100000000094</c:v>
                </c:pt>
                <c:pt idx="5">
                  <c:v>-0.48092900000000371</c:v>
                </c:pt>
                <c:pt idx="6">
                  <c:v>3.3898699999999953</c:v>
                </c:pt>
                <c:pt idx="7">
                  <c:v>5.9918280000000088</c:v>
                </c:pt>
                <c:pt idx="8">
                  <c:v>-2.4141669999999866</c:v>
                </c:pt>
                <c:pt idx="9">
                  <c:v>-20.06885400000002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8E-4AAF-98FB-1E9AA9831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07984"/>
        <c:axId val="213307592"/>
      </c:lineChart>
      <c:catAx>
        <c:axId val="213306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3307200"/>
        <c:crossesAt val="-2E+30"/>
        <c:auto val="1"/>
        <c:lblAlgn val="ctr"/>
        <c:lblOffset val="100"/>
        <c:noMultiLvlLbl val="0"/>
      </c:catAx>
      <c:valAx>
        <c:axId val="2133072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Imports &amp; Exports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3306808"/>
        <c:crosses val="autoZero"/>
        <c:crossBetween val="between"/>
        <c:majorUnit val="50"/>
      </c:valAx>
      <c:valAx>
        <c:axId val="213307592"/>
        <c:scaling>
          <c:orientation val="minMax"/>
        </c:scaling>
        <c:delete val="0"/>
        <c:axPos val="r"/>
        <c:title>
          <c:tx>
            <c:rich>
              <a:bodyPr rot="0" vert="horz" anchor="t" anchorCtr="0"/>
              <a:lstStyle/>
              <a:p>
                <a:pPr>
                  <a:defRPr/>
                </a:pPr>
                <a:r>
                  <a:rPr lang="en-US" b="0" dirty="0"/>
                  <a:t>Net</a:t>
                </a:r>
                <a:r>
                  <a:rPr lang="en-US" b="0" baseline="0" dirty="0"/>
                  <a:t> Exports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87802436872115119"/>
              <c:y val="0.134771357805626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307984"/>
        <c:crosses val="max"/>
        <c:crossBetween val="between"/>
      </c:valAx>
      <c:catAx>
        <c:axId val="213307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30759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BRAZILIAN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BROILER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Ready to Cook Equivalent,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9693356992347788"/>
          <c:w val="0.91314530726762599"/>
          <c:h val="0.7465090015156555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13547</c:v>
                </c:pt>
                <c:pt idx="1">
                  <c:v>13523</c:v>
                </c:pt>
                <c:pt idx="2">
                  <c:v>13612</c:v>
                </c:pt>
                <c:pt idx="3">
                  <c:v>13355</c:v>
                </c:pt>
                <c:pt idx="4">
                  <c:v>13690</c:v>
                </c:pt>
                <c:pt idx="5">
                  <c:v>13880</c:v>
                </c:pt>
                <c:pt idx="6">
                  <c:v>14500</c:v>
                </c:pt>
                <c:pt idx="7">
                  <c:v>14465</c:v>
                </c:pt>
                <c:pt idx="8">
                  <c:v>14900</c:v>
                </c:pt>
                <c:pt idx="9">
                  <c:v>15100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A-4357-8039-2697A22BC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20080"/>
        <c:axId val="211817576"/>
      </c:barChart>
      <c:catAx>
        <c:axId val="21182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817576"/>
        <c:crossesAt val="-2.0000000000000001E+57"/>
        <c:auto val="1"/>
        <c:lblAlgn val="ctr"/>
        <c:lblOffset val="100"/>
        <c:noMultiLvlLbl val="0"/>
      </c:catAx>
      <c:valAx>
        <c:axId val="21181757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1820080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AND VEAL IMPORTS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9693356992347788"/>
          <c:w val="0.906615078287628"/>
          <c:h val="0.66200195926213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Japan</c:v>
                </c:pt>
                <c:pt idx="1">
                  <c:v>Russian Federation</c:v>
                </c:pt>
                <c:pt idx="2">
                  <c:v>Mexico</c:v>
                </c:pt>
                <c:pt idx="3">
                  <c:v>South Korea</c:v>
                </c:pt>
                <c:pt idx="4">
                  <c:v>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832</c:v>
                </c:pt>
                <c:pt idx="1">
                  <c:v>363</c:v>
                </c:pt>
                <c:pt idx="2">
                  <c:v>162</c:v>
                </c:pt>
                <c:pt idx="3">
                  <c:v>549</c:v>
                </c:pt>
                <c:pt idx="4">
                  <c:v>1515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7-4315-8A19-E75973FC799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Japan</c:v>
                </c:pt>
                <c:pt idx="1">
                  <c:v>Russian Federation</c:v>
                </c:pt>
                <c:pt idx="2">
                  <c:v>Mexico</c:v>
                </c:pt>
                <c:pt idx="3">
                  <c:v>South Korea</c:v>
                </c:pt>
                <c:pt idx="4">
                  <c:v>US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807</c:v>
                </c:pt>
                <c:pt idx="1">
                  <c:v>298</c:v>
                </c:pt>
                <c:pt idx="2">
                  <c:v>172</c:v>
                </c:pt>
                <c:pt idx="3">
                  <c:v>588</c:v>
                </c:pt>
                <c:pt idx="4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7-4315-8A19-E75973FC79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Japan</c:v>
                </c:pt>
                <c:pt idx="1">
                  <c:v>Russian Federation</c:v>
                </c:pt>
                <c:pt idx="2">
                  <c:v>Mexico</c:v>
                </c:pt>
                <c:pt idx="3">
                  <c:v>South Korea</c:v>
                </c:pt>
                <c:pt idx="4">
                  <c:v>US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777</c:v>
                </c:pt>
                <c:pt idx="1">
                  <c:v>295</c:v>
                </c:pt>
                <c:pt idx="2">
                  <c:v>166</c:v>
                </c:pt>
                <c:pt idx="3">
                  <c:v>595</c:v>
                </c:pt>
                <c:pt idx="4">
                  <c:v>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7-4315-8A19-E75973FC799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Japan</c:v>
                </c:pt>
                <c:pt idx="1">
                  <c:v>Russian Federation</c:v>
                </c:pt>
                <c:pt idx="2">
                  <c:v>Mexico</c:v>
                </c:pt>
                <c:pt idx="3">
                  <c:v>South Korea</c:v>
                </c:pt>
                <c:pt idx="4">
                  <c:v>US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702</c:v>
                </c:pt>
                <c:pt idx="1">
                  <c:v>275</c:v>
                </c:pt>
                <c:pt idx="2">
                  <c:v>203</c:v>
                </c:pt>
                <c:pt idx="3">
                  <c:v>595</c:v>
                </c:pt>
                <c:pt idx="4">
                  <c:v>1691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77-4315-8A19-E75973FC799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Japan</c:v>
                </c:pt>
                <c:pt idx="1">
                  <c:v>Russian Federation</c:v>
                </c:pt>
                <c:pt idx="2">
                  <c:v>Mexico</c:v>
                </c:pt>
                <c:pt idx="3">
                  <c:v>South Korea</c:v>
                </c:pt>
                <c:pt idx="4">
                  <c:v>US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705</c:v>
                </c:pt>
                <c:pt idx="1">
                  <c:v>250</c:v>
                </c:pt>
                <c:pt idx="2">
                  <c:v>190</c:v>
                </c:pt>
                <c:pt idx="3">
                  <c:v>585</c:v>
                </c:pt>
                <c:pt idx="4">
                  <c:v>1894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77-4315-8A19-E75973FC7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97136"/>
        <c:axId val="211605712"/>
      </c:barChart>
      <c:catAx>
        <c:axId val="21159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605712"/>
        <c:crossesAt val="-2.0000000000000003E+60"/>
        <c:auto val="1"/>
        <c:lblAlgn val="ctr"/>
        <c:lblOffset val="100"/>
        <c:noMultiLvlLbl val="0"/>
      </c:catAx>
      <c:valAx>
        <c:axId val="21160571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1597136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AND VEAL EXPORTS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9693356992347788"/>
          <c:w val="0.906615078287628"/>
          <c:h val="0.66200195926213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Argentina</c:v>
                </c:pt>
                <c:pt idx="2">
                  <c:v>Uruguay</c:v>
                </c:pt>
                <c:pt idx="3">
                  <c:v>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2539</c:v>
                </c:pt>
                <c:pt idx="1">
                  <c:v>818</c:v>
                </c:pt>
                <c:pt idx="2">
                  <c:v>411</c:v>
                </c:pt>
                <c:pt idx="3">
                  <c:v>1338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1-4C46-BFB8-00E39AF141F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Argentina</c:v>
                </c:pt>
                <c:pt idx="2">
                  <c:v>Uruguay</c:v>
                </c:pt>
                <c:pt idx="3">
                  <c:v>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2320</c:v>
                </c:pt>
                <c:pt idx="1">
                  <c:v>735</c:v>
                </c:pt>
                <c:pt idx="2">
                  <c:v>556</c:v>
                </c:pt>
                <c:pt idx="3">
                  <c:v>1555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1-4C46-BFB8-00E39AF141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Argentina</c:v>
                </c:pt>
                <c:pt idx="2">
                  <c:v>Uruguay</c:v>
                </c:pt>
                <c:pt idx="3">
                  <c:v>US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2898</c:v>
                </c:pt>
                <c:pt idx="1">
                  <c:v>823</c:v>
                </c:pt>
                <c:pt idx="2">
                  <c:v>513</c:v>
                </c:pt>
                <c:pt idx="3">
                  <c:v>1608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C1-4C46-BFB8-00E39AF141F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Argentina</c:v>
                </c:pt>
                <c:pt idx="2">
                  <c:v>Uruguay</c:v>
                </c:pt>
                <c:pt idx="3">
                  <c:v>US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2897</c:v>
                </c:pt>
                <c:pt idx="1">
                  <c:v>882</c:v>
                </c:pt>
                <c:pt idx="2">
                  <c:v>485</c:v>
                </c:pt>
                <c:pt idx="3">
                  <c:v>1378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C1-4C46-BFB8-00E39AF141F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Argentina</c:v>
                </c:pt>
                <c:pt idx="2">
                  <c:v>Uruguay</c:v>
                </c:pt>
                <c:pt idx="3">
                  <c:v>US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2930</c:v>
                </c:pt>
                <c:pt idx="1">
                  <c:v>920</c:v>
                </c:pt>
                <c:pt idx="2">
                  <c:v>475</c:v>
                </c:pt>
                <c:pt idx="3">
                  <c:v>1272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C1-4C46-BFB8-00E39AF14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60"/>
        <c:axId val="156218152"/>
      </c:barChart>
      <c:catAx>
        <c:axId val="1562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6218152"/>
        <c:crossesAt val="-2.0000000000000001E+63"/>
        <c:auto val="1"/>
        <c:lblAlgn val="ctr"/>
        <c:lblOffset val="100"/>
        <c:noMultiLvlLbl val="0"/>
      </c:catAx>
      <c:valAx>
        <c:axId val="15621815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6217760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AND VEAL EXPORTS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9693356992347788"/>
          <c:w val="0.906615078287628"/>
          <c:h val="0.66200195926213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Canada</c:v>
                </c:pt>
                <c:pt idx="2">
                  <c:v>New Zealand</c:v>
                </c:pt>
                <c:pt idx="3">
                  <c:v>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1473</c:v>
                </c:pt>
                <c:pt idx="1">
                  <c:v>511</c:v>
                </c:pt>
                <c:pt idx="2">
                  <c:v>634</c:v>
                </c:pt>
                <c:pt idx="3">
                  <c:v>1338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C-49A3-8431-5D1BB480E73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Canada</c:v>
                </c:pt>
                <c:pt idx="2">
                  <c:v>New Zealand</c:v>
                </c:pt>
                <c:pt idx="3">
                  <c:v>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1291</c:v>
                </c:pt>
                <c:pt idx="1">
                  <c:v>593</c:v>
                </c:pt>
                <c:pt idx="2">
                  <c:v>685</c:v>
                </c:pt>
                <c:pt idx="3">
                  <c:v>1555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4C-49A3-8431-5D1BB480E7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Canada</c:v>
                </c:pt>
                <c:pt idx="2">
                  <c:v>New Zealand</c:v>
                </c:pt>
                <c:pt idx="3">
                  <c:v>US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1238</c:v>
                </c:pt>
                <c:pt idx="1">
                  <c:v>583</c:v>
                </c:pt>
                <c:pt idx="2">
                  <c:v>643</c:v>
                </c:pt>
                <c:pt idx="3">
                  <c:v>1608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4C-49A3-8431-5D1BB480E7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Canada</c:v>
                </c:pt>
                <c:pt idx="2">
                  <c:v>New Zealand</c:v>
                </c:pt>
                <c:pt idx="3">
                  <c:v>US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1562</c:v>
                </c:pt>
                <c:pt idx="1">
                  <c:v>572</c:v>
                </c:pt>
                <c:pt idx="2">
                  <c:v>686</c:v>
                </c:pt>
                <c:pt idx="3">
                  <c:v>1378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4C-49A3-8431-5D1BB480E73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Canada</c:v>
                </c:pt>
                <c:pt idx="2">
                  <c:v>New Zealand</c:v>
                </c:pt>
                <c:pt idx="3">
                  <c:v>US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1705</c:v>
                </c:pt>
                <c:pt idx="1">
                  <c:v>560</c:v>
                </c:pt>
                <c:pt idx="2">
                  <c:v>690</c:v>
                </c:pt>
                <c:pt idx="3">
                  <c:v>1272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4C-49A3-8431-5D1BB480E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936"/>
        <c:axId val="156219328"/>
      </c:barChart>
      <c:catAx>
        <c:axId val="15621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6219328"/>
        <c:crossesAt val="-2.0000000000000003E+66"/>
        <c:auto val="1"/>
        <c:lblAlgn val="ctr"/>
        <c:lblOffset val="100"/>
        <c:noMultiLvlLbl val="0"/>
      </c:catAx>
      <c:valAx>
        <c:axId val="15621932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6218936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EXPORTS: MAJOR WORLD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9693356992347788"/>
          <c:w val="0.89350438953751465"/>
          <c:h val="0.676086466304387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Major World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9123</c:v>
                </c:pt>
                <c:pt idx="1">
                  <c:v>9509</c:v>
                </c:pt>
                <c:pt idx="2">
                  <c:v>10060</c:v>
                </c:pt>
                <c:pt idx="3">
                  <c:v>10634</c:v>
                </c:pt>
                <c:pt idx="4">
                  <c:v>11378</c:v>
                </c:pt>
                <c:pt idx="5">
                  <c:v>11230</c:v>
                </c:pt>
                <c:pt idx="6">
                  <c:v>11440</c:v>
                </c:pt>
                <c:pt idx="7">
                  <c:v>12035</c:v>
                </c:pt>
                <c:pt idx="8">
                  <c:v>12185</c:v>
                </c:pt>
                <c:pt idx="9">
                  <c:v>12335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5-4AC6-9A36-558798345E7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1028</c:v>
                </c:pt>
                <c:pt idx="1">
                  <c:v>1160</c:v>
                </c:pt>
                <c:pt idx="2">
                  <c:v>1297</c:v>
                </c:pt>
                <c:pt idx="3">
                  <c:v>1433</c:v>
                </c:pt>
                <c:pt idx="4">
                  <c:v>1373</c:v>
                </c:pt>
                <c:pt idx="5">
                  <c:v>1338</c:v>
                </c:pt>
                <c:pt idx="6">
                  <c:v>1555</c:v>
                </c:pt>
                <c:pt idx="7">
                  <c:v>1608</c:v>
                </c:pt>
                <c:pt idx="8">
                  <c:v>1378</c:v>
                </c:pt>
                <c:pt idx="9">
                  <c:v>1272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5-4AC6-9A36-558798345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12"/>
        <c:axId val="156220504"/>
      </c:barChart>
      <c:catAx>
        <c:axId val="15622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6220504"/>
        <c:crossesAt val="-2.0000000000000001E+69"/>
        <c:auto val="1"/>
        <c:lblAlgn val="ctr"/>
        <c:lblOffset val="100"/>
        <c:noMultiLvlLbl val="0"/>
      </c:catAx>
      <c:valAx>
        <c:axId val="15622050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6220112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 EXPORTS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9693356992347788"/>
          <c:w val="0.906615078287628"/>
          <c:h val="0.66200195926213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European Union - 27</c:v>
                </c:pt>
                <c:pt idx="1">
                  <c:v>Canada</c:v>
                </c:pt>
                <c:pt idx="2">
                  <c:v>Brazil</c:v>
                </c:pt>
                <c:pt idx="3">
                  <c:v>China</c:v>
                </c:pt>
                <c:pt idx="4">
                  <c:v>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5175</c:v>
                </c:pt>
                <c:pt idx="1">
                  <c:v>1546</c:v>
                </c:pt>
                <c:pt idx="2">
                  <c:v>1178</c:v>
                </c:pt>
                <c:pt idx="3">
                  <c:v>100</c:v>
                </c:pt>
                <c:pt idx="4">
                  <c:v>3302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5C-4D97-9440-8E87F929B90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European Union - 27</c:v>
                </c:pt>
                <c:pt idx="1">
                  <c:v>Canada</c:v>
                </c:pt>
                <c:pt idx="2">
                  <c:v>Brazil</c:v>
                </c:pt>
                <c:pt idx="3">
                  <c:v>China</c:v>
                </c:pt>
                <c:pt idx="4">
                  <c:v>US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4993</c:v>
                </c:pt>
                <c:pt idx="1">
                  <c:v>1483</c:v>
                </c:pt>
                <c:pt idx="2">
                  <c:v>1321</c:v>
                </c:pt>
                <c:pt idx="3">
                  <c:v>104</c:v>
                </c:pt>
                <c:pt idx="4">
                  <c:v>3186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5C-4D97-9440-8E87F929B9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European Union - 27</c:v>
                </c:pt>
                <c:pt idx="1">
                  <c:v>Canada</c:v>
                </c:pt>
                <c:pt idx="2">
                  <c:v>Brazil</c:v>
                </c:pt>
                <c:pt idx="3">
                  <c:v>China</c:v>
                </c:pt>
                <c:pt idx="4">
                  <c:v>US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4179</c:v>
                </c:pt>
                <c:pt idx="1">
                  <c:v>1416</c:v>
                </c:pt>
                <c:pt idx="2">
                  <c:v>1319</c:v>
                </c:pt>
                <c:pt idx="3">
                  <c:v>101</c:v>
                </c:pt>
                <c:pt idx="4">
                  <c:v>2878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5C-4D97-9440-8E87F929B9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European Union - 27</c:v>
                </c:pt>
                <c:pt idx="1">
                  <c:v>Canada</c:v>
                </c:pt>
                <c:pt idx="2">
                  <c:v>Brazil</c:v>
                </c:pt>
                <c:pt idx="3">
                  <c:v>China</c:v>
                </c:pt>
                <c:pt idx="4">
                  <c:v>US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3136</c:v>
                </c:pt>
                <c:pt idx="1">
                  <c:v>1325</c:v>
                </c:pt>
                <c:pt idx="2">
                  <c:v>1414</c:v>
                </c:pt>
                <c:pt idx="3">
                  <c:v>96</c:v>
                </c:pt>
                <c:pt idx="4">
                  <c:v>3092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5C-4D97-9440-8E87F929B90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European Union - 27</c:v>
                </c:pt>
                <c:pt idx="1">
                  <c:v>Canada</c:v>
                </c:pt>
                <c:pt idx="2">
                  <c:v>Brazil</c:v>
                </c:pt>
                <c:pt idx="3">
                  <c:v>China</c:v>
                </c:pt>
                <c:pt idx="4">
                  <c:v>US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3225</c:v>
                </c:pt>
                <c:pt idx="1">
                  <c:v>1335</c:v>
                </c:pt>
                <c:pt idx="2">
                  <c:v>1490</c:v>
                </c:pt>
                <c:pt idx="3">
                  <c:v>100</c:v>
                </c:pt>
                <c:pt idx="4">
                  <c:v>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5C-4D97-9440-8E87F929B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53344"/>
        <c:axId val="157753736"/>
      </c:barChart>
      <c:catAx>
        <c:axId val="15775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753736"/>
        <c:crossesAt val="-2.0000000000000003E+72"/>
        <c:auto val="1"/>
        <c:lblAlgn val="ctr"/>
        <c:lblOffset val="100"/>
        <c:noMultiLvlLbl val="0"/>
      </c:catAx>
      <c:valAx>
        <c:axId val="15775373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753344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CHICKEN MEAT IMPORTS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9693356992347788"/>
          <c:w val="0.906615078287628"/>
          <c:h val="0.66200195926213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Russian Federation</c:v>
                </c:pt>
                <c:pt idx="1">
                  <c:v>Japan</c:v>
                </c:pt>
                <c:pt idx="2">
                  <c:v>European Union - 27</c:v>
                </c:pt>
                <c:pt idx="3">
                  <c:v>Peoples Republic of China</c:v>
                </c:pt>
                <c:pt idx="4">
                  <c:v>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229</c:v>
                </c:pt>
                <c:pt idx="1">
                  <c:v>1005</c:v>
                </c:pt>
                <c:pt idx="2">
                  <c:v>660</c:v>
                </c:pt>
                <c:pt idx="3">
                  <c:v>999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5-4E69-B964-70B5A0127F5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Russian Federation</c:v>
                </c:pt>
                <c:pt idx="1">
                  <c:v>Japan</c:v>
                </c:pt>
                <c:pt idx="2">
                  <c:v>European Union - 27</c:v>
                </c:pt>
                <c:pt idx="3">
                  <c:v>Peoples Republic of China</c:v>
                </c:pt>
                <c:pt idx="4">
                  <c:v>US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245</c:v>
                </c:pt>
                <c:pt idx="1">
                  <c:v>1077</c:v>
                </c:pt>
                <c:pt idx="2">
                  <c:v>647</c:v>
                </c:pt>
                <c:pt idx="3">
                  <c:v>788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B5-4E69-B964-70B5A0127F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Russian Federation</c:v>
                </c:pt>
                <c:pt idx="1">
                  <c:v>Japan</c:v>
                </c:pt>
                <c:pt idx="2">
                  <c:v>European Union - 27</c:v>
                </c:pt>
                <c:pt idx="3">
                  <c:v>Peoples Republic of China</c:v>
                </c:pt>
                <c:pt idx="4">
                  <c:v>US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200</c:v>
                </c:pt>
                <c:pt idx="1">
                  <c:v>1101</c:v>
                </c:pt>
                <c:pt idx="2">
                  <c:v>703</c:v>
                </c:pt>
                <c:pt idx="3">
                  <c:v>633</c:v>
                </c:pt>
                <c:pt idx="4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B5-4E69-B964-70B5A0127F5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Russian Federation</c:v>
                </c:pt>
                <c:pt idx="1">
                  <c:v>Japan</c:v>
                </c:pt>
                <c:pt idx="2">
                  <c:v>European Union - 27</c:v>
                </c:pt>
                <c:pt idx="3">
                  <c:v>Peoples Republic of China</c:v>
                </c:pt>
                <c:pt idx="4">
                  <c:v>US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240</c:v>
                </c:pt>
                <c:pt idx="1">
                  <c:v>1063</c:v>
                </c:pt>
                <c:pt idx="2">
                  <c:v>722</c:v>
                </c:pt>
                <c:pt idx="3">
                  <c:v>767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B5-4E69-B964-70B5A0127F5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Russian Federation</c:v>
                </c:pt>
                <c:pt idx="1">
                  <c:v>Japan</c:v>
                </c:pt>
                <c:pt idx="2">
                  <c:v>European Union - 27</c:v>
                </c:pt>
                <c:pt idx="3">
                  <c:v>Peoples Republic of China</c:v>
                </c:pt>
                <c:pt idx="4">
                  <c:v>US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220</c:v>
                </c:pt>
                <c:pt idx="1">
                  <c:v>1075</c:v>
                </c:pt>
                <c:pt idx="2">
                  <c:v>750</c:v>
                </c:pt>
                <c:pt idx="3">
                  <c:v>770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B5-4E69-B964-70B5A0127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54520"/>
        <c:axId val="157754912"/>
      </c:barChart>
      <c:catAx>
        <c:axId val="157754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754912"/>
        <c:crossesAt val="-2.0000000000000003E+75"/>
        <c:auto val="1"/>
        <c:lblAlgn val="ctr"/>
        <c:lblOffset val="100"/>
        <c:noMultiLvlLbl val="0"/>
      </c:catAx>
      <c:valAx>
        <c:axId val="15775491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754520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CHICKEN MEAT EXPORTS</a:t>
            </a:r>
          </a:p>
          <a:p>
            <a:pPr>
              <a:defRPr/>
            </a:pPr>
            <a:r>
              <a:rPr lang="en-US" sz="1800" b="0" dirty="0">
                <a:latin typeface="Arial" pitchFamily="34" charset="0"/>
                <a:cs typeface="Arial" pitchFamily="34" charset="0"/>
              </a:rPr>
              <a:t>Carcass</a:t>
            </a:r>
            <a:r>
              <a:rPr lang="en-US" sz="1800" b="0" baseline="0" dirty="0">
                <a:latin typeface="Arial" pitchFamily="34" charset="0"/>
                <a:cs typeface="Arial" pitchFamily="34" charset="0"/>
              </a:rPr>
              <a:t> Weight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9693356992347788"/>
          <c:w val="0.906615078287628"/>
          <c:h val="0.66200195926213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European Union - 27</c:v>
                </c:pt>
                <c:pt idx="2">
                  <c:v>Thailand</c:v>
                </c:pt>
                <c:pt idx="3">
                  <c:v>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3875</c:v>
                </c:pt>
                <c:pt idx="1">
                  <c:v>2038</c:v>
                </c:pt>
                <c:pt idx="2">
                  <c:v>941</c:v>
                </c:pt>
                <c:pt idx="3">
                  <c:v>3376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B-4F02-8668-3125954047C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European Union - 27</c:v>
                </c:pt>
                <c:pt idx="2">
                  <c:v>Thailand</c:v>
                </c:pt>
                <c:pt idx="3">
                  <c:v>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4226</c:v>
                </c:pt>
                <c:pt idx="1">
                  <c:v>1839</c:v>
                </c:pt>
                <c:pt idx="2">
                  <c:v>907</c:v>
                </c:pt>
                <c:pt idx="3">
                  <c:v>3353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9B-4F02-8668-3125954047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European Union - 27</c:v>
                </c:pt>
                <c:pt idx="2">
                  <c:v>Thailand</c:v>
                </c:pt>
                <c:pt idx="3">
                  <c:v>US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4447</c:v>
                </c:pt>
                <c:pt idx="1">
                  <c:v>1702</c:v>
                </c:pt>
                <c:pt idx="2">
                  <c:v>1021</c:v>
                </c:pt>
                <c:pt idx="3">
                  <c:v>3316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9B-4F02-8668-3125954047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European Union - 27</c:v>
                </c:pt>
                <c:pt idx="2">
                  <c:v>Thailand</c:v>
                </c:pt>
                <c:pt idx="3">
                  <c:v>US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4767</c:v>
                </c:pt>
                <c:pt idx="1">
                  <c:v>1662</c:v>
                </c:pt>
                <c:pt idx="2">
                  <c:v>1098</c:v>
                </c:pt>
                <c:pt idx="3">
                  <c:v>3304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9B-4F02-8668-3125954047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Brazil</c:v>
                </c:pt>
                <c:pt idx="1">
                  <c:v>European Union - 27</c:v>
                </c:pt>
                <c:pt idx="2">
                  <c:v>Thailand</c:v>
                </c:pt>
                <c:pt idx="3">
                  <c:v>US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4975</c:v>
                </c:pt>
                <c:pt idx="1">
                  <c:v>1660</c:v>
                </c:pt>
                <c:pt idx="2">
                  <c:v>1120</c:v>
                </c:pt>
                <c:pt idx="3">
                  <c:v>3214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9B-4F02-8668-312595404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56088"/>
        <c:axId val="157756480"/>
      </c:barChart>
      <c:catAx>
        <c:axId val="157756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756480"/>
        <c:crossesAt val="-2.0000000000000004E+78"/>
        <c:auto val="1"/>
        <c:lblAlgn val="ctr"/>
        <c:lblOffset val="100"/>
        <c:noMultiLvlLbl val="0"/>
      </c:catAx>
      <c:valAx>
        <c:axId val="15775648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 MT</a:t>
                </a:r>
              </a:p>
            </c:rich>
          </c:tx>
          <c:layout>
            <c:manualLayout>
              <c:xMode val="edge"/>
              <c:yMode val="edge"/>
              <c:x val="1.2771517784414879E-3"/>
              <c:y val="0.1250462090126058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756088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9032B-EB1E-4230-83B0-B6684248D1C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DF32-3547-4622-92DA-F60E4D93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8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66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3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7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76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45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7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87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25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66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2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0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6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0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4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5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0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0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0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E6ACB6-4448-DB6E-06A8-007ED6ECA39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21575" y="6310313"/>
            <a:ext cx="6159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186551"/>
              </p:ext>
            </p:extLst>
          </p:nvPr>
        </p:nvGraphicFramePr>
        <p:xfrm>
          <a:off x="204651" y="627017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8570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837670-5991-8C0D-E46B-C605F9A0E80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8088" y="6310313"/>
            <a:ext cx="6159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97470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USDA-ERS &amp;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5886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B1DCBD-E404-3D85-5E72-8E1A50F44E5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29513" y="6310313"/>
            <a:ext cx="67310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55541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6219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31577A-C4DF-B676-4975-B8CEBAE48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1100" y="6310313"/>
            <a:ext cx="6731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14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6547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39FFB-B005-7BC8-4F8B-A6AF19E7C3B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8088" y="6303963"/>
            <a:ext cx="6159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75061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8443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F6DA05-8321-76C1-495A-DBC4F3AED4F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8088" y="6310313"/>
            <a:ext cx="6159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79035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52606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827619-1DE5-AFA2-202C-843AD7E4D0E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8088" y="6310313"/>
            <a:ext cx="6159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87585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32903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91E9A9-6069-0141-4C53-ECDB8D05AD1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8088" y="6310313"/>
            <a:ext cx="6159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49798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6768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B8147A-3C0A-AD11-5263-BCE2986DFD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29513" y="6310313"/>
            <a:ext cx="67310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25853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1341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44A5EF-6C06-1DA4-D9AF-B62217F012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7450" y="6310313"/>
            <a:ext cx="67310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70690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8688561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194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47</cp:revision>
  <dcterms:created xsi:type="dcterms:W3CDTF">2013-08-21T19:37:26Z</dcterms:created>
  <dcterms:modified xsi:type="dcterms:W3CDTF">2024-04-16T17:06:34Z</dcterms:modified>
</cp:coreProperties>
</file>