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omments/comment1.xml" ContentType="application/vnd.openxmlformats-officedocument.presentationml.comments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notesSlides/notesSlide15.xml" ContentType="application/vnd.openxmlformats-officedocument.presentationml.notesSl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Robb" initials="JR" lastIdx="1" clrIdx="0">
    <p:extLst>
      <p:ext uri="{19B8F6BF-5375-455C-9EA6-DF929625EA0E}">
        <p15:presenceInfo xmlns:p15="http://schemas.microsoft.com/office/powerpoint/2012/main" userId="S-1-5-21-3320235449-700431768-4200852346-11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4.xlsx"/><Relationship Id="rId1" Type="http://schemas.openxmlformats.org/officeDocument/2006/relationships/themeOverride" Target="../theme/themeOverride15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NATIONAL AVERAGE CORN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PRICE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Crop Year, Received</a:t>
            </a:r>
            <a:r>
              <a:rPr lang="en-US" sz="2000" b="0" baseline="0" dirty="0"/>
              <a:t> by Farmers</a:t>
            </a:r>
            <a:endParaRPr lang="en-US" sz="2000" b="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4943886324554255E-2"/>
          <c:y val="0.18519648072159994"/>
          <c:w val="0.89310005430355677"/>
          <c:h val="0.758246090717533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$ Per Bushel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  <c:pt idx="25">
                  <c:v>2024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1.82</c:v>
                </c:pt>
                <c:pt idx="1">
                  <c:v>1.85</c:v>
                </c:pt>
                <c:pt idx="2">
                  <c:v>1.97</c:v>
                </c:pt>
                <c:pt idx="3">
                  <c:v>2.3199999999999998</c:v>
                </c:pt>
                <c:pt idx="4">
                  <c:v>2.42</c:v>
                </c:pt>
                <c:pt idx="5">
                  <c:v>2.06</c:v>
                </c:pt>
                <c:pt idx="6">
                  <c:v>2</c:v>
                </c:pt>
                <c:pt idx="7">
                  <c:v>3.04</c:v>
                </c:pt>
                <c:pt idx="8">
                  <c:v>4.2</c:v>
                </c:pt>
                <c:pt idx="9">
                  <c:v>4.0599999999999996</c:v>
                </c:pt>
                <c:pt idx="10">
                  <c:v>3.55</c:v>
                </c:pt>
                <c:pt idx="11">
                  <c:v>5.18</c:v>
                </c:pt>
                <c:pt idx="12">
                  <c:v>6.22</c:v>
                </c:pt>
                <c:pt idx="13">
                  <c:v>6.89</c:v>
                </c:pt>
                <c:pt idx="14">
                  <c:v>4.46</c:v>
                </c:pt>
                <c:pt idx="15">
                  <c:v>3.7</c:v>
                </c:pt>
                <c:pt idx="16">
                  <c:v>3.61</c:v>
                </c:pt>
                <c:pt idx="17">
                  <c:v>3.36</c:v>
                </c:pt>
                <c:pt idx="18">
                  <c:v>3.36</c:v>
                </c:pt>
                <c:pt idx="19">
                  <c:v>3.61</c:v>
                </c:pt>
                <c:pt idx="20">
                  <c:v>3.56</c:v>
                </c:pt>
                <c:pt idx="21">
                  <c:v>4.53</c:v>
                </c:pt>
                <c:pt idx="22">
                  <c:v>6</c:v>
                </c:pt>
                <c:pt idx="23">
                  <c:v>6.54</c:v>
                </c:pt>
                <c:pt idx="24">
                  <c:v>4.75</c:v>
                </c:pt>
                <c:pt idx="25">
                  <c:v>4.1500000000000004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DA-4F3D-9453-7AF27E91D1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613920"/>
        <c:axId val="138614312"/>
      </c:barChart>
      <c:catAx>
        <c:axId val="138613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3861431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38614312"/>
        <c:scaling>
          <c:orientation val="minMax"/>
          <c:max val="7.5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</a:t>
                </a:r>
                <a:r>
                  <a:rPr lang="en-US" b="0" baseline="0" dirty="0"/>
                  <a:t> Bushel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3861392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US TOTAL CORN SUPPLY AND PRICE</a:t>
            </a:r>
            <a:endParaRPr lang="en-US" sz="2000" baseline="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Crop Year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6739750203638343E-2"/>
          <c:y val="0.18519648072159994"/>
          <c:w val="0.86124739795456595"/>
          <c:h val="0.6737390484640123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Supply</c:v>
                </c:pt>
              </c:strCache>
            </c:strRef>
          </c:tx>
          <c:spPr>
            <a:solidFill>
              <a:srgbClr val="0070C0"/>
            </a:solidFill>
            <a:ln>
              <a:solidFill>
                <a:prstClr val="black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  <c:pt idx="25">
                  <c:v>2024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11232.332999999999</c:v>
                </c:pt>
                <c:pt idx="1">
                  <c:v>11639.483999999999</c:v>
                </c:pt>
                <c:pt idx="2">
                  <c:v>11415.953999999998</c:v>
                </c:pt>
                <c:pt idx="3">
                  <c:v>10578</c:v>
                </c:pt>
                <c:pt idx="4">
                  <c:v>11190.222</c:v>
                </c:pt>
                <c:pt idx="5">
                  <c:v>12776.307999999999</c:v>
                </c:pt>
                <c:pt idx="6">
                  <c:v>13237.054</c:v>
                </c:pt>
                <c:pt idx="7">
                  <c:v>12514.161</c:v>
                </c:pt>
                <c:pt idx="8">
                  <c:v>14361.522000000001</c:v>
                </c:pt>
                <c:pt idx="9">
                  <c:v>13726.797999999999</c:v>
                </c:pt>
                <c:pt idx="10">
                  <c:v>14773.172999999999</c:v>
                </c:pt>
                <c:pt idx="11">
                  <c:v>14182.652</c:v>
                </c:pt>
                <c:pt idx="12">
                  <c:v>13516.257</c:v>
                </c:pt>
                <c:pt idx="13">
                  <c:v>11904.138000000001</c:v>
                </c:pt>
                <c:pt idx="14">
                  <c:v>14686.148999999999</c:v>
                </c:pt>
                <c:pt idx="15">
                  <c:v>15479.436</c:v>
                </c:pt>
                <c:pt idx="16">
                  <c:v>15401.273999999999</c:v>
                </c:pt>
                <c:pt idx="17">
                  <c:v>16942.096000000001</c:v>
                </c:pt>
                <c:pt idx="18">
                  <c:v>16938.71</c:v>
                </c:pt>
                <c:pt idx="19">
                  <c:v>16508.704000000002</c:v>
                </c:pt>
                <c:pt idx="20">
                  <c:v>15882.677</c:v>
                </c:pt>
                <c:pt idx="21">
                  <c:v>16054</c:v>
                </c:pt>
                <c:pt idx="22">
                  <c:v>16276.300000000001</c:v>
                </c:pt>
                <c:pt idx="23">
                  <c:v>15066.421</c:v>
                </c:pt>
                <c:pt idx="24">
                  <c:v>16726.795999999998</c:v>
                </c:pt>
                <c:pt idx="25">
                  <c:v>16899.310999999998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47-4DDD-8003-59518FF275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7513136"/>
        <c:axId val="217513528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Price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  <c:pt idx="25">
                  <c:v>2024</c:v>
                </c:pt>
              </c:numCache>
            </c:numRef>
          </c:cat>
          <c:val>
            <c:numRef>
              <c:f>Sheet1!$C$2:$C$27</c:f>
              <c:numCache>
                <c:formatCode>General</c:formatCode>
                <c:ptCount val="26"/>
                <c:pt idx="0">
                  <c:v>1.82</c:v>
                </c:pt>
                <c:pt idx="1">
                  <c:v>1.85</c:v>
                </c:pt>
                <c:pt idx="2">
                  <c:v>1.97</c:v>
                </c:pt>
                <c:pt idx="3">
                  <c:v>2.3199999999999998</c:v>
                </c:pt>
                <c:pt idx="4">
                  <c:v>2.42</c:v>
                </c:pt>
                <c:pt idx="5">
                  <c:v>2.06</c:v>
                </c:pt>
                <c:pt idx="6">
                  <c:v>2</c:v>
                </c:pt>
                <c:pt idx="7">
                  <c:v>3.04</c:v>
                </c:pt>
                <c:pt idx="8">
                  <c:v>4.2</c:v>
                </c:pt>
                <c:pt idx="9">
                  <c:v>4.0599999999999996</c:v>
                </c:pt>
                <c:pt idx="10">
                  <c:v>3.55</c:v>
                </c:pt>
                <c:pt idx="11">
                  <c:v>5.18</c:v>
                </c:pt>
                <c:pt idx="12">
                  <c:v>6.22</c:v>
                </c:pt>
                <c:pt idx="13">
                  <c:v>6.89</c:v>
                </c:pt>
                <c:pt idx="14">
                  <c:v>4.46</c:v>
                </c:pt>
                <c:pt idx="15">
                  <c:v>3.7</c:v>
                </c:pt>
                <c:pt idx="16">
                  <c:v>3.61</c:v>
                </c:pt>
                <c:pt idx="17">
                  <c:v>3.36</c:v>
                </c:pt>
                <c:pt idx="18">
                  <c:v>3.36</c:v>
                </c:pt>
                <c:pt idx="19">
                  <c:v>3.61</c:v>
                </c:pt>
                <c:pt idx="20">
                  <c:v>3.56</c:v>
                </c:pt>
                <c:pt idx="21">
                  <c:v>4.53</c:v>
                </c:pt>
                <c:pt idx="22">
                  <c:v>6</c:v>
                </c:pt>
                <c:pt idx="23">
                  <c:v>6.54</c:v>
                </c:pt>
                <c:pt idx="24">
                  <c:v>4.75</c:v>
                </c:pt>
                <c:pt idx="25">
                  <c:v>4.1500000000000004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847-4DDD-8003-59518FF275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7514312"/>
        <c:axId val="217513920"/>
      </c:lineChart>
      <c:catAx>
        <c:axId val="217513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751352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17513528"/>
        <c:scaling>
          <c:orientation val="minMax"/>
          <c:min val="4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 err="1"/>
                  <a:t>Bil</a:t>
                </a:r>
                <a:r>
                  <a:rPr lang="en-US" b="0" dirty="0"/>
                  <a:t>. Bushels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17513136"/>
        <c:crosses val="autoZero"/>
        <c:crossBetween val="between"/>
        <c:majorUnit val="2000"/>
        <c:minorUnit val="1000"/>
        <c:dispUnits>
          <c:builtInUnit val="thousands"/>
        </c:dispUnits>
      </c:valAx>
      <c:valAx>
        <c:axId val="217513920"/>
        <c:scaling>
          <c:orientation val="minMax"/>
          <c:min val="1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Bushel</a:t>
                </a:r>
              </a:p>
            </c:rich>
          </c:tx>
          <c:layout>
            <c:manualLayout>
              <c:xMode val="edge"/>
              <c:yMode val="edge"/>
              <c:x val="0.8286494252873563"/>
              <c:y val="0.11247088832205833"/>
            </c:manualLayout>
          </c:layout>
          <c:overlay val="0"/>
        </c:title>
        <c:numFmt formatCode="#,##0.00" sourceLinked="0"/>
        <c:majorTickMark val="out"/>
        <c:minorTickMark val="none"/>
        <c:tickLblPos val="nextTo"/>
        <c:crossAx val="217514312"/>
        <c:crosses val="max"/>
        <c:crossBetween val="between"/>
      </c:valAx>
      <c:catAx>
        <c:axId val="2175143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7513920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US TOTAL SOYBEAN MEAL SUPPLY AND PRICE</a:t>
            </a:r>
            <a:endParaRPr lang="en-US" sz="2000" baseline="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Crop Year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88214544302651821"/>
          <c:h val="0.6737390484640123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Supply</c:v>
                </c:pt>
              </c:strCache>
            </c:strRef>
          </c:tx>
          <c:spPr>
            <a:solidFill>
              <a:srgbClr val="0070C0"/>
            </a:solidFill>
            <a:ln>
              <a:solidFill>
                <a:prstClr val="black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  <c:pt idx="25">
                  <c:v>2024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37992.520200441686</c:v>
                </c:pt>
                <c:pt idx="1">
                  <c:v>39732.810085914898</c:v>
                </c:pt>
                <c:pt idx="2">
                  <c:v>40822.717261057216</c:v>
                </c:pt>
                <c:pt idx="3">
                  <c:v>38607.480711274242</c:v>
                </c:pt>
                <c:pt idx="4">
                  <c:v>36829.634620186029</c:v>
                </c:pt>
                <c:pt idx="5">
                  <c:v>41073.338753986711</c:v>
                </c:pt>
                <c:pt idx="6">
                  <c:v>41556.506088536793</c:v>
                </c:pt>
                <c:pt idx="7">
                  <c:v>43501.674060168261</c:v>
                </c:pt>
                <c:pt idx="8">
                  <c:v>42767.667390012655</c:v>
                </c:pt>
                <c:pt idx="9">
                  <c:v>39484.001952550359</c:v>
                </c:pt>
                <c:pt idx="10">
                  <c:v>42101.257187078183</c:v>
                </c:pt>
                <c:pt idx="11">
                  <c:v>39732.138715855595</c:v>
                </c:pt>
                <c:pt idx="12">
                  <c:v>41601.571449684947</c:v>
                </c:pt>
                <c:pt idx="13">
                  <c:v>40420.009308055836</c:v>
                </c:pt>
                <c:pt idx="14">
                  <c:v>41342.956227568</c:v>
                </c:pt>
                <c:pt idx="15">
                  <c:v>45645</c:v>
                </c:pt>
                <c:pt idx="16">
                  <c:v>45335</c:v>
                </c:pt>
                <c:pt idx="17">
                  <c:v>45401</c:v>
                </c:pt>
                <c:pt idx="18">
                  <c:v>50110</c:v>
                </c:pt>
                <c:pt idx="19">
                  <c:v>50047</c:v>
                </c:pt>
                <c:pt idx="20">
                  <c:v>52141</c:v>
                </c:pt>
                <c:pt idx="21">
                  <c:v>51690</c:v>
                </c:pt>
                <c:pt idx="22">
                  <c:v>52810</c:v>
                </c:pt>
                <c:pt idx="23">
                  <c:v>53437</c:v>
                </c:pt>
                <c:pt idx="24">
                  <c:v>55225</c:v>
                </c:pt>
                <c:pt idx="25">
                  <c:v>54800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55-4BD6-BEA9-007E50950C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7685536"/>
        <c:axId val="217685928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Price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  <c:pt idx="25">
                  <c:v>2024</c:v>
                </c:pt>
              </c:numCache>
            </c:numRef>
          </c:cat>
          <c:val>
            <c:numRef>
              <c:f>Sheet1!$C$2:$C$27</c:f>
              <c:numCache>
                <c:formatCode>General</c:formatCode>
                <c:ptCount val="26"/>
                <c:pt idx="0">
                  <c:v>167.7</c:v>
                </c:pt>
                <c:pt idx="1">
                  <c:v>173.61</c:v>
                </c:pt>
                <c:pt idx="2">
                  <c:v>167.72</c:v>
                </c:pt>
                <c:pt idx="3">
                  <c:v>181.58</c:v>
                </c:pt>
                <c:pt idx="4">
                  <c:v>256.05</c:v>
                </c:pt>
                <c:pt idx="5">
                  <c:v>182.9</c:v>
                </c:pt>
                <c:pt idx="6">
                  <c:v>174.17</c:v>
                </c:pt>
                <c:pt idx="7">
                  <c:v>205.44</c:v>
                </c:pt>
                <c:pt idx="8">
                  <c:v>335.94</c:v>
                </c:pt>
                <c:pt idx="9">
                  <c:v>331.17</c:v>
                </c:pt>
                <c:pt idx="10">
                  <c:v>311.27</c:v>
                </c:pt>
                <c:pt idx="11">
                  <c:v>345.52</c:v>
                </c:pt>
                <c:pt idx="12">
                  <c:v>393.53</c:v>
                </c:pt>
                <c:pt idx="13">
                  <c:v>468.11</c:v>
                </c:pt>
                <c:pt idx="14">
                  <c:v>489.94</c:v>
                </c:pt>
                <c:pt idx="15">
                  <c:v>368.49</c:v>
                </c:pt>
                <c:pt idx="16">
                  <c:v>324.56</c:v>
                </c:pt>
                <c:pt idx="17">
                  <c:v>316.88</c:v>
                </c:pt>
                <c:pt idx="18">
                  <c:v>345.02</c:v>
                </c:pt>
                <c:pt idx="19">
                  <c:v>308.27999999999997</c:v>
                </c:pt>
                <c:pt idx="20">
                  <c:v>299.5</c:v>
                </c:pt>
                <c:pt idx="21">
                  <c:v>392.31</c:v>
                </c:pt>
                <c:pt idx="22">
                  <c:v>439.81</c:v>
                </c:pt>
                <c:pt idx="23">
                  <c:v>451.91</c:v>
                </c:pt>
                <c:pt idx="24">
                  <c:v>380</c:v>
                </c:pt>
                <c:pt idx="25">
                  <c:v>400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055-4BD6-BEA9-007E50950C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7686712"/>
        <c:axId val="217686320"/>
      </c:lineChart>
      <c:catAx>
        <c:axId val="217685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768592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17685928"/>
        <c:scaling>
          <c:orientation val="minMax"/>
          <c:min val="3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Tons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17685536"/>
        <c:crosses val="autoZero"/>
        <c:crossBetween val="between"/>
        <c:dispUnits>
          <c:builtInUnit val="thousands"/>
        </c:dispUnits>
      </c:valAx>
      <c:valAx>
        <c:axId val="217686320"/>
        <c:scaling>
          <c:orientation val="minMax"/>
          <c:min val="5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Ton</a:t>
                </a:r>
              </a:p>
            </c:rich>
          </c:tx>
          <c:layout>
            <c:manualLayout>
              <c:xMode val="edge"/>
              <c:yMode val="edge"/>
              <c:x val="0.86169540229885055"/>
              <c:y val="0.11247088832205833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217686712"/>
        <c:crosses val="max"/>
        <c:crossBetween val="between"/>
        <c:majorUnit val="100"/>
      </c:valAx>
      <c:catAx>
        <c:axId val="2176867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7686320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NATIONAL AVERAGE SOYBEAN PRICE</a:t>
            </a:r>
          </a:p>
          <a:p>
            <a:pPr>
              <a:defRPr/>
            </a:pPr>
            <a:r>
              <a:rPr lang="en-US" sz="2000" b="0" dirty="0"/>
              <a:t>Crop Year, Received by Farmers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512354059190877E-2"/>
          <c:y val="0.18519648072159994"/>
          <c:w val="0.87998936555344387"/>
          <c:h val="0.758246090717533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  <c:pt idx="25">
                  <c:v>2024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4.63</c:v>
                </c:pt>
                <c:pt idx="1">
                  <c:v>4.54</c:v>
                </c:pt>
                <c:pt idx="2">
                  <c:v>4.38</c:v>
                </c:pt>
                <c:pt idx="3">
                  <c:v>5.53</c:v>
                </c:pt>
                <c:pt idx="4">
                  <c:v>7.34</c:v>
                </c:pt>
                <c:pt idx="5">
                  <c:v>5.74</c:v>
                </c:pt>
                <c:pt idx="6">
                  <c:v>5.66</c:v>
                </c:pt>
                <c:pt idx="7">
                  <c:v>6.43</c:v>
                </c:pt>
                <c:pt idx="8">
                  <c:v>10.1</c:v>
                </c:pt>
                <c:pt idx="9">
                  <c:v>9.9700000000000006</c:v>
                </c:pt>
                <c:pt idx="10">
                  <c:v>9.59</c:v>
                </c:pt>
                <c:pt idx="11">
                  <c:v>11.3</c:v>
                </c:pt>
                <c:pt idx="12">
                  <c:v>12.5</c:v>
                </c:pt>
                <c:pt idx="13">
                  <c:v>14.4</c:v>
                </c:pt>
                <c:pt idx="14">
                  <c:v>13</c:v>
                </c:pt>
                <c:pt idx="15">
                  <c:v>10.1</c:v>
                </c:pt>
                <c:pt idx="16">
                  <c:v>8.9499999999999993</c:v>
                </c:pt>
                <c:pt idx="17">
                  <c:v>9.4700000000000006</c:v>
                </c:pt>
                <c:pt idx="18">
                  <c:v>9.33</c:v>
                </c:pt>
                <c:pt idx="19">
                  <c:v>8.48</c:v>
                </c:pt>
                <c:pt idx="20">
                  <c:v>8.57</c:v>
                </c:pt>
                <c:pt idx="21">
                  <c:v>10.8</c:v>
                </c:pt>
                <c:pt idx="22">
                  <c:v>13.3</c:v>
                </c:pt>
                <c:pt idx="23">
                  <c:v>14.2</c:v>
                </c:pt>
                <c:pt idx="24">
                  <c:v>12.75</c:v>
                </c:pt>
                <c:pt idx="25">
                  <c:v>12.35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F5-4BE2-920C-B5E80FAC24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687888"/>
        <c:axId val="217688280"/>
      </c:barChart>
      <c:catAx>
        <c:axId val="217687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768828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17688280"/>
        <c:scaling>
          <c:orientation val="minMax"/>
          <c:min val="3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Bushel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1768788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NATIONAL AVERAGE SOYBEAN YIELD</a:t>
            </a:r>
          </a:p>
          <a:p>
            <a:pPr>
              <a:defRPr/>
            </a:pPr>
            <a:r>
              <a:rPr lang="en-US" sz="2000" b="0" dirty="0"/>
              <a:t>Crop Year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274097203366833"/>
          <c:h val="0.758246090717533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  <c:pt idx="25">
                  <c:v>2024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36.630842282527674</c:v>
                </c:pt>
                <c:pt idx="1">
                  <c:v>38.087089824328807</c:v>
                </c:pt>
                <c:pt idx="2">
                  <c:v>39.61194929770469</c:v>
                </c:pt>
                <c:pt idx="3">
                  <c:v>38.017393823192684</c:v>
                </c:pt>
                <c:pt idx="4">
                  <c:v>33.857345880015451</c:v>
                </c:pt>
                <c:pt idx="5">
                  <c:v>42.237350928905592</c:v>
                </c:pt>
                <c:pt idx="6">
                  <c:v>43.06384471796887</c:v>
                </c:pt>
                <c:pt idx="7">
                  <c:v>42.850406155330958</c:v>
                </c:pt>
                <c:pt idx="8">
                  <c:v>41.734745736289092</c:v>
                </c:pt>
                <c:pt idx="9">
                  <c:v>39.729074329481392</c:v>
                </c:pt>
                <c:pt idx="10">
                  <c:v>44.007371811658722</c:v>
                </c:pt>
                <c:pt idx="11">
                  <c:v>43.483957707871035</c:v>
                </c:pt>
                <c:pt idx="12">
                  <c:v>41.980847430058553</c:v>
                </c:pt>
                <c:pt idx="13">
                  <c:v>39.951197730615675</c:v>
                </c:pt>
                <c:pt idx="14">
                  <c:v>44.037401807142011</c:v>
                </c:pt>
                <c:pt idx="15">
                  <c:v>47.5</c:v>
                </c:pt>
                <c:pt idx="16">
                  <c:v>48</c:v>
                </c:pt>
                <c:pt idx="17">
                  <c:v>52</c:v>
                </c:pt>
                <c:pt idx="18">
                  <c:v>49.3</c:v>
                </c:pt>
                <c:pt idx="19">
                  <c:v>50.6</c:v>
                </c:pt>
                <c:pt idx="20">
                  <c:v>47.4</c:v>
                </c:pt>
                <c:pt idx="21">
                  <c:v>51</c:v>
                </c:pt>
                <c:pt idx="22">
                  <c:v>51.7</c:v>
                </c:pt>
                <c:pt idx="23">
                  <c:v>49.6</c:v>
                </c:pt>
                <c:pt idx="24">
                  <c:v>50.6</c:v>
                </c:pt>
                <c:pt idx="25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86-464F-AFA0-FFA7E03571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8017656"/>
        <c:axId val="218018048"/>
      </c:barChart>
      <c:catAx>
        <c:axId val="218017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801804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18018048"/>
        <c:scaling>
          <c:orientation val="minMax"/>
          <c:min val="2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Bu. Per Acre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21801765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US ANNUAL SOYBEAN PRODUCTION</a:t>
            </a:r>
          </a:p>
          <a:p>
            <a:pPr>
              <a:defRPr/>
            </a:pPr>
            <a:r>
              <a:rPr lang="en-US" sz="2000" b="0" dirty="0"/>
              <a:t>Crop Year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4"/>
          <c:w val="0.90621074305367"/>
          <c:h val="0.758246090717533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  <c:pt idx="25">
                  <c:v>2024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2653.7579999999998</c:v>
                </c:pt>
                <c:pt idx="1">
                  <c:v>2757.81</c:v>
                </c:pt>
                <c:pt idx="2">
                  <c:v>2890.6819999999998</c:v>
                </c:pt>
                <c:pt idx="3">
                  <c:v>2756.1469999999999</c:v>
                </c:pt>
                <c:pt idx="4">
                  <c:v>2453.8449999999998</c:v>
                </c:pt>
                <c:pt idx="5">
                  <c:v>3123.79</c:v>
                </c:pt>
                <c:pt idx="6">
                  <c:v>3068.3420000000001</c:v>
                </c:pt>
                <c:pt idx="7">
                  <c:v>3196.7260000000001</c:v>
                </c:pt>
                <c:pt idx="8">
                  <c:v>2677.1170000000002</c:v>
                </c:pt>
                <c:pt idx="9">
                  <c:v>2967.0070000000001</c:v>
                </c:pt>
                <c:pt idx="10">
                  <c:v>3360.931</c:v>
                </c:pt>
                <c:pt idx="11">
                  <c:v>3331.306</c:v>
                </c:pt>
                <c:pt idx="12">
                  <c:v>3097.1790000000001</c:v>
                </c:pt>
                <c:pt idx="13">
                  <c:v>3042.0439999999999</c:v>
                </c:pt>
                <c:pt idx="14">
                  <c:v>3358</c:v>
                </c:pt>
                <c:pt idx="15">
                  <c:v>3927</c:v>
                </c:pt>
                <c:pt idx="16">
                  <c:v>3926</c:v>
                </c:pt>
                <c:pt idx="17">
                  <c:v>4296</c:v>
                </c:pt>
                <c:pt idx="18">
                  <c:v>4411.6329999999998</c:v>
                </c:pt>
                <c:pt idx="19">
                  <c:v>4428.1499999999996</c:v>
                </c:pt>
                <c:pt idx="20">
                  <c:v>3552.241</c:v>
                </c:pt>
                <c:pt idx="21">
                  <c:v>4216.3019999999997</c:v>
                </c:pt>
                <c:pt idx="22">
                  <c:v>4465.3819999999996</c:v>
                </c:pt>
                <c:pt idx="23">
                  <c:v>4270.1959999999999</c:v>
                </c:pt>
                <c:pt idx="24">
                  <c:v>4167.2136</c:v>
                </c:pt>
                <c:pt idx="25">
                  <c:v>4206.75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D8-4B9C-B02D-1CA64D8D94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8018832"/>
        <c:axId val="218019224"/>
      </c:barChart>
      <c:catAx>
        <c:axId val="218018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801922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18019224"/>
        <c:scaling>
          <c:orientation val="minMax"/>
          <c:min val="1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 err="1"/>
                  <a:t>Bil</a:t>
                </a:r>
                <a:r>
                  <a:rPr lang="en-US" b="0" dirty="0"/>
                  <a:t>. Bushels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18018832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US ANNUAL SOYBEAN ENDING STOCKS</a:t>
            </a:r>
          </a:p>
          <a:p>
            <a:pPr>
              <a:defRPr/>
            </a:pPr>
            <a:r>
              <a:rPr lang="en-US" sz="2000" b="0" dirty="0"/>
              <a:t>Crop Year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63028328355521"/>
          <c:h val="0.758246090717533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  <c:pt idx="25">
                  <c:v>2024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290.23999999999978</c:v>
                </c:pt>
                <c:pt idx="1">
                  <c:v>247.74699999999984</c:v>
                </c:pt>
                <c:pt idx="2">
                  <c:v>208.05315326169966</c:v>
                </c:pt>
                <c:pt idx="3">
                  <c:v>178.32846583096671</c:v>
                </c:pt>
                <c:pt idx="4">
                  <c:v>112.41470607096699</c:v>
                </c:pt>
                <c:pt idx="5">
                  <c:v>255.73599999999988</c:v>
                </c:pt>
                <c:pt idx="6">
                  <c:v>449.32500000000027</c:v>
                </c:pt>
                <c:pt idx="7">
                  <c:v>573.85048902536664</c:v>
                </c:pt>
                <c:pt idx="8">
                  <c:v>204.69060530433353</c:v>
                </c:pt>
                <c:pt idx="9">
                  <c:v>137.82536190473365</c:v>
                </c:pt>
                <c:pt idx="10">
                  <c:v>151.29699999999957</c:v>
                </c:pt>
                <c:pt idx="11">
                  <c:v>214.56399999999985</c:v>
                </c:pt>
                <c:pt idx="12">
                  <c:v>169.23799999999983</c:v>
                </c:pt>
                <c:pt idx="13">
                  <c:v>141.41491847457291</c:v>
                </c:pt>
                <c:pt idx="14">
                  <c:v>92</c:v>
                </c:pt>
                <c:pt idx="15">
                  <c:v>191</c:v>
                </c:pt>
                <c:pt idx="16">
                  <c:v>197</c:v>
                </c:pt>
                <c:pt idx="17">
                  <c:v>302</c:v>
                </c:pt>
                <c:pt idx="18">
                  <c:v>438</c:v>
                </c:pt>
                <c:pt idx="19">
                  <c:v>909</c:v>
                </c:pt>
                <c:pt idx="20">
                  <c:v>525</c:v>
                </c:pt>
                <c:pt idx="21">
                  <c:v>257.30199999999968</c:v>
                </c:pt>
                <c:pt idx="22">
                  <c:v>274.38199999999961</c:v>
                </c:pt>
                <c:pt idx="23">
                  <c:v>264.59000000000015</c:v>
                </c:pt>
                <c:pt idx="24">
                  <c:v>286.94446034876182</c:v>
                </c:pt>
                <c:pt idx="25">
                  <c:v>305.79328169826204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C2-42E8-A079-E0E54F37D6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8020008"/>
        <c:axId val="218020400"/>
      </c:barChart>
      <c:catAx>
        <c:axId val="218020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802040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1802040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Bushels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1802000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NATIONAL AVERAGE CORN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YIELD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Crop Year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63028328355521"/>
          <c:h val="0.758246090717533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Bu. Per Acre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  <c:pt idx="25">
                  <c:v>2024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133.80000000000001</c:v>
                </c:pt>
                <c:pt idx="1">
                  <c:v>136.9</c:v>
                </c:pt>
                <c:pt idx="2">
                  <c:v>138.19999999999999</c:v>
                </c:pt>
                <c:pt idx="3">
                  <c:v>129.30000000000001</c:v>
                </c:pt>
                <c:pt idx="4">
                  <c:v>142.19999999999999</c:v>
                </c:pt>
                <c:pt idx="5">
                  <c:v>160.4</c:v>
                </c:pt>
                <c:pt idx="6">
                  <c:v>148</c:v>
                </c:pt>
                <c:pt idx="7">
                  <c:v>149.1</c:v>
                </c:pt>
                <c:pt idx="8">
                  <c:v>150.69999999999999</c:v>
                </c:pt>
                <c:pt idx="9">
                  <c:v>153.9</c:v>
                </c:pt>
                <c:pt idx="10">
                  <c:v>164.7</c:v>
                </c:pt>
                <c:pt idx="11">
                  <c:v>152.80000000000001</c:v>
                </c:pt>
                <c:pt idx="12">
                  <c:v>147.19999999999999</c:v>
                </c:pt>
                <c:pt idx="13">
                  <c:v>123.1</c:v>
                </c:pt>
                <c:pt idx="14">
                  <c:v>158.1</c:v>
                </c:pt>
                <c:pt idx="15">
                  <c:v>171</c:v>
                </c:pt>
                <c:pt idx="16">
                  <c:v>168.4</c:v>
                </c:pt>
                <c:pt idx="17">
                  <c:v>174.6</c:v>
                </c:pt>
                <c:pt idx="18">
                  <c:v>176.6</c:v>
                </c:pt>
                <c:pt idx="19">
                  <c:v>176.4</c:v>
                </c:pt>
                <c:pt idx="20">
                  <c:v>167.5</c:v>
                </c:pt>
                <c:pt idx="21">
                  <c:v>171.4</c:v>
                </c:pt>
                <c:pt idx="22">
                  <c:v>176.7</c:v>
                </c:pt>
                <c:pt idx="23">
                  <c:v>173.4</c:v>
                </c:pt>
                <c:pt idx="24">
                  <c:v>177.3</c:v>
                </c:pt>
                <c:pt idx="25">
                  <c:v>175.65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4-48C6-A361-C7165E32E1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473880"/>
        <c:axId val="214609296"/>
      </c:barChart>
      <c:catAx>
        <c:axId val="137473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460929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14609296"/>
        <c:scaling>
          <c:orientation val="minMax"/>
          <c:max val="190"/>
          <c:min val="1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Bu. Per Acre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37473880"/>
        <c:crosses val="autoZero"/>
        <c:crossBetween val="between"/>
        <c:minorUnit val="10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US ANNUAL CORN EXPORTS</a:t>
            </a:r>
          </a:p>
          <a:p>
            <a:pPr>
              <a:defRPr/>
            </a:pPr>
            <a:r>
              <a:rPr lang="en-US" sz="2000" b="0" dirty="0"/>
              <a:t>Crop Year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4"/>
          <c:w val="0.90621074305367"/>
          <c:h val="0.758246090717533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Bil. Bushels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  <c:pt idx="25">
                  <c:v>2024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1936.6</c:v>
                </c:pt>
                <c:pt idx="1">
                  <c:v>1941</c:v>
                </c:pt>
                <c:pt idx="2">
                  <c:v>1905</c:v>
                </c:pt>
                <c:pt idx="3">
                  <c:v>1588</c:v>
                </c:pt>
                <c:pt idx="4">
                  <c:v>1900</c:v>
                </c:pt>
                <c:pt idx="5">
                  <c:v>1818</c:v>
                </c:pt>
                <c:pt idx="6">
                  <c:v>2134</c:v>
                </c:pt>
                <c:pt idx="7">
                  <c:v>2125</c:v>
                </c:pt>
                <c:pt idx="8">
                  <c:v>2437</c:v>
                </c:pt>
                <c:pt idx="9">
                  <c:v>1849</c:v>
                </c:pt>
                <c:pt idx="10">
                  <c:v>1980</c:v>
                </c:pt>
                <c:pt idx="11">
                  <c:v>1834</c:v>
                </c:pt>
                <c:pt idx="12">
                  <c:v>1543</c:v>
                </c:pt>
                <c:pt idx="13">
                  <c:v>730</c:v>
                </c:pt>
                <c:pt idx="14">
                  <c:v>1920</c:v>
                </c:pt>
                <c:pt idx="15">
                  <c:v>1867</c:v>
                </c:pt>
                <c:pt idx="16">
                  <c:v>1901</c:v>
                </c:pt>
                <c:pt idx="17">
                  <c:v>2294</c:v>
                </c:pt>
                <c:pt idx="18">
                  <c:v>2438</c:v>
                </c:pt>
                <c:pt idx="19">
                  <c:v>2066</c:v>
                </c:pt>
                <c:pt idx="20">
                  <c:v>1778</c:v>
                </c:pt>
                <c:pt idx="21">
                  <c:v>2747</c:v>
                </c:pt>
                <c:pt idx="22">
                  <c:v>2471</c:v>
                </c:pt>
                <c:pt idx="23">
                  <c:v>1661</c:v>
                </c:pt>
                <c:pt idx="24">
                  <c:v>2250</c:v>
                </c:pt>
                <c:pt idx="25">
                  <c:v>2400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B5-4542-B92C-ED24F365B1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608120"/>
        <c:axId val="214608904"/>
      </c:barChart>
      <c:catAx>
        <c:axId val="214608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460890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14608904"/>
        <c:scaling>
          <c:orientation val="minMax"/>
          <c:max val="3000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 err="1"/>
                  <a:t>Bil</a:t>
                </a:r>
                <a:r>
                  <a:rPr lang="en-US" b="0" dirty="0"/>
                  <a:t>. Bushels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14608120"/>
        <c:crosses val="autoZero"/>
        <c:crossBetween val="between"/>
        <c:majorUnit val="500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US ANNUAL CORN FEED USE &amp; RESIDUAL</a:t>
            </a:r>
          </a:p>
          <a:p>
            <a:pPr>
              <a:defRPr/>
            </a:pPr>
            <a:r>
              <a:rPr lang="en-US" sz="2000" b="0" dirty="0"/>
              <a:t>Crop Year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4"/>
          <c:w val="0.90621074305367"/>
          <c:h val="0.758246090717533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Bil. Bushels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  <c:pt idx="25">
                  <c:v>2024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5664.9</c:v>
                </c:pt>
                <c:pt idx="1">
                  <c:v>5842.77</c:v>
                </c:pt>
                <c:pt idx="2">
                  <c:v>5868.4</c:v>
                </c:pt>
                <c:pt idx="3">
                  <c:v>5563</c:v>
                </c:pt>
                <c:pt idx="4">
                  <c:v>5795</c:v>
                </c:pt>
                <c:pt idx="5">
                  <c:v>6158</c:v>
                </c:pt>
                <c:pt idx="6">
                  <c:v>6155</c:v>
                </c:pt>
                <c:pt idx="7">
                  <c:v>5598</c:v>
                </c:pt>
                <c:pt idx="8">
                  <c:v>5913</c:v>
                </c:pt>
                <c:pt idx="9">
                  <c:v>5182</c:v>
                </c:pt>
                <c:pt idx="10">
                  <c:v>5125</c:v>
                </c:pt>
                <c:pt idx="11">
                  <c:v>4795</c:v>
                </c:pt>
                <c:pt idx="12">
                  <c:v>4557</c:v>
                </c:pt>
                <c:pt idx="13">
                  <c:v>4315</c:v>
                </c:pt>
                <c:pt idx="14">
                  <c:v>5040</c:v>
                </c:pt>
                <c:pt idx="15">
                  <c:v>5280</c:v>
                </c:pt>
                <c:pt idx="16">
                  <c:v>5114</c:v>
                </c:pt>
                <c:pt idx="17">
                  <c:v>5470</c:v>
                </c:pt>
                <c:pt idx="18">
                  <c:v>5304</c:v>
                </c:pt>
                <c:pt idx="19">
                  <c:v>5429</c:v>
                </c:pt>
                <c:pt idx="20">
                  <c:v>5903</c:v>
                </c:pt>
                <c:pt idx="21">
                  <c:v>5602</c:v>
                </c:pt>
                <c:pt idx="22">
                  <c:v>5721</c:v>
                </c:pt>
                <c:pt idx="23">
                  <c:v>5549</c:v>
                </c:pt>
                <c:pt idx="24">
                  <c:v>5425</c:v>
                </c:pt>
                <c:pt idx="25">
                  <c:v>5400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1A-4FCE-BC36-02EF1166E6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610080"/>
        <c:axId val="139424624"/>
      </c:barChart>
      <c:catAx>
        <c:axId val="214610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3942462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39424624"/>
        <c:scaling>
          <c:orientation val="minMax"/>
          <c:min val="35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 err="1"/>
                  <a:t>Bil</a:t>
                </a:r>
                <a:r>
                  <a:rPr lang="en-US" b="0" dirty="0"/>
                  <a:t>. Bushels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14610080"/>
        <c:crosses val="autoZero"/>
        <c:crossBetween val="between"/>
        <c:minorUnit val="250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US ANNUAL CORN PRODUCTION</a:t>
            </a:r>
          </a:p>
          <a:p>
            <a:pPr>
              <a:defRPr/>
            </a:pPr>
            <a:r>
              <a:rPr lang="en-US" sz="2000" b="0" dirty="0"/>
              <a:t>Crop Year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274097203366833"/>
          <c:h val="0.758246090717533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Bil. Bushels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  <c:pt idx="25">
                  <c:v>2024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9430.6119999999992</c:v>
                </c:pt>
                <c:pt idx="1">
                  <c:v>9915.0509999999995</c:v>
                </c:pt>
                <c:pt idx="2">
                  <c:v>9506.84</c:v>
                </c:pt>
                <c:pt idx="3">
                  <c:v>8966.7870000000003</c:v>
                </c:pt>
                <c:pt idx="4">
                  <c:v>10089.222</c:v>
                </c:pt>
                <c:pt idx="5">
                  <c:v>11807.085999999999</c:v>
                </c:pt>
                <c:pt idx="6">
                  <c:v>11114.082</c:v>
                </c:pt>
                <c:pt idx="7">
                  <c:v>10535</c:v>
                </c:pt>
                <c:pt idx="8">
                  <c:v>13037.875</c:v>
                </c:pt>
                <c:pt idx="9">
                  <c:v>12091.647999999999</c:v>
                </c:pt>
                <c:pt idx="10">
                  <c:v>13091.861999999999</c:v>
                </c:pt>
                <c:pt idx="11">
                  <c:v>12446.865</c:v>
                </c:pt>
                <c:pt idx="12">
                  <c:v>12359.611999999999</c:v>
                </c:pt>
                <c:pt idx="13">
                  <c:v>10755.111000000001</c:v>
                </c:pt>
                <c:pt idx="14">
                  <c:v>13828.964</c:v>
                </c:pt>
                <c:pt idx="15">
                  <c:v>14215.531999999999</c:v>
                </c:pt>
                <c:pt idx="16">
                  <c:v>13601.964</c:v>
                </c:pt>
                <c:pt idx="17">
                  <c:v>15148.038</c:v>
                </c:pt>
                <c:pt idx="18">
                  <c:v>14609.406999999999</c:v>
                </c:pt>
                <c:pt idx="19">
                  <c:v>14340.369000000001</c:v>
                </c:pt>
                <c:pt idx="20">
                  <c:v>13619.928</c:v>
                </c:pt>
                <c:pt idx="21">
                  <c:v>14111</c:v>
                </c:pt>
                <c:pt idx="22">
                  <c:v>15017.788</c:v>
                </c:pt>
                <c:pt idx="23">
                  <c:v>13650.531000000001</c:v>
                </c:pt>
                <c:pt idx="24">
                  <c:v>15341.594999999999</c:v>
                </c:pt>
                <c:pt idx="25">
                  <c:v>14596.514999999999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0C-4FF0-B458-39EF3055C6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424232"/>
        <c:axId val="139423056"/>
      </c:barChart>
      <c:catAx>
        <c:axId val="139424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3942305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39423056"/>
        <c:scaling>
          <c:orientation val="minMax"/>
          <c:min val="4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 err="1"/>
                  <a:t>Bil</a:t>
                </a:r>
                <a:r>
                  <a:rPr lang="en-US" b="0" dirty="0"/>
                  <a:t>. Bushels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39424232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US ANNUAL CORN ENDING STOCKS</a:t>
            </a:r>
          </a:p>
          <a:p>
            <a:pPr>
              <a:defRPr/>
            </a:pPr>
            <a:r>
              <a:rPr lang="en-US" sz="2000" b="0" dirty="0"/>
              <a:t>Crop Year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4"/>
          <c:w val="0.90621074305367"/>
          <c:h val="0.758246090717533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Bil. Bushels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  <c:pt idx="25">
                  <c:v>2024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1717.8329999999987</c:v>
                </c:pt>
                <c:pt idx="1">
                  <c:v>1899.1139999999978</c:v>
                </c:pt>
                <c:pt idx="2">
                  <c:v>1596.2539999999972</c:v>
                </c:pt>
                <c:pt idx="3">
                  <c:v>1087</c:v>
                </c:pt>
                <c:pt idx="4">
                  <c:v>958.22199999999975</c:v>
                </c:pt>
                <c:pt idx="5">
                  <c:v>2113.9720000000002</c:v>
                </c:pt>
                <c:pt idx="6">
                  <c:v>1967.1610000000001</c:v>
                </c:pt>
                <c:pt idx="7">
                  <c:v>1303.6469999999999</c:v>
                </c:pt>
                <c:pt idx="8">
                  <c:v>1621.15</c:v>
                </c:pt>
                <c:pt idx="9">
                  <c:v>1673.3109999999999</c:v>
                </c:pt>
                <c:pt idx="10">
                  <c:v>1707.787</c:v>
                </c:pt>
                <c:pt idx="11">
                  <c:v>1127.645</c:v>
                </c:pt>
                <c:pt idx="12">
                  <c:v>989.02700000000004</c:v>
                </c:pt>
                <c:pt idx="13">
                  <c:v>821.18499999999995</c:v>
                </c:pt>
                <c:pt idx="14">
                  <c:v>1231.904</c:v>
                </c:pt>
                <c:pt idx="15">
                  <c:v>1731.31</c:v>
                </c:pt>
                <c:pt idx="16">
                  <c:v>1737.058</c:v>
                </c:pt>
                <c:pt idx="17">
                  <c:v>2293.3029999999999</c:v>
                </c:pt>
                <c:pt idx="18">
                  <c:v>2140.335</c:v>
                </c:pt>
                <c:pt idx="19">
                  <c:v>2220.7489999999998</c:v>
                </c:pt>
                <c:pt idx="20">
                  <c:v>1919</c:v>
                </c:pt>
                <c:pt idx="21">
                  <c:v>1234.5119999999999</c:v>
                </c:pt>
                <c:pt idx="22">
                  <c:v>1376.89</c:v>
                </c:pt>
                <c:pt idx="23">
                  <c:v>1360.201</c:v>
                </c:pt>
                <c:pt idx="24">
                  <c:v>2276.7959999999985</c:v>
                </c:pt>
                <c:pt idx="25">
                  <c:v>2299.3109999999979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54-4EE3-966F-9A8CC241CB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626696"/>
        <c:axId val="211625912"/>
      </c:barChart>
      <c:catAx>
        <c:axId val="211626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162591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1162591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 err="1"/>
                  <a:t>Bil</a:t>
                </a:r>
                <a:r>
                  <a:rPr lang="en-US" b="0" dirty="0"/>
                  <a:t>. Bushels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11626696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US ANNUAL CORN </a:t>
            </a:r>
          </a:p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FOOD, SEED &amp; INDUSTRIAL USE</a:t>
            </a:r>
          </a:p>
          <a:p>
            <a:pPr>
              <a:defRPr/>
            </a:pPr>
            <a:r>
              <a:rPr lang="en-US" sz="2000" b="0" dirty="0"/>
              <a:t>Crop Year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4"/>
          <c:w val="0.90621074305367"/>
          <c:h val="0.758246090717533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Food, Seed &amp; Industrial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  <c:pt idx="25">
                  <c:v>2024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1913</c:v>
                </c:pt>
                <c:pt idx="1">
                  <c:v>1956.6</c:v>
                </c:pt>
                <c:pt idx="2">
                  <c:v>2046.3</c:v>
                </c:pt>
                <c:pt idx="3">
                  <c:v>2340</c:v>
                </c:pt>
                <c:pt idx="4">
                  <c:v>2537</c:v>
                </c:pt>
                <c:pt idx="5">
                  <c:v>2686</c:v>
                </c:pt>
                <c:pt idx="6">
                  <c:v>2981</c:v>
                </c:pt>
                <c:pt idx="7">
                  <c:v>3488</c:v>
                </c:pt>
                <c:pt idx="8">
                  <c:v>4387</c:v>
                </c:pt>
                <c:pt idx="9">
                  <c:v>5025</c:v>
                </c:pt>
                <c:pt idx="10">
                  <c:v>5961</c:v>
                </c:pt>
                <c:pt idx="11">
                  <c:v>6426</c:v>
                </c:pt>
                <c:pt idx="12">
                  <c:v>6428</c:v>
                </c:pt>
                <c:pt idx="13">
                  <c:v>6038</c:v>
                </c:pt>
                <c:pt idx="14">
                  <c:v>6493</c:v>
                </c:pt>
                <c:pt idx="15">
                  <c:v>6601</c:v>
                </c:pt>
                <c:pt idx="16">
                  <c:v>6648</c:v>
                </c:pt>
                <c:pt idx="17">
                  <c:v>6885</c:v>
                </c:pt>
                <c:pt idx="18">
                  <c:v>7057</c:v>
                </c:pt>
                <c:pt idx="19">
                  <c:v>6793</c:v>
                </c:pt>
                <c:pt idx="20">
                  <c:v>6282</c:v>
                </c:pt>
                <c:pt idx="21">
                  <c:v>6472</c:v>
                </c:pt>
                <c:pt idx="22">
                  <c:v>6764</c:v>
                </c:pt>
                <c:pt idx="23">
                  <c:v>6560</c:v>
                </c:pt>
                <c:pt idx="24">
                  <c:v>6775</c:v>
                </c:pt>
                <c:pt idx="25">
                  <c:v>6800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37-40B0-91D8-2617E18779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625128"/>
        <c:axId val="215105152"/>
      </c:barChart>
      <c:catAx>
        <c:axId val="211625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510515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1510515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 err="1"/>
                  <a:t>Bil</a:t>
                </a:r>
                <a:r>
                  <a:rPr lang="en-US" b="0" dirty="0"/>
                  <a:t>. Bushels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11625128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US CORN DISAPPEARANCE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AND STOCKS</a:t>
            </a:r>
          </a:p>
          <a:p>
            <a:pPr>
              <a:defRPr/>
            </a:pPr>
            <a:r>
              <a:rPr lang="en-US" sz="2000" b="0" dirty="0"/>
              <a:t>Crop Year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2012851841795636E-2"/>
          <c:y val="0.18519648072159994"/>
          <c:w val="0.89310005430355677"/>
          <c:h val="0.6737390484640123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Feed &amp; Residual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  <c:pt idx="25">
                  <c:v>2024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5664.9</c:v>
                </c:pt>
                <c:pt idx="1">
                  <c:v>5842.77</c:v>
                </c:pt>
                <c:pt idx="2">
                  <c:v>5868.4</c:v>
                </c:pt>
                <c:pt idx="3">
                  <c:v>5563</c:v>
                </c:pt>
                <c:pt idx="4">
                  <c:v>5795</c:v>
                </c:pt>
                <c:pt idx="5">
                  <c:v>6158</c:v>
                </c:pt>
                <c:pt idx="6">
                  <c:v>6155</c:v>
                </c:pt>
                <c:pt idx="7">
                  <c:v>5598</c:v>
                </c:pt>
                <c:pt idx="8">
                  <c:v>5913</c:v>
                </c:pt>
                <c:pt idx="9">
                  <c:v>5182</c:v>
                </c:pt>
                <c:pt idx="10">
                  <c:v>5125</c:v>
                </c:pt>
                <c:pt idx="11">
                  <c:v>4795</c:v>
                </c:pt>
                <c:pt idx="12">
                  <c:v>4557</c:v>
                </c:pt>
                <c:pt idx="13">
                  <c:v>4315</c:v>
                </c:pt>
                <c:pt idx="14">
                  <c:v>5040</c:v>
                </c:pt>
                <c:pt idx="15">
                  <c:v>5280</c:v>
                </c:pt>
                <c:pt idx="16">
                  <c:v>5114</c:v>
                </c:pt>
                <c:pt idx="17">
                  <c:v>5470</c:v>
                </c:pt>
                <c:pt idx="18">
                  <c:v>5304</c:v>
                </c:pt>
                <c:pt idx="19">
                  <c:v>5429</c:v>
                </c:pt>
                <c:pt idx="20">
                  <c:v>5903</c:v>
                </c:pt>
                <c:pt idx="21">
                  <c:v>5602</c:v>
                </c:pt>
                <c:pt idx="22">
                  <c:v>5721</c:v>
                </c:pt>
                <c:pt idx="23">
                  <c:v>5549</c:v>
                </c:pt>
                <c:pt idx="24">
                  <c:v>5425</c:v>
                </c:pt>
                <c:pt idx="25">
                  <c:v>5400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70-4B1F-91ED-A24C939BE64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Food, Seed &amp; Industrial</c:v>
                </c:pt>
              </c:strCache>
            </c:strRef>
          </c:tx>
          <c:spPr>
            <a:solidFill>
              <a:srgbClr val="92D050"/>
            </a:solidFill>
            <a:ln>
              <a:solidFill>
                <a:prstClr val="black"/>
              </a:solidFill>
            </a:ln>
          </c:spPr>
          <c:invertIfNegative val="0"/>
          <c:val>
            <c:numRef>
              <c:f>Sheet1!$C$2:$C$27</c:f>
              <c:numCache>
                <c:formatCode>General</c:formatCode>
                <c:ptCount val="26"/>
                <c:pt idx="0">
                  <c:v>1913</c:v>
                </c:pt>
                <c:pt idx="1">
                  <c:v>1956.6</c:v>
                </c:pt>
                <c:pt idx="2">
                  <c:v>2046.3</c:v>
                </c:pt>
                <c:pt idx="3">
                  <c:v>2340</c:v>
                </c:pt>
                <c:pt idx="4">
                  <c:v>2537</c:v>
                </c:pt>
                <c:pt idx="5">
                  <c:v>2686</c:v>
                </c:pt>
                <c:pt idx="6">
                  <c:v>2981</c:v>
                </c:pt>
                <c:pt idx="7">
                  <c:v>3488</c:v>
                </c:pt>
                <c:pt idx="8">
                  <c:v>4387</c:v>
                </c:pt>
                <c:pt idx="9">
                  <c:v>5025</c:v>
                </c:pt>
                <c:pt idx="10">
                  <c:v>5961</c:v>
                </c:pt>
                <c:pt idx="11">
                  <c:v>6426</c:v>
                </c:pt>
                <c:pt idx="12">
                  <c:v>6428</c:v>
                </c:pt>
                <c:pt idx="13">
                  <c:v>6038</c:v>
                </c:pt>
                <c:pt idx="14">
                  <c:v>6493</c:v>
                </c:pt>
                <c:pt idx="15">
                  <c:v>6601</c:v>
                </c:pt>
                <c:pt idx="16">
                  <c:v>6648</c:v>
                </c:pt>
                <c:pt idx="17">
                  <c:v>6885</c:v>
                </c:pt>
                <c:pt idx="18">
                  <c:v>7057</c:v>
                </c:pt>
                <c:pt idx="19">
                  <c:v>6793</c:v>
                </c:pt>
                <c:pt idx="20">
                  <c:v>6282</c:v>
                </c:pt>
                <c:pt idx="21">
                  <c:v>6472</c:v>
                </c:pt>
                <c:pt idx="22">
                  <c:v>6764</c:v>
                </c:pt>
                <c:pt idx="23">
                  <c:v>6560</c:v>
                </c:pt>
                <c:pt idx="24">
                  <c:v>6775</c:v>
                </c:pt>
                <c:pt idx="25">
                  <c:v>6800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70-4B1F-91ED-A24C939BE64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Exports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prstClr val="black"/>
              </a:solidFill>
            </a:ln>
          </c:spPr>
          <c:invertIfNegative val="0"/>
          <c:val>
            <c:numRef>
              <c:f>Sheet1!$D$2:$D$27</c:f>
              <c:numCache>
                <c:formatCode>General</c:formatCode>
                <c:ptCount val="26"/>
                <c:pt idx="0">
                  <c:v>1936.6</c:v>
                </c:pt>
                <c:pt idx="1">
                  <c:v>1941</c:v>
                </c:pt>
                <c:pt idx="2">
                  <c:v>1905</c:v>
                </c:pt>
                <c:pt idx="3">
                  <c:v>1588</c:v>
                </c:pt>
                <c:pt idx="4">
                  <c:v>1900</c:v>
                </c:pt>
                <c:pt idx="5">
                  <c:v>1818</c:v>
                </c:pt>
                <c:pt idx="6">
                  <c:v>2134</c:v>
                </c:pt>
                <c:pt idx="7">
                  <c:v>2125</c:v>
                </c:pt>
                <c:pt idx="8">
                  <c:v>2437</c:v>
                </c:pt>
                <c:pt idx="9">
                  <c:v>1849</c:v>
                </c:pt>
                <c:pt idx="10">
                  <c:v>1980</c:v>
                </c:pt>
                <c:pt idx="11">
                  <c:v>1834</c:v>
                </c:pt>
                <c:pt idx="12">
                  <c:v>1543</c:v>
                </c:pt>
                <c:pt idx="13">
                  <c:v>730</c:v>
                </c:pt>
                <c:pt idx="14">
                  <c:v>1920</c:v>
                </c:pt>
                <c:pt idx="15">
                  <c:v>1867</c:v>
                </c:pt>
                <c:pt idx="16">
                  <c:v>1901</c:v>
                </c:pt>
                <c:pt idx="17">
                  <c:v>2294</c:v>
                </c:pt>
                <c:pt idx="18">
                  <c:v>2438</c:v>
                </c:pt>
                <c:pt idx="19">
                  <c:v>2066</c:v>
                </c:pt>
                <c:pt idx="20">
                  <c:v>1778</c:v>
                </c:pt>
                <c:pt idx="21">
                  <c:v>2747</c:v>
                </c:pt>
                <c:pt idx="22">
                  <c:v>2471</c:v>
                </c:pt>
                <c:pt idx="23">
                  <c:v>1661</c:v>
                </c:pt>
                <c:pt idx="24">
                  <c:v>2250</c:v>
                </c:pt>
                <c:pt idx="25">
                  <c:v>2400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70-4B1F-91ED-A24C939BE64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Stocks</c:v>
                </c:pt>
              </c:strCache>
            </c:strRef>
          </c:tx>
          <c:spPr>
            <a:solidFill>
              <a:srgbClr val="4BACC6"/>
            </a:solidFill>
            <a:ln>
              <a:solidFill>
                <a:prstClr val="black"/>
              </a:solidFill>
            </a:ln>
          </c:spPr>
          <c:invertIfNegative val="0"/>
          <c:val>
            <c:numRef>
              <c:f>Sheet1!$E$2:$E$27</c:f>
              <c:numCache>
                <c:formatCode>General</c:formatCode>
                <c:ptCount val="26"/>
                <c:pt idx="0">
                  <c:v>1717.8329999999987</c:v>
                </c:pt>
                <c:pt idx="1">
                  <c:v>1899.1139999999978</c:v>
                </c:pt>
                <c:pt idx="2">
                  <c:v>1596.2539999999972</c:v>
                </c:pt>
                <c:pt idx="3">
                  <c:v>1087</c:v>
                </c:pt>
                <c:pt idx="4">
                  <c:v>958.22199999999975</c:v>
                </c:pt>
                <c:pt idx="5">
                  <c:v>2113.9720000000002</c:v>
                </c:pt>
                <c:pt idx="6">
                  <c:v>1967.1610000000001</c:v>
                </c:pt>
                <c:pt idx="7">
                  <c:v>1303.6469999999999</c:v>
                </c:pt>
                <c:pt idx="8">
                  <c:v>1621.15</c:v>
                </c:pt>
                <c:pt idx="9">
                  <c:v>1673.3109999999999</c:v>
                </c:pt>
                <c:pt idx="10">
                  <c:v>1707.787</c:v>
                </c:pt>
                <c:pt idx="11">
                  <c:v>1127.645</c:v>
                </c:pt>
                <c:pt idx="12">
                  <c:v>989.02700000000004</c:v>
                </c:pt>
                <c:pt idx="13">
                  <c:v>821.18499999999995</c:v>
                </c:pt>
                <c:pt idx="14">
                  <c:v>1231.904</c:v>
                </c:pt>
                <c:pt idx="15">
                  <c:v>1731.31</c:v>
                </c:pt>
                <c:pt idx="16">
                  <c:v>1737.058</c:v>
                </c:pt>
                <c:pt idx="17">
                  <c:v>2293.3029999999999</c:v>
                </c:pt>
                <c:pt idx="18">
                  <c:v>2140.335</c:v>
                </c:pt>
                <c:pt idx="19">
                  <c:v>2220.7489999999998</c:v>
                </c:pt>
                <c:pt idx="20">
                  <c:v>1919</c:v>
                </c:pt>
                <c:pt idx="21">
                  <c:v>1234.5119999999999</c:v>
                </c:pt>
                <c:pt idx="22">
                  <c:v>1376.89</c:v>
                </c:pt>
                <c:pt idx="23">
                  <c:v>1360.201</c:v>
                </c:pt>
                <c:pt idx="24">
                  <c:v>2276.7959999999985</c:v>
                </c:pt>
                <c:pt idx="25">
                  <c:v>2299.3109999999979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770-4B1F-91ED-A24C939BE6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5104368"/>
        <c:axId val="215103976"/>
      </c:barChart>
      <c:catAx>
        <c:axId val="215104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510397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1510397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 err="1"/>
                  <a:t>Bil</a:t>
                </a:r>
                <a:r>
                  <a:rPr lang="en-US" b="0" dirty="0"/>
                  <a:t>. Bushels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15104368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WORLD CORN ENDING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STOCKS</a:t>
            </a:r>
          </a:p>
          <a:p>
            <a:pPr>
              <a:defRPr/>
            </a:pPr>
            <a:r>
              <a:rPr lang="en-US" sz="2000" b="0" dirty="0"/>
              <a:t>Crop Year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512354059190877E-2"/>
          <c:y val="0.18519648072159994"/>
          <c:w val="0.87998936555344387"/>
          <c:h val="0.6737390484640123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other</c:v>
                </c:pt>
              </c:strCache>
            </c:strRef>
          </c:tx>
          <c:spPr>
            <a:solidFill>
              <a:srgbClr val="92D050"/>
            </a:solidFill>
            <a:ln>
              <a:solidFill>
                <a:prstClr val="black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19135</c:v>
                </c:pt>
                <c:pt idx="1">
                  <c:v>22511</c:v>
                </c:pt>
                <c:pt idx="2">
                  <c:v>20480</c:v>
                </c:pt>
                <c:pt idx="3">
                  <c:v>22028</c:v>
                </c:pt>
                <c:pt idx="4">
                  <c:v>24871</c:v>
                </c:pt>
                <c:pt idx="5">
                  <c:v>24287</c:v>
                </c:pt>
                <c:pt idx="6">
                  <c:v>32330</c:v>
                </c:pt>
                <c:pt idx="7">
                  <c:v>32397</c:v>
                </c:pt>
                <c:pt idx="8">
                  <c:v>33762</c:v>
                </c:pt>
                <c:pt idx="9">
                  <c:v>33925</c:v>
                </c:pt>
                <c:pt idx="10">
                  <c:v>36391</c:v>
                </c:pt>
                <c:pt idx="11">
                  <c:v>33854</c:v>
                </c:pt>
                <c:pt idx="12">
                  <c:v>32025</c:v>
                </c:pt>
                <c:pt idx="13">
                  <c:v>36108</c:v>
                </c:pt>
                <c:pt idx="14">
                  <c:v>31881</c:v>
                </c:pt>
                <c:pt idx="15">
                  <c:v>42097</c:v>
                </c:pt>
                <c:pt idx="16">
                  <c:v>49664</c:v>
                </c:pt>
                <c:pt idx="17">
                  <c:v>46267</c:v>
                </c:pt>
                <c:pt idx="18">
                  <c:v>47706</c:v>
                </c:pt>
                <c:pt idx="19">
                  <c:v>50303</c:v>
                </c:pt>
                <c:pt idx="20">
                  <c:v>47375</c:v>
                </c:pt>
                <c:pt idx="21">
                  <c:v>47024</c:v>
                </c:pt>
                <c:pt idx="22">
                  <c:v>48423</c:v>
                </c:pt>
                <c:pt idx="23">
                  <c:v>58810</c:v>
                </c:pt>
                <c:pt idx="24">
                  <c:v>46091</c:v>
                </c:pt>
                <c:pt idx="25">
                  <c:v>43345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E0-4FFB-937E-DE0F93E1077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US</c:v>
                </c:pt>
              </c:strCache>
            </c:strRef>
          </c:tx>
          <c:spPr>
            <a:solidFill>
              <a:srgbClr val="0070C0"/>
            </a:solidFill>
            <a:ln>
              <a:solidFill>
                <a:prstClr val="black"/>
              </a:solidFill>
            </a:ln>
          </c:spPr>
          <c:invertIfNegative val="0"/>
          <c:val>
            <c:numRef>
              <c:f>Sheet1!$C$2:$C$27</c:f>
              <c:numCache>
                <c:formatCode>General</c:formatCode>
                <c:ptCount val="26"/>
                <c:pt idx="0">
                  <c:v>45391</c:v>
                </c:pt>
                <c:pt idx="1">
                  <c:v>43628</c:v>
                </c:pt>
                <c:pt idx="2">
                  <c:v>48240</c:v>
                </c:pt>
                <c:pt idx="3">
                  <c:v>40551</c:v>
                </c:pt>
                <c:pt idx="4">
                  <c:v>27603</c:v>
                </c:pt>
                <c:pt idx="5">
                  <c:v>24337</c:v>
                </c:pt>
                <c:pt idx="6">
                  <c:v>53697</c:v>
                </c:pt>
                <c:pt idx="7">
                  <c:v>49968</c:v>
                </c:pt>
                <c:pt idx="8">
                  <c:v>33114</c:v>
                </c:pt>
                <c:pt idx="9">
                  <c:v>41255</c:v>
                </c:pt>
                <c:pt idx="10">
                  <c:v>42504</c:v>
                </c:pt>
                <c:pt idx="11">
                  <c:v>43380</c:v>
                </c:pt>
                <c:pt idx="12">
                  <c:v>28644</c:v>
                </c:pt>
                <c:pt idx="13">
                  <c:v>25122</c:v>
                </c:pt>
                <c:pt idx="14">
                  <c:v>20859</c:v>
                </c:pt>
                <c:pt idx="15">
                  <c:v>31292</c:v>
                </c:pt>
                <c:pt idx="16">
                  <c:v>43974</c:v>
                </c:pt>
                <c:pt idx="17">
                  <c:v>44123</c:v>
                </c:pt>
                <c:pt idx="18">
                  <c:v>58253</c:v>
                </c:pt>
                <c:pt idx="19">
                  <c:v>54367</c:v>
                </c:pt>
                <c:pt idx="20">
                  <c:v>56823</c:v>
                </c:pt>
                <c:pt idx="21">
                  <c:v>50913</c:v>
                </c:pt>
                <c:pt idx="22">
                  <c:v>31358</c:v>
                </c:pt>
                <c:pt idx="23">
                  <c:v>34975</c:v>
                </c:pt>
                <c:pt idx="24">
                  <c:v>34551</c:v>
                </c:pt>
                <c:pt idx="25">
                  <c:v>55166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E0-4FFB-937E-DE0F93E1077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Argentina</c:v>
                </c:pt>
              </c:strCache>
            </c:strRef>
          </c:tx>
          <c:spPr>
            <a:solidFill>
              <a:srgbClr val="4F81BD">
                <a:lumMod val="20000"/>
                <a:lumOff val="80000"/>
              </a:srgbClr>
            </a:solidFill>
            <a:ln>
              <a:solidFill>
                <a:prstClr val="black"/>
              </a:solidFill>
            </a:ln>
          </c:spPr>
          <c:invertIfNegative val="0"/>
          <c:val>
            <c:numRef>
              <c:f>Sheet1!$D$2:$D$27</c:f>
              <c:numCache>
                <c:formatCode>General</c:formatCode>
                <c:ptCount val="26"/>
                <c:pt idx="0">
                  <c:v>981</c:v>
                </c:pt>
                <c:pt idx="1">
                  <c:v>761</c:v>
                </c:pt>
                <c:pt idx="2">
                  <c:v>867</c:v>
                </c:pt>
                <c:pt idx="3">
                  <c:v>567</c:v>
                </c:pt>
                <c:pt idx="4">
                  <c:v>771</c:v>
                </c:pt>
                <c:pt idx="5">
                  <c:v>413</c:v>
                </c:pt>
                <c:pt idx="6">
                  <c:v>1132</c:v>
                </c:pt>
                <c:pt idx="7">
                  <c:v>1248</c:v>
                </c:pt>
                <c:pt idx="8">
                  <c:v>1676</c:v>
                </c:pt>
                <c:pt idx="9">
                  <c:v>2098</c:v>
                </c:pt>
                <c:pt idx="10">
                  <c:v>880</c:v>
                </c:pt>
                <c:pt idx="11">
                  <c:v>2480</c:v>
                </c:pt>
                <c:pt idx="12">
                  <c:v>4038</c:v>
                </c:pt>
                <c:pt idx="13">
                  <c:v>896</c:v>
                </c:pt>
                <c:pt idx="14">
                  <c:v>1308</c:v>
                </c:pt>
                <c:pt idx="15">
                  <c:v>1408</c:v>
                </c:pt>
                <c:pt idx="16">
                  <c:v>2898</c:v>
                </c:pt>
                <c:pt idx="17">
                  <c:v>1448</c:v>
                </c:pt>
                <c:pt idx="18">
                  <c:v>5273</c:v>
                </c:pt>
                <c:pt idx="19">
                  <c:v>2407</c:v>
                </c:pt>
                <c:pt idx="20">
                  <c:v>2367</c:v>
                </c:pt>
                <c:pt idx="21">
                  <c:v>3619</c:v>
                </c:pt>
                <c:pt idx="22">
                  <c:v>1182</c:v>
                </c:pt>
                <c:pt idx="23">
                  <c:v>1798</c:v>
                </c:pt>
                <c:pt idx="24">
                  <c:v>1113</c:v>
                </c:pt>
                <c:pt idx="25">
                  <c:v>1028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E0-4FFB-937E-DE0F93E1077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Brazil</c:v>
                </c:pt>
              </c:strCache>
            </c:strRef>
          </c:tx>
          <c:spPr>
            <a:solidFill>
              <a:srgbClr val="FF0000"/>
            </a:solidFill>
            <a:ln>
              <a:solidFill>
                <a:prstClr val="black"/>
              </a:solidFill>
            </a:ln>
          </c:spPr>
          <c:invertIfNegative val="0"/>
          <c:val>
            <c:numRef>
              <c:f>Sheet1!$E$2:$E$27</c:f>
              <c:numCache>
                <c:formatCode>General</c:formatCode>
                <c:ptCount val="26"/>
                <c:pt idx="0">
                  <c:v>2116</c:v>
                </c:pt>
                <c:pt idx="1">
                  <c:v>1667</c:v>
                </c:pt>
                <c:pt idx="2">
                  <c:v>2686</c:v>
                </c:pt>
                <c:pt idx="3">
                  <c:v>1500</c:v>
                </c:pt>
                <c:pt idx="4">
                  <c:v>6258</c:v>
                </c:pt>
                <c:pt idx="5">
                  <c:v>7878</c:v>
                </c:pt>
                <c:pt idx="6">
                  <c:v>4193</c:v>
                </c:pt>
                <c:pt idx="7">
                  <c:v>3017</c:v>
                </c:pt>
                <c:pt idx="8">
                  <c:v>3094</c:v>
                </c:pt>
                <c:pt idx="9">
                  <c:v>10581</c:v>
                </c:pt>
                <c:pt idx="10">
                  <c:v>10086</c:v>
                </c:pt>
                <c:pt idx="11">
                  <c:v>6491</c:v>
                </c:pt>
                <c:pt idx="12">
                  <c:v>6278</c:v>
                </c:pt>
                <c:pt idx="13">
                  <c:v>4212</c:v>
                </c:pt>
                <c:pt idx="14">
                  <c:v>9150</c:v>
                </c:pt>
                <c:pt idx="15">
                  <c:v>13972</c:v>
                </c:pt>
                <c:pt idx="16">
                  <c:v>7842</c:v>
                </c:pt>
                <c:pt idx="17">
                  <c:v>6769</c:v>
                </c:pt>
                <c:pt idx="18">
                  <c:v>14019</c:v>
                </c:pt>
                <c:pt idx="19">
                  <c:v>9315</c:v>
                </c:pt>
                <c:pt idx="20">
                  <c:v>5311</c:v>
                </c:pt>
                <c:pt idx="21">
                  <c:v>5328</c:v>
                </c:pt>
                <c:pt idx="22">
                  <c:v>4153</c:v>
                </c:pt>
                <c:pt idx="23">
                  <c:v>3971</c:v>
                </c:pt>
                <c:pt idx="24">
                  <c:v>11471</c:v>
                </c:pt>
                <c:pt idx="25">
                  <c:v>6171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7E0-4FFB-937E-DE0F93E1077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China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invertIfNegative val="0"/>
          <c:val>
            <c:numRef>
              <c:f>Sheet1!$F$2:$F$27</c:f>
              <c:numCache>
                <c:formatCode>General</c:formatCode>
                <c:ptCount val="26"/>
                <c:pt idx="0">
                  <c:v>122877</c:v>
                </c:pt>
                <c:pt idx="1">
                  <c:v>123799</c:v>
                </c:pt>
                <c:pt idx="2">
                  <c:v>102372</c:v>
                </c:pt>
                <c:pt idx="3">
                  <c:v>84788</c:v>
                </c:pt>
                <c:pt idx="4">
                  <c:v>64981</c:v>
                </c:pt>
                <c:pt idx="5">
                  <c:v>44860</c:v>
                </c:pt>
                <c:pt idx="6">
                  <c:v>36560</c:v>
                </c:pt>
                <c:pt idx="7">
                  <c:v>35260</c:v>
                </c:pt>
                <c:pt idx="8">
                  <c:v>36610</c:v>
                </c:pt>
                <c:pt idx="9">
                  <c:v>36225</c:v>
                </c:pt>
                <c:pt idx="10">
                  <c:v>44220</c:v>
                </c:pt>
                <c:pt idx="11">
                  <c:v>42624</c:v>
                </c:pt>
                <c:pt idx="12">
                  <c:v>43244</c:v>
                </c:pt>
                <c:pt idx="13">
                  <c:v>55700</c:v>
                </c:pt>
                <c:pt idx="14">
                  <c:v>80880</c:v>
                </c:pt>
                <c:pt idx="15">
                  <c:v>123588</c:v>
                </c:pt>
                <c:pt idx="16">
                  <c:v>172855</c:v>
                </c:pt>
                <c:pt idx="17">
                  <c:v>212017</c:v>
                </c:pt>
                <c:pt idx="18">
                  <c:v>223033</c:v>
                </c:pt>
                <c:pt idx="19">
                  <c:v>222541</c:v>
                </c:pt>
                <c:pt idx="20">
                  <c:v>210179</c:v>
                </c:pt>
                <c:pt idx="21">
                  <c:v>200526</c:v>
                </c:pt>
                <c:pt idx="22">
                  <c:v>205704</c:v>
                </c:pt>
                <c:pt idx="23">
                  <c:v>209137</c:v>
                </c:pt>
                <c:pt idx="24">
                  <c:v>206040</c:v>
                </c:pt>
                <c:pt idx="25">
                  <c:v>211862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7E0-4FFB-937E-DE0F93E10777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South Africa</c:v>
                </c:pt>
              </c:strCache>
            </c:strRef>
          </c:tx>
          <c:spPr>
            <a:solidFill>
              <a:sysClr val="windowText" lastClr="000000"/>
            </a:solidFill>
            <a:ln>
              <a:solidFill>
                <a:prstClr val="black"/>
              </a:solidFill>
            </a:ln>
          </c:spPr>
          <c:invertIfNegative val="0"/>
          <c:val>
            <c:numRef>
              <c:f>Sheet1!$G$2:$G$27</c:f>
              <c:numCache>
                <c:formatCode>General</c:formatCode>
                <c:ptCount val="26"/>
                <c:pt idx="0">
                  <c:v>863</c:v>
                </c:pt>
                <c:pt idx="1">
                  <c:v>2041</c:v>
                </c:pt>
                <c:pt idx="2">
                  <c:v>490</c:v>
                </c:pt>
                <c:pt idx="3">
                  <c:v>1943</c:v>
                </c:pt>
                <c:pt idx="4">
                  <c:v>2443</c:v>
                </c:pt>
                <c:pt idx="5">
                  <c:v>2956</c:v>
                </c:pt>
                <c:pt idx="6">
                  <c:v>3190</c:v>
                </c:pt>
                <c:pt idx="7">
                  <c:v>1508</c:v>
                </c:pt>
                <c:pt idx="8">
                  <c:v>461</c:v>
                </c:pt>
                <c:pt idx="9">
                  <c:v>1390</c:v>
                </c:pt>
                <c:pt idx="10">
                  <c:v>2013</c:v>
                </c:pt>
                <c:pt idx="11">
                  <c:v>2769</c:v>
                </c:pt>
                <c:pt idx="12">
                  <c:v>1018</c:v>
                </c:pt>
                <c:pt idx="13">
                  <c:v>1276</c:v>
                </c:pt>
                <c:pt idx="14">
                  <c:v>664</c:v>
                </c:pt>
                <c:pt idx="15">
                  <c:v>2198</c:v>
                </c:pt>
                <c:pt idx="16">
                  <c:v>2448</c:v>
                </c:pt>
                <c:pt idx="17">
                  <c:v>1096</c:v>
                </c:pt>
                <c:pt idx="18">
                  <c:v>3695</c:v>
                </c:pt>
                <c:pt idx="19">
                  <c:v>2672</c:v>
                </c:pt>
                <c:pt idx="20">
                  <c:v>1020</c:v>
                </c:pt>
                <c:pt idx="21">
                  <c:v>2117</c:v>
                </c:pt>
                <c:pt idx="22">
                  <c:v>2124</c:v>
                </c:pt>
                <c:pt idx="23">
                  <c:v>1954</c:v>
                </c:pt>
                <c:pt idx="24">
                  <c:v>2354</c:v>
                </c:pt>
                <c:pt idx="25">
                  <c:v>2054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7E0-4FFB-937E-DE0F93E107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7511960"/>
        <c:axId val="217512352"/>
      </c:barChart>
      <c:catAx>
        <c:axId val="217511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751235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1751235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MT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17511960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1-09T14:11:45.432" idx="1">
    <p:pos x="5664" y="384"/>
    <p:text/>
    <p:extLst>
      <p:ext uri="{C676402C-5697-4E1C-873F-D02D1690AC5C}">
        <p15:threadingInfo xmlns:p15="http://schemas.microsoft.com/office/powerpoint/2012/main" timeZoneBias="4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D8AC4-C7D6-4474-A573-5723A9941C75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D12AE-9D89-45C7-8824-00B0CA8ED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4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1690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1901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8455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7115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9186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8892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177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217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214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068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518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244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8654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657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889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242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747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805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260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634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63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71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841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059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563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179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300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chart" Target="../charts/char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2865623276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400925" y="6224588"/>
            <a:ext cx="82867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4867849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Forecasts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517056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3486223796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467600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7745033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518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Compiled &amp; Forecasts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696622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2489343680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467600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807420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Forecasts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899087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2836742918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467600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8761347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Forecasts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883428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963308673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467600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6321616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Forecasts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026584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4197217315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467600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2110928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Forecasts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722600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749086916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467600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856571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Forecasts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417423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1289559457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467600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924076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Forecasts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432144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89845250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467600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3761955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518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USDA-ERS and WAOB, Forecasts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435741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1165993137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467600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0586709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Forecasts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275647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2285008719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467600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592069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Forecasts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971520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2359942573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467600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338787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Forecasts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164345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1300849488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467600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3815517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Forecasts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471960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54845425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467600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8703278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 and ERS, Forecasts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976540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1999506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USDA-FAS</a:t>
            </a:r>
          </a:p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2122775778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467600" y="6305550"/>
            <a:ext cx="619125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57381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364</Words>
  <Application>Microsoft Office PowerPoint</Application>
  <PresentationFormat>On-screen Show (4:3)</PresentationFormat>
  <Paragraphs>93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Katelyn McCullock</cp:lastModifiedBy>
  <cp:revision>216</cp:revision>
  <dcterms:created xsi:type="dcterms:W3CDTF">2013-08-19T15:24:34Z</dcterms:created>
  <dcterms:modified xsi:type="dcterms:W3CDTF">2024-03-28T20:46:41Z</dcterms:modified>
</cp:coreProperties>
</file>