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Robb" initials="JR" lastIdx="1" clrIdx="0">
    <p:extLst>
      <p:ext uri="{19B8F6BF-5375-455C-9EA6-DF929625EA0E}">
        <p15:presenceInfo xmlns:p15="http://schemas.microsoft.com/office/powerpoint/2012/main" userId="S-1-5-21-3320235449-700431768-4200852346-11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b="1" i="0" u="none" strike="noStrike" kern="1200" baseline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US ANNUAL BARLEY ENDING STOCKS</a:t>
            </a:r>
          </a:p>
          <a:p>
            <a:pPr>
              <a:defRPr/>
            </a:pPr>
            <a:r>
              <a:rPr lang="en-US" sz="2000" b="0" i="0" u="none" strike="noStrike" kern="1200" baseline="0" dirty="0">
                <a:solidFill>
                  <a:prstClr val="black"/>
                </a:solidFill>
              </a:rPr>
              <a:t>Marketing Year, Total All Positions (June 1)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4943886324554255E-2"/>
          <c:y val="0.18519648072159994"/>
          <c:w val="0.89310005430355677"/>
          <c:h val="0.75824609071753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Barley Stocks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invertIfNegative val="0"/>
          <c:cat>
            <c:numRef>
              <c:f>Sheet1!$A$2:$A$23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120308</c:v>
                </c:pt>
                <c:pt idx="1">
                  <c:v>128417</c:v>
                </c:pt>
                <c:pt idx="2">
                  <c:v>107931</c:v>
                </c:pt>
                <c:pt idx="3">
                  <c:v>68880</c:v>
                </c:pt>
                <c:pt idx="4">
                  <c:v>68223</c:v>
                </c:pt>
                <c:pt idx="5">
                  <c:v>88733</c:v>
                </c:pt>
                <c:pt idx="6">
                  <c:v>115499</c:v>
                </c:pt>
                <c:pt idx="7">
                  <c:v>89351</c:v>
                </c:pt>
                <c:pt idx="8">
                  <c:v>59987</c:v>
                </c:pt>
                <c:pt idx="9">
                  <c:v>80397</c:v>
                </c:pt>
                <c:pt idx="10">
                  <c:v>82255</c:v>
                </c:pt>
                <c:pt idx="11">
                  <c:v>78579</c:v>
                </c:pt>
                <c:pt idx="12">
                  <c:v>102110</c:v>
                </c:pt>
                <c:pt idx="13">
                  <c:v>106364</c:v>
                </c:pt>
                <c:pt idx="14">
                  <c:v>94481</c:v>
                </c:pt>
                <c:pt idx="15">
                  <c:v>86523</c:v>
                </c:pt>
                <c:pt idx="16">
                  <c:v>85253</c:v>
                </c:pt>
                <c:pt idx="17">
                  <c:v>71418</c:v>
                </c:pt>
                <c:pt idx="18">
                  <c:v>37157</c:v>
                </c:pt>
                <c:pt idx="19">
                  <c:v>65820</c:v>
                </c:pt>
                <c:pt idx="20">
                  <c:v>78198</c:v>
                </c:pt>
                <c:pt idx="21">
                  <c:v>69501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DA-4F3D-9453-7AF27E91D1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613920"/>
        <c:axId val="138614312"/>
      </c:barChart>
      <c:catAx>
        <c:axId val="13861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3861431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861431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baseline="0" dirty="0"/>
                  <a:t>Mil. Bushels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1.8518531088786313E-2"/>
              <c:y val="9.6877194928098778E-2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38613920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b="1" i="0" u="none" strike="noStrike" kern="1200" baseline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US ANNUAL OATS ENDING STOCKS</a:t>
            </a:r>
          </a:p>
          <a:p>
            <a:pPr>
              <a:defRPr/>
            </a:pPr>
            <a:r>
              <a:rPr lang="en-US" sz="2000" b="0" i="0" u="none" strike="noStrike" kern="1200" baseline="0" dirty="0">
                <a:solidFill>
                  <a:prstClr val="black"/>
                </a:solidFill>
              </a:rPr>
              <a:t>Marketing Year, Total All Positions (June 1)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43E-2"/>
          <c:y val="0.18519648072159994"/>
          <c:w val="0.89963028328355521"/>
          <c:h val="0.75824609071753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Oats Stocks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invertIfNegative val="0"/>
          <c:cat>
            <c:numRef>
              <c:f>Sheet1!$A$2:$A$23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64848</c:v>
                </c:pt>
                <c:pt idx="1">
                  <c:v>57942</c:v>
                </c:pt>
                <c:pt idx="2">
                  <c:v>52566</c:v>
                </c:pt>
                <c:pt idx="3">
                  <c:v>50598</c:v>
                </c:pt>
                <c:pt idx="4">
                  <c:v>66774</c:v>
                </c:pt>
                <c:pt idx="5">
                  <c:v>84099</c:v>
                </c:pt>
                <c:pt idx="6">
                  <c:v>80316</c:v>
                </c:pt>
                <c:pt idx="7">
                  <c:v>67629</c:v>
                </c:pt>
                <c:pt idx="8">
                  <c:v>54939</c:v>
                </c:pt>
                <c:pt idx="9">
                  <c:v>36337</c:v>
                </c:pt>
                <c:pt idx="10">
                  <c:v>24739</c:v>
                </c:pt>
                <c:pt idx="11">
                  <c:v>53745</c:v>
                </c:pt>
                <c:pt idx="12">
                  <c:v>56802</c:v>
                </c:pt>
                <c:pt idx="13">
                  <c:v>50330</c:v>
                </c:pt>
                <c:pt idx="14">
                  <c:v>41016</c:v>
                </c:pt>
                <c:pt idx="15">
                  <c:v>37814</c:v>
                </c:pt>
                <c:pt idx="16">
                  <c:v>36763</c:v>
                </c:pt>
                <c:pt idx="17">
                  <c:v>38053</c:v>
                </c:pt>
                <c:pt idx="18">
                  <c:v>32653</c:v>
                </c:pt>
                <c:pt idx="19">
                  <c:v>34807</c:v>
                </c:pt>
                <c:pt idx="20">
                  <c:v>36259</c:v>
                </c:pt>
                <c:pt idx="21">
                  <c:v>29945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4-48C6-A361-C7165E32E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473880"/>
        <c:axId val="214609296"/>
      </c:barChart>
      <c:catAx>
        <c:axId val="137473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460929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1460929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800" b="0" i="0" u="none" strike="noStrike" kern="1200" baseline="0" dirty="0">
                    <a:solidFill>
                      <a:prstClr val="black"/>
                    </a:solidFill>
                  </a:rPr>
                  <a:t>Mil. Bushels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9.9224612768474385E-2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37473880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b="1" i="0" u="none" strike="noStrike" kern="1200" baseline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US ANNUAL ALL WHEAT ENDING STOCKS</a:t>
            </a:r>
          </a:p>
          <a:p>
            <a:pPr>
              <a:defRPr/>
            </a:pPr>
            <a:r>
              <a:rPr lang="en-US" sz="2000" b="0" i="0" u="none" strike="noStrike" kern="1200" baseline="0" dirty="0">
                <a:solidFill>
                  <a:prstClr val="black"/>
                </a:solidFill>
              </a:rPr>
              <a:t>Marketing Year, Total All Positions (June 1)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90621074305367"/>
          <c:h val="0.75824609071753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Wheat Stocks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invertIfNegative val="0"/>
          <c:cat>
            <c:numRef>
              <c:f>Sheet1!$A$2:$A$23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546439</c:v>
                </c:pt>
                <c:pt idx="1">
                  <c:v>540100</c:v>
                </c:pt>
                <c:pt idx="2">
                  <c:v>571190</c:v>
                </c:pt>
                <c:pt idx="3">
                  <c:v>456153</c:v>
                </c:pt>
                <c:pt idx="4">
                  <c:v>305818</c:v>
                </c:pt>
                <c:pt idx="5">
                  <c:v>656505</c:v>
                </c:pt>
                <c:pt idx="6">
                  <c:v>975637</c:v>
                </c:pt>
                <c:pt idx="7">
                  <c:v>862998</c:v>
                </c:pt>
                <c:pt idx="8">
                  <c:v>742620</c:v>
                </c:pt>
                <c:pt idx="9">
                  <c:v>717889</c:v>
                </c:pt>
                <c:pt idx="10">
                  <c:v>590283</c:v>
                </c:pt>
                <c:pt idx="11">
                  <c:v>752394</c:v>
                </c:pt>
                <c:pt idx="12">
                  <c:v>975603</c:v>
                </c:pt>
                <c:pt idx="13">
                  <c:v>1180602</c:v>
                </c:pt>
                <c:pt idx="14">
                  <c:v>1098889</c:v>
                </c:pt>
                <c:pt idx="15">
                  <c:v>1079761</c:v>
                </c:pt>
                <c:pt idx="16">
                  <c:v>1028284</c:v>
                </c:pt>
                <c:pt idx="17">
                  <c:v>845151</c:v>
                </c:pt>
                <c:pt idx="18">
                  <c:v>674431</c:v>
                </c:pt>
                <c:pt idx="19">
                  <c:v>569568</c:v>
                </c:pt>
                <c:pt idx="20">
                  <c:v>696434</c:v>
                </c:pt>
                <c:pt idx="21">
                  <c:v>850505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B5-4542-B92C-ED24F365B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608120"/>
        <c:axId val="214608904"/>
      </c:barChart>
      <c:catAx>
        <c:axId val="214608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46089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146089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800" b="0" i="0" u="none" strike="noStrike" kern="1200" baseline="0" dirty="0">
                    <a:solidFill>
                      <a:prstClr val="black"/>
                    </a:solidFill>
                  </a:rPr>
                  <a:t>Mil. Bushels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9.9224612768474385E-2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14608120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b="1" i="0" u="none" strike="noStrike" kern="1200" baseline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US ANNUAL DURUM WHEAT ENDING STOCKS</a:t>
            </a:r>
          </a:p>
          <a:p>
            <a:pPr>
              <a:defRPr/>
            </a:pPr>
            <a:r>
              <a:rPr lang="en-US" sz="2000" b="0" i="0" u="none" strike="noStrike" kern="1200" baseline="0" dirty="0">
                <a:solidFill>
                  <a:prstClr val="black"/>
                </a:solidFill>
              </a:rPr>
              <a:t>Marketing Year, Total All Positions (June 1)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8902163091682502E-2"/>
          <c:y val="0.18519648072159994"/>
          <c:w val="0.90621074305367"/>
          <c:h val="0.75824609071753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Durum Wheat Stocks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invertIfNegative val="0"/>
          <c:cat>
            <c:numRef>
              <c:f>Sheet1!$A$2:$A$23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26312</c:v>
                </c:pt>
                <c:pt idx="1">
                  <c:v>37594</c:v>
                </c:pt>
                <c:pt idx="2">
                  <c:v>40351</c:v>
                </c:pt>
                <c:pt idx="3">
                  <c:v>21380</c:v>
                </c:pt>
                <c:pt idx="4">
                  <c:v>8288</c:v>
                </c:pt>
                <c:pt idx="5">
                  <c:v>25074</c:v>
                </c:pt>
                <c:pt idx="6">
                  <c:v>34649</c:v>
                </c:pt>
                <c:pt idx="7">
                  <c:v>35466</c:v>
                </c:pt>
                <c:pt idx="8">
                  <c:v>25470</c:v>
                </c:pt>
                <c:pt idx="9">
                  <c:v>23050</c:v>
                </c:pt>
                <c:pt idx="10">
                  <c:v>21524</c:v>
                </c:pt>
                <c:pt idx="11">
                  <c:v>25656</c:v>
                </c:pt>
                <c:pt idx="12">
                  <c:v>27799</c:v>
                </c:pt>
                <c:pt idx="13">
                  <c:v>36303</c:v>
                </c:pt>
                <c:pt idx="14">
                  <c:v>34946</c:v>
                </c:pt>
                <c:pt idx="15">
                  <c:v>54970</c:v>
                </c:pt>
                <c:pt idx="16">
                  <c:v>41930</c:v>
                </c:pt>
                <c:pt idx="17">
                  <c:v>27343</c:v>
                </c:pt>
                <c:pt idx="18">
                  <c:v>23739</c:v>
                </c:pt>
                <c:pt idx="19">
                  <c:v>27745</c:v>
                </c:pt>
                <c:pt idx="20">
                  <c:v>21056</c:v>
                </c:pt>
                <c:pt idx="21">
                  <c:v>27895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1A-4FCE-BC36-02EF1166E6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610080"/>
        <c:axId val="139424624"/>
      </c:barChart>
      <c:catAx>
        <c:axId val="21461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394246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942462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800" b="0" i="0" u="none" strike="noStrike" kern="1200" baseline="0" dirty="0">
                    <a:solidFill>
                      <a:prstClr val="black"/>
                    </a:solidFill>
                  </a:rPr>
                  <a:t>Mil. Bushels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9.9224612768474385E-2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214610080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b="1" i="0" u="none" strike="noStrike" kern="1200" baseline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US ANNUAL SORGHUM ENDING STOCKS</a:t>
            </a:r>
          </a:p>
          <a:p>
            <a:pPr>
              <a:defRPr/>
            </a:pPr>
            <a:r>
              <a:rPr lang="en-US" sz="2000" b="0" i="0" u="none" strike="noStrike" kern="1200" baseline="0" dirty="0">
                <a:solidFill>
                  <a:prstClr val="black"/>
                </a:solidFill>
              </a:rPr>
              <a:t>Marketing Year, Total All Positions (Sept. 1)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371934111684317E-2"/>
          <c:y val="0.18519648072159994"/>
          <c:w val="0.91274097203366833"/>
          <c:h val="0.75824609071753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Sorghum Stocks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invertIfNegative val="0"/>
          <c:cat>
            <c:numRef>
              <c:f>Sheet1!$A$2:$A$23</c:f>
              <c:numCache>
                <c:formatCode>General</c:formatCode>
                <c:ptCount val="2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33549</c:v>
                </c:pt>
                <c:pt idx="1">
                  <c:v>56941</c:v>
                </c:pt>
                <c:pt idx="2">
                  <c:v>65663</c:v>
                </c:pt>
                <c:pt idx="3">
                  <c:v>32053</c:v>
                </c:pt>
                <c:pt idx="4">
                  <c:v>52750</c:v>
                </c:pt>
                <c:pt idx="5">
                  <c:v>54712</c:v>
                </c:pt>
                <c:pt idx="6">
                  <c:v>41240</c:v>
                </c:pt>
                <c:pt idx="7">
                  <c:v>27450</c:v>
                </c:pt>
                <c:pt idx="8">
                  <c:v>22952</c:v>
                </c:pt>
                <c:pt idx="9">
                  <c:v>15153</c:v>
                </c:pt>
                <c:pt idx="10">
                  <c:v>34032</c:v>
                </c:pt>
                <c:pt idx="11">
                  <c:v>18409</c:v>
                </c:pt>
                <c:pt idx="12">
                  <c:v>36632</c:v>
                </c:pt>
                <c:pt idx="13">
                  <c:v>33459</c:v>
                </c:pt>
                <c:pt idx="14">
                  <c:v>34854</c:v>
                </c:pt>
                <c:pt idx="15">
                  <c:v>63661</c:v>
                </c:pt>
                <c:pt idx="16">
                  <c:v>30095</c:v>
                </c:pt>
                <c:pt idx="17">
                  <c:v>20318</c:v>
                </c:pt>
                <c:pt idx="18">
                  <c:v>47277</c:v>
                </c:pt>
                <c:pt idx="19">
                  <c:v>24237</c:v>
                </c:pt>
                <c:pt idx="20">
                  <c:v>32711</c:v>
                </c:pt>
                <c:pt idx="21">
                  <c:v>#N/A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0C-4FF0-B458-39EF3055C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424232"/>
        <c:axId val="139423056"/>
      </c:barChart>
      <c:catAx>
        <c:axId val="139424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394230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942305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800" b="0" i="0" u="none" strike="noStrike" kern="1200" baseline="0" dirty="0">
                    <a:solidFill>
                      <a:prstClr val="black"/>
                    </a:solidFill>
                  </a:rPr>
                  <a:t>Mil. Bushels</a:t>
                </a:r>
              </a:p>
            </c:rich>
          </c:tx>
          <c:layout>
            <c:manualLayout>
              <c:xMode val="edge"/>
              <c:yMode val="edge"/>
              <c:x val="1.8518531088786316E-2"/>
              <c:y val="9.9224612768474385E-2"/>
            </c:manualLayout>
          </c:layout>
          <c:overlay val="0"/>
        </c:title>
        <c:numFmt formatCode="General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139424232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D8AC4-C7D6-4474-A573-5723A9941C75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D12AE-9D89-45C7-8824-00B0CA8ED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4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169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217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14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068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518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24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74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0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26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3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3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71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84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5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6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7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30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10979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3FFF0A-7CBD-5D21-912F-1CA910E803F3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229600" y="6400800"/>
            <a:ext cx="67627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05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3353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USDA-NASS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6C2B89-AB54-916B-2EC6-32388699DBB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229600" y="6400800"/>
            <a:ext cx="67627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14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58847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18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9811D7-E6CA-C5D8-3B3F-03F481C41C53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229600" y="6400800"/>
            <a:ext cx="67627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74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48179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USDA-NASS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9F7602-4CAF-AEB1-6579-66AC60883F6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064500" y="6400800"/>
            <a:ext cx="83820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647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97749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Source:  USDA-NASS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4E9FB6-C432-5962-56CB-428BDB7C844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229600" y="6400800"/>
            <a:ext cx="67627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5202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138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Eckhoff,Mike</cp:lastModifiedBy>
  <cp:revision>232</cp:revision>
  <dcterms:created xsi:type="dcterms:W3CDTF">2013-08-19T15:24:34Z</dcterms:created>
  <dcterms:modified xsi:type="dcterms:W3CDTF">2025-06-30T18:27:12Z</dcterms:modified>
</cp:coreProperties>
</file>