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2" r:id="rId2"/>
    <p:sldId id="273" r:id="rId3"/>
    <p:sldId id="274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Robb" initials="JR" lastIdx="1" clrIdx="0">
    <p:extLst>
      <p:ext uri="{19B8F6BF-5375-455C-9EA6-DF929625EA0E}">
        <p15:presenceInfo xmlns:p15="http://schemas.microsoft.com/office/powerpoint/2012/main" userId="S-1-5-21-3320235449-700431768-4200852346-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ALL HAY SUPPLY</a:t>
            </a:r>
          </a:p>
          <a:p>
            <a:pPr>
              <a:defRPr/>
            </a:pPr>
            <a:r>
              <a:rPr lang="en-US" sz="2000" b="0" dirty="0"/>
              <a:t>Crop Year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63028328355521"/>
          <c:h val="0.67373904846401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Production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156.76400000000001</c:v>
                </c:pt>
                <c:pt idx="1">
                  <c:v>149.46700000000001</c:v>
                </c:pt>
                <c:pt idx="2">
                  <c:v>157.58500000000001</c:v>
                </c:pt>
                <c:pt idx="3">
                  <c:v>158.24700000000001</c:v>
                </c:pt>
                <c:pt idx="4">
                  <c:v>151.017</c:v>
                </c:pt>
                <c:pt idx="5">
                  <c:v>140.78299999999999</c:v>
                </c:pt>
                <c:pt idx="6">
                  <c:v>146.90100000000001</c:v>
                </c:pt>
                <c:pt idx="7">
                  <c:v>146.27000000000001</c:v>
                </c:pt>
                <c:pt idx="8">
                  <c:v>147.69999999999999</c:v>
                </c:pt>
                <c:pt idx="9">
                  <c:v>145.624</c:v>
                </c:pt>
                <c:pt idx="10">
                  <c:v>131.21600000000001</c:v>
                </c:pt>
                <c:pt idx="11">
                  <c:v>117.072</c:v>
                </c:pt>
                <c:pt idx="12">
                  <c:v>135.00200000000001</c:v>
                </c:pt>
                <c:pt idx="13">
                  <c:v>139.923</c:v>
                </c:pt>
                <c:pt idx="14">
                  <c:v>134.50200000000001</c:v>
                </c:pt>
                <c:pt idx="15">
                  <c:v>134.08199999999999</c:v>
                </c:pt>
                <c:pt idx="16">
                  <c:v>128.20699999999999</c:v>
                </c:pt>
                <c:pt idx="17">
                  <c:v>123.6</c:v>
                </c:pt>
                <c:pt idx="18">
                  <c:v>128.864</c:v>
                </c:pt>
                <c:pt idx="19">
                  <c:v>126.812</c:v>
                </c:pt>
                <c:pt idx="20">
                  <c:v>119.764</c:v>
                </c:pt>
                <c:pt idx="21">
                  <c:v>111.738</c:v>
                </c:pt>
                <c:pt idx="22">
                  <c:v>118.58799999999999</c:v>
                </c:pt>
                <c:pt idx="23">
                  <c:v>122.462</c:v>
                </c:pt>
                <c:pt idx="24">
                  <c:v>123.03100000000001</c:v>
                </c:pt>
                <c:pt idx="25">
                  <c:v>118.81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74-4FB8-91CA-EAB87F1B69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May 1 Stocks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</c:numCache>
            </c:num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21.106000000000002</c:v>
                </c:pt>
                <c:pt idx="1">
                  <c:v>22.457999999999998</c:v>
                </c:pt>
                <c:pt idx="2">
                  <c:v>22.013000000000002</c:v>
                </c:pt>
                <c:pt idx="3">
                  <c:v>25.946999999999999</c:v>
                </c:pt>
                <c:pt idx="4">
                  <c:v>27.757999999999999</c:v>
                </c:pt>
                <c:pt idx="5">
                  <c:v>21.344999999999999</c:v>
                </c:pt>
                <c:pt idx="6">
                  <c:v>14.99</c:v>
                </c:pt>
                <c:pt idx="7">
                  <c:v>21.585000000000001</c:v>
                </c:pt>
                <c:pt idx="8">
                  <c:v>22.065000000000001</c:v>
                </c:pt>
                <c:pt idx="9">
                  <c:v>20.931000000000001</c:v>
                </c:pt>
                <c:pt idx="10">
                  <c:v>22.216999999999999</c:v>
                </c:pt>
                <c:pt idx="11">
                  <c:v>21.381</c:v>
                </c:pt>
                <c:pt idx="12">
                  <c:v>14.156000000000001</c:v>
                </c:pt>
                <c:pt idx="13">
                  <c:v>19.175999999999998</c:v>
                </c:pt>
                <c:pt idx="14">
                  <c:v>24.516999999999999</c:v>
                </c:pt>
                <c:pt idx="15">
                  <c:v>25.14</c:v>
                </c:pt>
                <c:pt idx="16">
                  <c:v>24.4</c:v>
                </c:pt>
                <c:pt idx="17">
                  <c:v>15.348000000000001</c:v>
                </c:pt>
                <c:pt idx="18">
                  <c:v>14.906000000000001</c:v>
                </c:pt>
                <c:pt idx="19">
                  <c:v>20.425999999999998</c:v>
                </c:pt>
                <c:pt idx="20">
                  <c:v>18.006</c:v>
                </c:pt>
                <c:pt idx="21">
                  <c:v>16.777000000000001</c:v>
                </c:pt>
                <c:pt idx="22">
                  <c:v>14.333</c:v>
                </c:pt>
                <c:pt idx="23">
                  <c:v>21.01</c:v>
                </c:pt>
                <c:pt idx="24">
                  <c:v>24.091000000000001</c:v>
                </c:pt>
                <c:pt idx="25">
                  <c:v>23.286999999999999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74-4FB8-91CA-EAB87F1B6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3840040"/>
        <c:axId val="218020792"/>
      </c:barChart>
      <c:catAx>
        <c:axId val="213840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802079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218020792"/>
        <c:scaling>
          <c:orientation val="minMax"/>
          <c:min val="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13840040"/>
        <c:crosses val="autoZero"/>
        <c:crossBetween val="between"/>
        <c:minorUnit val="5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ALL HAY SUPPLY &amp; DISAPPEARANCE</a:t>
            </a:r>
          </a:p>
          <a:p>
            <a:pPr>
              <a:defRPr/>
            </a:pPr>
            <a:r>
              <a:rPr lang="en-US" sz="2000" b="0" dirty="0"/>
              <a:t>Crop Year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63028328355521"/>
          <c:h val="0.673739048464012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Hay Supply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177.87</c:v>
                </c:pt>
                <c:pt idx="1">
                  <c:v>171.92500000000001</c:v>
                </c:pt>
                <c:pt idx="2">
                  <c:v>179.59800000000001</c:v>
                </c:pt>
                <c:pt idx="3">
                  <c:v>184.19400000000002</c:v>
                </c:pt>
                <c:pt idx="4">
                  <c:v>178.77500000000001</c:v>
                </c:pt>
                <c:pt idx="5">
                  <c:v>162.12799999999999</c:v>
                </c:pt>
                <c:pt idx="6">
                  <c:v>161.89100000000002</c:v>
                </c:pt>
                <c:pt idx="7">
                  <c:v>167.85500000000002</c:v>
                </c:pt>
                <c:pt idx="8">
                  <c:v>169.76499999999999</c:v>
                </c:pt>
                <c:pt idx="9">
                  <c:v>166.55500000000001</c:v>
                </c:pt>
                <c:pt idx="10">
                  <c:v>153.43299999999999</c:v>
                </c:pt>
                <c:pt idx="11">
                  <c:v>138.453</c:v>
                </c:pt>
                <c:pt idx="12">
                  <c:v>149.15800000000002</c:v>
                </c:pt>
                <c:pt idx="13">
                  <c:v>159.09899999999999</c:v>
                </c:pt>
                <c:pt idx="14">
                  <c:v>159.01900000000001</c:v>
                </c:pt>
                <c:pt idx="15">
                  <c:v>159.22199999999998</c:v>
                </c:pt>
                <c:pt idx="16">
                  <c:v>152.607</c:v>
                </c:pt>
                <c:pt idx="17">
                  <c:v>138.94800000000001</c:v>
                </c:pt>
                <c:pt idx="18">
                  <c:v>143.77000000000001</c:v>
                </c:pt>
                <c:pt idx="19">
                  <c:v>147.238</c:v>
                </c:pt>
                <c:pt idx="20">
                  <c:v>137.76999999999998</c:v>
                </c:pt>
                <c:pt idx="21">
                  <c:v>128.51499999999999</c:v>
                </c:pt>
                <c:pt idx="22">
                  <c:v>132.92099999999999</c:v>
                </c:pt>
                <c:pt idx="23">
                  <c:v>143.47200000000001</c:v>
                </c:pt>
                <c:pt idx="24">
                  <c:v>147.12200000000001</c:v>
                </c:pt>
                <c:pt idx="25">
                  <c:v>142.09700000000001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EE-4233-BCA9-7BA2BD3CB8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Disap.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</c:numCache>
            </c:num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155.41200000000001</c:v>
                </c:pt>
                <c:pt idx="1">
                  <c:v>149.91200000000001</c:v>
                </c:pt>
                <c:pt idx="2">
                  <c:v>153.65100000000001</c:v>
                </c:pt>
                <c:pt idx="3">
                  <c:v>156.43600000000001</c:v>
                </c:pt>
                <c:pt idx="4">
                  <c:v>157.43</c:v>
                </c:pt>
                <c:pt idx="5">
                  <c:v>147.13799999999998</c:v>
                </c:pt>
                <c:pt idx="6">
                  <c:v>140.30600000000001</c:v>
                </c:pt>
                <c:pt idx="7">
                  <c:v>145.79000000000002</c:v>
                </c:pt>
                <c:pt idx="8">
                  <c:v>148.83399999999997</c:v>
                </c:pt>
                <c:pt idx="9">
                  <c:v>144.33800000000002</c:v>
                </c:pt>
                <c:pt idx="10">
                  <c:v>132.05199999999999</c:v>
                </c:pt>
                <c:pt idx="11">
                  <c:v>124.297</c:v>
                </c:pt>
                <c:pt idx="12">
                  <c:v>129.98200000000003</c:v>
                </c:pt>
                <c:pt idx="13">
                  <c:v>134.58199999999999</c:v>
                </c:pt>
                <c:pt idx="14">
                  <c:v>133.87900000000002</c:v>
                </c:pt>
                <c:pt idx="15">
                  <c:v>134.82199999999997</c:v>
                </c:pt>
                <c:pt idx="16">
                  <c:v>137.25899999999999</c:v>
                </c:pt>
                <c:pt idx="17">
                  <c:v>124.042</c:v>
                </c:pt>
                <c:pt idx="18">
                  <c:v>123.34400000000001</c:v>
                </c:pt>
                <c:pt idx="19">
                  <c:v>129.232</c:v>
                </c:pt>
                <c:pt idx="20">
                  <c:v>120.99299999999998</c:v>
                </c:pt>
                <c:pt idx="21">
                  <c:v>114.18199999999999</c:v>
                </c:pt>
                <c:pt idx="22">
                  <c:v>111.91099999999999</c:v>
                </c:pt>
                <c:pt idx="23">
                  <c:v>119.381</c:v>
                </c:pt>
                <c:pt idx="24">
                  <c:v>123.83500000000001</c:v>
                </c:pt>
                <c:pt idx="25">
                  <c:v>119.59700000000001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EE-4233-BCA9-7BA2BD3CB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021184"/>
        <c:axId val="331450224"/>
      </c:barChart>
      <c:catAx>
        <c:axId val="21802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314502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31450224"/>
        <c:scaling>
          <c:orientation val="minMax"/>
          <c:min val="11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18021184"/>
        <c:crosses val="autoZero"/>
        <c:crossBetween val="between"/>
        <c:minorUnit val="5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ALL HAY STOCKS</a:t>
            </a:r>
          </a:p>
          <a:p>
            <a:pPr>
              <a:defRPr/>
            </a:pPr>
            <a:r>
              <a:rPr lang="en-US" sz="2000" b="0" dirty="0"/>
              <a:t>May 1 (Beginning of Crop Year)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17E-2"/>
          <c:y val="0.18519648072159994"/>
          <c:w val="0.91274097203366833"/>
          <c:h val="0.758246090717533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Mil. Tons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21.106000000000002</c:v>
                </c:pt>
                <c:pt idx="1">
                  <c:v>22.457999999999998</c:v>
                </c:pt>
                <c:pt idx="2">
                  <c:v>22.013000000000002</c:v>
                </c:pt>
                <c:pt idx="3">
                  <c:v>25.946999999999999</c:v>
                </c:pt>
                <c:pt idx="4">
                  <c:v>27.757999999999999</c:v>
                </c:pt>
                <c:pt idx="5">
                  <c:v>21.344999999999999</c:v>
                </c:pt>
                <c:pt idx="6">
                  <c:v>14.99</c:v>
                </c:pt>
                <c:pt idx="7">
                  <c:v>21.585000000000001</c:v>
                </c:pt>
                <c:pt idx="8">
                  <c:v>22.065000000000001</c:v>
                </c:pt>
                <c:pt idx="9">
                  <c:v>20.931000000000001</c:v>
                </c:pt>
                <c:pt idx="10">
                  <c:v>22.216999999999999</c:v>
                </c:pt>
                <c:pt idx="11">
                  <c:v>21.381</c:v>
                </c:pt>
                <c:pt idx="12">
                  <c:v>14.156000000000001</c:v>
                </c:pt>
                <c:pt idx="13">
                  <c:v>19.175999999999998</c:v>
                </c:pt>
                <c:pt idx="14">
                  <c:v>24.516999999999999</c:v>
                </c:pt>
                <c:pt idx="15">
                  <c:v>25.14</c:v>
                </c:pt>
                <c:pt idx="16">
                  <c:v>24.4</c:v>
                </c:pt>
                <c:pt idx="17">
                  <c:v>15.348000000000001</c:v>
                </c:pt>
                <c:pt idx="18">
                  <c:v>14.906000000000001</c:v>
                </c:pt>
                <c:pt idx="19">
                  <c:v>20.425999999999998</c:v>
                </c:pt>
                <c:pt idx="20">
                  <c:v>18.006</c:v>
                </c:pt>
                <c:pt idx="21">
                  <c:v>16.777000000000001</c:v>
                </c:pt>
                <c:pt idx="22">
                  <c:v>14.333</c:v>
                </c:pt>
                <c:pt idx="23">
                  <c:v>21.01</c:v>
                </c:pt>
                <c:pt idx="24">
                  <c:v>24.091000000000001</c:v>
                </c:pt>
                <c:pt idx="25">
                  <c:v>23.286999999999999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29-45AC-B90C-FB2049E923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450616"/>
        <c:axId val="331451008"/>
      </c:barChart>
      <c:catAx>
        <c:axId val="331450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3145100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31451008"/>
        <c:scaling>
          <c:orientation val="minMax"/>
          <c:max val="30"/>
          <c:min val="5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331450616"/>
        <c:crosses val="autoZero"/>
        <c:crossBetween val="between"/>
        <c:minorUnit val="2.5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ALL HAY STOCKS</a:t>
            </a:r>
          </a:p>
          <a:p>
            <a:pPr>
              <a:defRPr/>
            </a:pPr>
            <a:r>
              <a:rPr lang="en-US" sz="2000" b="0" dirty="0"/>
              <a:t>December 1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89963028328355521"/>
          <c:h val="0.758246090717533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Mil. Tons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Sheet1!$A$2:$A$27</c:f>
              <c:numCache>
                <c:formatCode>General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108.922</c:v>
                </c:pt>
                <c:pt idx="1">
                  <c:v>105.58199999999999</c:v>
                </c:pt>
                <c:pt idx="2">
                  <c:v>110.384</c:v>
                </c:pt>
                <c:pt idx="3">
                  <c:v>102.97799999999999</c:v>
                </c:pt>
                <c:pt idx="4">
                  <c:v>111.011</c:v>
                </c:pt>
                <c:pt idx="5">
                  <c:v>114.489</c:v>
                </c:pt>
                <c:pt idx="6">
                  <c:v>105.181</c:v>
                </c:pt>
                <c:pt idx="7">
                  <c:v>96.4</c:v>
                </c:pt>
                <c:pt idx="8">
                  <c:v>104.089</c:v>
                </c:pt>
                <c:pt idx="9">
                  <c:v>103.658</c:v>
                </c:pt>
                <c:pt idx="10">
                  <c:v>107.22199999999999</c:v>
                </c:pt>
                <c:pt idx="11">
                  <c:v>102.134</c:v>
                </c:pt>
                <c:pt idx="12">
                  <c:v>90.725999999999999</c:v>
                </c:pt>
                <c:pt idx="13">
                  <c:v>76.546999999999997</c:v>
                </c:pt>
                <c:pt idx="14">
                  <c:v>89.304000000000002</c:v>
                </c:pt>
                <c:pt idx="15">
                  <c:v>92.052000000000007</c:v>
                </c:pt>
                <c:pt idx="16">
                  <c:v>94.992999999999995</c:v>
                </c:pt>
                <c:pt idx="17">
                  <c:v>95.837000000000003</c:v>
                </c:pt>
                <c:pt idx="18">
                  <c:v>84.421999999999997</c:v>
                </c:pt>
                <c:pt idx="19">
                  <c:v>79.055000000000007</c:v>
                </c:pt>
                <c:pt idx="20">
                  <c:v>84.488</c:v>
                </c:pt>
                <c:pt idx="21">
                  <c:v>84.02</c:v>
                </c:pt>
                <c:pt idx="22">
                  <c:v>79.016000000000005</c:v>
                </c:pt>
                <c:pt idx="23">
                  <c:v>71.760999999999996</c:v>
                </c:pt>
                <c:pt idx="24">
                  <c:v>76.721000000000004</c:v>
                </c:pt>
                <c:pt idx="25">
                  <c:v>81.534000000000006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3-4748-9CB5-0D6477707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451792"/>
        <c:axId val="331452184"/>
      </c:barChart>
      <c:catAx>
        <c:axId val="33145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314521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31452184"/>
        <c:scaling>
          <c:orientation val="minMax"/>
          <c:max val="120"/>
          <c:min val="7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331451792"/>
        <c:crosses val="autoZero"/>
        <c:crossBetween val="between"/>
        <c:majorUnit val="10"/>
        <c:minorUnit val="5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HAY STOCKS AND PRODUCTION</a:t>
            </a:r>
          </a:p>
          <a:p>
            <a:pPr>
              <a:defRPr/>
            </a:pPr>
            <a:r>
              <a:rPr lang="en-US" sz="2000" b="0" dirty="0"/>
              <a:t>Crop Year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43E-2"/>
          <c:y val="0.18519648072159994"/>
          <c:w val="0.90003461851751287"/>
          <c:h val="0.673739048464012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December 1 Hay Stocks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84.02</c:v>
                </c:pt>
                <c:pt idx="1">
                  <c:v>79.016000000000005</c:v>
                </c:pt>
                <c:pt idx="2">
                  <c:v>71.760999999999996</c:v>
                </c:pt>
                <c:pt idx="3">
                  <c:v>76.721000000000004</c:v>
                </c:pt>
                <c:pt idx="4">
                  <c:v>81.534000000000006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5-4854-B7BD-2CE461E835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Alfalfa Hay Production</c:v>
                </c:pt>
              </c:strCache>
            </c:strRef>
          </c:tx>
          <c:spPr>
            <a:solidFill>
              <a:srgbClr val="92D050"/>
            </a:solidFill>
            <a:ln>
              <a:solidFill>
                <a:prstClr val="black"/>
              </a:solidFill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49.892000000000003</c:v>
                </c:pt>
                <c:pt idx="1">
                  <c:v>48.838000000000001</c:v>
                </c:pt>
                <c:pt idx="2">
                  <c:v>49.768999999999998</c:v>
                </c:pt>
                <c:pt idx="3">
                  <c:v>49.84</c:v>
                </c:pt>
                <c:pt idx="4">
                  <c:v>50.213000000000001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5-4854-B7BD-2CE461E8355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Hay Production</c:v>
                </c:pt>
              </c:strCache>
            </c:strRef>
          </c:tx>
          <c:spPr>
            <a:solidFill>
              <a:srgbClr val="EEECE1">
                <a:lumMod val="25000"/>
              </a:srgbClr>
            </a:solidFill>
            <a:ln>
              <a:solidFill>
                <a:prstClr val="black"/>
              </a:solidFill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69.872</c:v>
                </c:pt>
                <c:pt idx="1">
                  <c:v>62.9</c:v>
                </c:pt>
                <c:pt idx="2">
                  <c:v>68.819000000000003</c:v>
                </c:pt>
                <c:pt idx="3">
                  <c:v>72.622</c:v>
                </c:pt>
                <c:pt idx="4">
                  <c:v>72.817999999999998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5-4854-B7BD-2CE461E835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452968"/>
        <c:axId val="331453360"/>
      </c:barChart>
      <c:catAx>
        <c:axId val="331452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33145336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31453360"/>
        <c:scaling>
          <c:orientation val="minMax"/>
          <c:max val="100"/>
          <c:min val="25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Tons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331452968"/>
        <c:crosses val="autoZero"/>
        <c:crossBetween val="between"/>
        <c:majorUnit val="25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D8AC4-C7D6-4474-A573-5723A9941C75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D12AE-9D89-45C7-8824-00B0CA8ED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42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67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947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850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88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861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24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74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80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26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63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3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714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4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5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6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7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30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31D6DA3-2FE6-8EFC-525C-31145BE2309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98638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BB28EE-98C5-A689-CA08-FB9905319732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05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A55AC97-8F7D-37FA-08F1-0D5B6716C2D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8626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C2E34A-5702-F22B-03C2-96F50740BBA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38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EA6E189-1EF7-6DA7-890A-41BE99F9B2D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31742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24DD04-CB19-4A72-D2BF-6381F7E36B0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83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365E54-3897-A48A-C6B4-6549B42745B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69188" y="6229350"/>
            <a:ext cx="615950" cy="32385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782067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F40136-02F2-C8F4-CFDA-23F80C754EF1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469188" y="6226175"/>
            <a:ext cx="6159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91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73338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E440EB2-48FF-9673-7ADC-E6DF0EB6428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69188" y="6308725"/>
            <a:ext cx="615950" cy="165100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D4CCE8-D2C6-2EC7-ECB4-38E2F910D838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469188" y="6381750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5227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119</Words>
  <Application>Microsoft Office PowerPoint</Application>
  <PresentationFormat>On-screen Show (4:3)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Laura.Lahr@ColoState.EDU</dc:creator>
  <cp:lastModifiedBy>Cozzens,Tyler</cp:lastModifiedBy>
  <cp:revision>208</cp:revision>
  <dcterms:created xsi:type="dcterms:W3CDTF">2013-08-19T15:24:34Z</dcterms:created>
  <dcterms:modified xsi:type="dcterms:W3CDTF">2026-05-13T21:36:18Z</dcterms:modified>
</cp:coreProperties>
</file>