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notesSlides/notesSlide2.xml" ContentType="application/vnd.openxmlformats-officedocument.presentationml.notesSlide+xml"/>
  <Override PartName="/ppt/charts/chart2.xml" ContentType="application/vnd.openxmlformats-officedocument.drawingml.chart+xml"/>
  <Override PartName="/ppt/theme/themeOverride2.xml" ContentType="application/vnd.openxmlformats-officedocument.themeOverride+xml"/>
  <Override PartName="/ppt/notesSlides/notesSlide3.xml" ContentType="application/vnd.openxmlformats-officedocument.presentationml.notesSlide+xml"/>
  <Override PartName="/ppt/charts/chart3.xml" ContentType="application/vnd.openxmlformats-officedocument.drawingml.chart+xml"/>
  <Override PartName="/ppt/theme/themeOverride3.xml" ContentType="application/vnd.openxmlformats-officedocument.themeOverride+xml"/>
  <Override PartName="/ppt/notesSlides/notesSlide4.xml" ContentType="application/vnd.openxmlformats-officedocument.presentationml.notesSlide+xml"/>
  <Override PartName="/ppt/charts/chart4.xml" ContentType="application/vnd.openxmlformats-officedocument.drawingml.chart+xml"/>
  <Override PartName="/ppt/theme/themeOverride4.xml" ContentType="application/vnd.openxmlformats-officedocument.themeOverride+xml"/>
  <Override PartName="/ppt/notesSlides/notesSlide5.xml" ContentType="application/vnd.openxmlformats-officedocument.presentationml.notesSlide+xml"/>
  <Override PartName="/ppt/charts/chart5.xml" ContentType="application/vnd.openxmlformats-officedocument.drawingml.chart+xml"/>
  <Override PartName="/ppt/theme/themeOverride5.xml" ContentType="application/vnd.openxmlformats-officedocument.themeOverride+xml"/>
  <Override PartName="/ppt/notesSlides/notesSlide6.xml" ContentType="application/vnd.openxmlformats-officedocument.presentationml.notesSlide+xml"/>
  <Override PartName="/ppt/charts/chart6.xml" ContentType="application/vnd.openxmlformats-officedocument.drawingml.chart+xml"/>
  <Override PartName="/ppt/theme/themeOverride6.xml" ContentType="application/vnd.openxmlformats-officedocument.themeOverride+xml"/>
  <Override PartName="/ppt/notesSlides/notesSlide7.xml" ContentType="application/vnd.openxmlformats-officedocument.presentationml.notesSlide+xml"/>
  <Override PartName="/ppt/charts/chart7.xml" ContentType="application/vnd.openxmlformats-officedocument.drawingml.chart+xml"/>
  <Override PartName="/ppt/theme/themeOverride7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9"/>
  </p:notesMasterIdLst>
  <p:sldIdLst>
    <p:sldId id="257" r:id="rId2"/>
    <p:sldId id="264" r:id="rId3"/>
    <p:sldId id="265" r:id="rId4"/>
    <p:sldId id="259" r:id="rId5"/>
    <p:sldId id="260" r:id="rId6"/>
    <p:sldId id="261" r:id="rId7"/>
    <p:sldId id="262" r:id="rId8"/>
  </p:sldIdLst>
  <p:sldSz cx="9144000" cy="6858000" type="screen4x3"/>
  <p:notesSz cx="6881813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5" d="100"/>
          <a:sy n="105" d="100"/>
        </p:scale>
        <p:origin x="1794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457200" cy="457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.xlsx"/><Relationship Id="rId1" Type="http://schemas.openxmlformats.org/officeDocument/2006/relationships/themeOverride" Target="../theme/themeOverride1.xm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1.xlsx"/><Relationship Id="rId1" Type="http://schemas.openxmlformats.org/officeDocument/2006/relationships/themeOverride" Target="../theme/themeOverride2.xml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2.xlsx"/><Relationship Id="rId1" Type="http://schemas.openxmlformats.org/officeDocument/2006/relationships/themeOverride" Target="../theme/themeOverride3.xml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3.xlsx"/><Relationship Id="rId1" Type="http://schemas.openxmlformats.org/officeDocument/2006/relationships/themeOverride" Target="../theme/themeOverride4.xml"/></Relationships>
</file>

<file path=ppt/charts/_rels/chart5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4.xlsx"/><Relationship Id="rId1" Type="http://schemas.openxmlformats.org/officeDocument/2006/relationships/themeOverride" Target="../theme/themeOverride5.xml"/></Relationships>
</file>

<file path=ppt/charts/_rels/chart6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5.xlsx"/><Relationship Id="rId1" Type="http://schemas.openxmlformats.org/officeDocument/2006/relationships/themeOverride" Target="../theme/themeOverride6.xml"/></Relationships>
</file>

<file path=ppt/charts/_rels/chart7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6.xlsx"/><Relationship Id="rId1" Type="http://schemas.openxmlformats.org/officeDocument/2006/relationships/themeOverride" Target="../theme/themeOverride7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en-US" sz="2000" dirty="0">
                <a:latin typeface="Arial" pitchFamily="34" charset="0"/>
                <a:cs typeface="Arial" pitchFamily="34" charset="0"/>
              </a:rPr>
              <a:t>U.S. HAY</a:t>
            </a:r>
            <a:r>
              <a:rPr lang="en-US" sz="2000" baseline="0" dirty="0">
                <a:latin typeface="Arial" pitchFamily="34" charset="0"/>
                <a:cs typeface="Arial" pitchFamily="34" charset="0"/>
              </a:rPr>
              <a:t> &amp; HAY PRODUCT EXPORTS</a:t>
            </a:r>
            <a:endParaRPr lang="en-US" sz="2000" dirty="0">
              <a:latin typeface="Arial" pitchFamily="34" charset="0"/>
              <a:cs typeface="Arial" pitchFamily="34" charset="0"/>
            </a:endParaRPr>
          </a:p>
          <a:p>
            <a:pPr>
              <a:defRPr/>
            </a:pPr>
            <a:r>
              <a:rPr lang="en-US" sz="2000" b="0" dirty="0"/>
              <a:t>Annual</a:t>
            </a:r>
          </a:p>
        </c:rich>
      </c:tx>
      <c:overlay val="0"/>
    </c:title>
    <c:autoTitleDeleted val="0"/>
    <c:plotArea>
      <c:layout>
        <c:manualLayout>
          <c:layoutTarget val="inner"/>
          <c:xMode val="edge"/>
          <c:yMode val="edge"/>
          <c:x val="7.8593311611910577E-2"/>
          <c:y val="0.18519648072159994"/>
          <c:w val="0.88692392976739975"/>
          <c:h val="0.67373904846401234"/>
        </c:manualLayout>
      </c:layout>
      <c:lineChart>
        <c:grouping val="standard"/>
        <c:varyColors val="0"/>
        <c:ser>
          <c:idx val="1"/>
          <c:order val="0"/>
          <c:tx>
            <c:strRef>
              <c:f>Sheet1!$B$1</c:f>
              <c:strCache>
                <c:ptCount val="1"/>
                <c:pt idx="0">
                  <c:v>Other Hay</c:v>
                </c:pt>
              </c:strCache>
            </c:strRef>
          </c:tx>
          <c:spPr>
            <a:ln w="38100">
              <a:solidFill>
                <a:srgbClr val="92D050"/>
              </a:solidFill>
              <a:prstDash val="sysDash"/>
            </a:ln>
          </c:spPr>
          <c:marker>
            <c:symbol val="none"/>
          </c:marker>
          <c:cat>
            <c:numRef>
              <c:f>Sheet1!$A$2:$A$6</c:f>
              <c:numCache>
                <c:formatCode>General</c:formatCode>
                <c:ptCount val="5"/>
                <c:pt idx="0">
                  <c:v>2021</c:v>
                </c:pt>
                <c:pt idx="1">
                  <c:v>2022</c:v>
                </c:pt>
                <c:pt idx="2">
                  <c:v>2023</c:v>
                </c:pt>
                <c:pt idx="3">
                  <c:v>2024</c:v>
                </c:pt>
                <c:pt idx="4">
                  <c:v>2025</c:v>
                </c:pt>
              </c:numCache>
            </c:numRef>
          </c:cat>
          <c:val>
            <c:numRef>
              <c:f>Sheet1!$B$2:$B$6</c:f>
              <c:numCache>
                <c:formatCode>General</c:formatCode>
                <c:ptCount val="5"/>
                <c:pt idx="0">
                  <c:v>1388114</c:v>
                </c:pt>
                <c:pt idx="1">
                  <c:v>1211605</c:v>
                </c:pt>
                <c:pt idx="2">
                  <c:v>994812</c:v>
                </c:pt>
                <c:pt idx="3">
                  <c:v>1053117</c:v>
                </c:pt>
                <c:pt idx="4">
                  <c:v>952320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7E8C-48DC-B17A-D8C7C4B899BE}"/>
            </c:ext>
          </c:extLst>
        </c:ser>
        <c:ser>
          <c:idx val="0"/>
          <c:order val="1"/>
          <c:tx>
            <c:strRef>
              <c:f>Sheet1!$C$1</c:f>
              <c:strCache>
                <c:ptCount val="1"/>
                <c:pt idx="0">
                  <c:v>Alfalfa Hay</c:v>
                </c:pt>
              </c:strCache>
            </c:strRef>
          </c:tx>
          <c:spPr>
            <a:ln w="38100">
              <a:solidFill>
                <a:srgbClr val="0070C0"/>
              </a:solidFill>
              <a:prstDash val="solid"/>
            </a:ln>
          </c:spPr>
          <c:marker>
            <c:symbol val="square"/>
            <c:size val="6"/>
            <c:spPr>
              <a:solidFill>
                <a:srgbClr val="0070C0"/>
              </a:solidFill>
              <a:ln>
                <a:noFill/>
              </a:ln>
            </c:spPr>
          </c:marker>
          <c:cat>
            <c:numRef>
              <c:f>Sheet1!$A$2:$A$6</c:f>
              <c:numCache>
                <c:formatCode>General</c:formatCode>
                <c:ptCount val="5"/>
                <c:pt idx="0">
                  <c:v>2021</c:v>
                </c:pt>
                <c:pt idx="1">
                  <c:v>2022</c:v>
                </c:pt>
                <c:pt idx="2">
                  <c:v>2023</c:v>
                </c:pt>
                <c:pt idx="3">
                  <c:v>2024</c:v>
                </c:pt>
                <c:pt idx="4">
                  <c:v>2025</c:v>
                </c:pt>
              </c:numCache>
            </c:numRef>
          </c:cat>
          <c:val>
            <c:numRef>
              <c:f>Sheet1!$C$2:$C$6</c:f>
              <c:numCache>
                <c:formatCode>General</c:formatCode>
                <c:ptCount val="5"/>
                <c:pt idx="0">
                  <c:v>2840842</c:v>
                </c:pt>
                <c:pt idx="1">
                  <c:v>2877380</c:v>
                </c:pt>
                <c:pt idx="2">
                  <c:v>2208066</c:v>
                </c:pt>
                <c:pt idx="3">
                  <c:v>2184038</c:v>
                </c:pt>
                <c:pt idx="4">
                  <c:v>1747476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7E8C-48DC-B17A-D8C7C4B899BE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Alfalfa Cubes</c:v>
                </c:pt>
              </c:strCache>
            </c:strRef>
          </c:tx>
          <c:spPr>
            <a:ln w="50800" cap="sq">
              <a:solidFill>
                <a:srgbClr val="002060"/>
              </a:solidFill>
              <a:prstDash val="dash"/>
            </a:ln>
          </c:spPr>
          <c:marker>
            <c:symbol val="none"/>
          </c:marker>
          <c:cat>
            <c:numRef>
              <c:f>Sheet1!$A$2:$A$6</c:f>
              <c:numCache>
                <c:formatCode>General</c:formatCode>
                <c:ptCount val="5"/>
                <c:pt idx="0">
                  <c:v>2021</c:v>
                </c:pt>
                <c:pt idx="1">
                  <c:v>2022</c:v>
                </c:pt>
                <c:pt idx="2">
                  <c:v>2023</c:v>
                </c:pt>
                <c:pt idx="3">
                  <c:v>2024</c:v>
                </c:pt>
                <c:pt idx="4">
                  <c:v>2025</c:v>
                </c:pt>
              </c:numCache>
            </c:numRef>
          </c:cat>
          <c:val>
            <c:numRef>
              <c:f>Sheet1!$D$2:$D$6</c:f>
              <c:numCache>
                <c:formatCode>General</c:formatCode>
                <c:ptCount val="5"/>
                <c:pt idx="0">
                  <c:v>123686</c:v>
                </c:pt>
                <c:pt idx="1">
                  <c:v>117329</c:v>
                </c:pt>
                <c:pt idx="2">
                  <c:v>92782</c:v>
                </c:pt>
                <c:pt idx="3">
                  <c:v>88227</c:v>
                </c:pt>
                <c:pt idx="4">
                  <c:v>71193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7E8C-48DC-B17A-D8C7C4B899BE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Alfalfa Meal &amp; Pellets</c:v>
                </c:pt>
              </c:strCache>
            </c:strRef>
          </c:tx>
          <c:spPr>
            <a:ln w="38100">
              <a:solidFill>
                <a:srgbClr val="FF0000"/>
              </a:solidFill>
            </a:ln>
          </c:spPr>
          <c:marker>
            <c:symbol val="none"/>
          </c:marker>
          <c:cat>
            <c:numRef>
              <c:f>Sheet1!$A$2:$A$6</c:f>
              <c:numCache>
                <c:formatCode>General</c:formatCode>
                <c:ptCount val="5"/>
                <c:pt idx="0">
                  <c:v>2021</c:v>
                </c:pt>
                <c:pt idx="1">
                  <c:v>2022</c:v>
                </c:pt>
                <c:pt idx="2">
                  <c:v>2023</c:v>
                </c:pt>
                <c:pt idx="3">
                  <c:v>2024</c:v>
                </c:pt>
                <c:pt idx="4">
                  <c:v>2025</c:v>
                </c:pt>
              </c:numCache>
            </c:numRef>
          </c:cat>
          <c:val>
            <c:numRef>
              <c:f>Sheet1!$E$2:$E$6</c:f>
              <c:numCache>
                <c:formatCode>General</c:formatCode>
                <c:ptCount val="5"/>
                <c:pt idx="0">
                  <c:v>36218</c:v>
                </c:pt>
                <c:pt idx="1">
                  <c:v>59941</c:v>
                </c:pt>
                <c:pt idx="2">
                  <c:v>30843</c:v>
                </c:pt>
                <c:pt idx="3">
                  <c:v>32809</c:v>
                </c:pt>
                <c:pt idx="4">
                  <c:v>26727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7E8C-48DC-B17A-D8C7C4B899B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45986616"/>
        <c:axId val="145990392"/>
      </c:lineChart>
      <c:catAx>
        <c:axId val="14598661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>
            <a:solidFill>
              <a:prstClr val="black"/>
            </a:solidFill>
          </a:ln>
        </c:spPr>
        <c:txPr>
          <a:bodyPr/>
          <a:lstStyle/>
          <a:p>
            <a:pPr>
              <a:defRPr sz="1200"/>
            </a:pPr>
            <a:endParaRPr lang="en-US"/>
          </a:p>
        </c:txPr>
        <c:crossAx val="145990392"/>
        <c:crosses val="autoZero"/>
        <c:auto val="1"/>
        <c:lblAlgn val="ctr"/>
        <c:lblOffset val="100"/>
        <c:noMultiLvlLbl val="0"/>
      </c:catAx>
      <c:valAx>
        <c:axId val="145990392"/>
        <c:scaling>
          <c:orientation val="minMax"/>
        </c:scaling>
        <c:delete val="0"/>
        <c:axPos val="l"/>
        <c:majorGridlines/>
        <c:title>
          <c:tx>
            <c:rich>
              <a:bodyPr rot="0" vert="horz"/>
              <a:lstStyle/>
              <a:p>
                <a:pPr>
                  <a:defRPr sz="1600"/>
                </a:pPr>
                <a:r>
                  <a:rPr lang="en-US" sz="1600" b="0" dirty="0"/>
                  <a:t>Thou.</a:t>
                </a:r>
                <a:r>
                  <a:rPr lang="en-US" sz="1600" b="0" baseline="0" dirty="0"/>
                  <a:t> </a:t>
                </a:r>
                <a:r>
                  <a:rPr lang="en-US" sz="1600" b="0" dirty="0"/>
                  <a:t>Metric Tons</a:t>
                </a:r>
              </a:p>
            </c:rich>
          </c:tx>
          <c:layout>
            <c:manualLayout>
              <c:xMode val="edge"/>
              <c:yMode val="edge"/>
              <c:x val="1.8518531088786316E-2"/>
              <c:y val="9.9224612768474357E-2"/>
            </c:manualLayout>
          </c:layout>
          <c:overlay val="0"/>
        </c:title>
        <c:numFmt formatCode="General" sourceLinked="0"/>
        <c:majorTickMark val="out"/>
        <c:minorTickMark val="out"/>
        <c:tickLblPos val="nextTo"/>
        <c:spPr>
          <a:ln>
            <a:solidFill>
              <a:prstClr val="black"/>
            </a:solidFill>
          </a:ln>
        </c:spPr>
        <c:crossAx val="145986616"/>
        <c:crosses val="autoZero"/>
        <c:crossBetween val="between"/>
        <c:dispUnits>
          <c:builtInUnit val="thousands"/>
        </c:dispUnits>
      </c:valAx>
      <c:spPr>
        <a:solidFill>
          <a:schemeClr val="bg1"/>
        </a:solidFill>
        <a:ln w="28575">
          <a:solidFill>
            <a:prstClr val="black"/>
          </a:solidFill>
        </a:ln>
      </c:spPr>
    </c:plotArea>
    <c:legend>
      <c:legendPos val="b"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2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en-US" sz="2000" dirty="0">
                <a:latin typeface="Arial" pitchFamily="34" charset="0"/>
                <a:cs typeface="Arial" pitchFamily="34" charset="0"/>
              </a:rPr>
              <a:t>U.S. HAY</a:t>
            </a:r>
            <a:r>
              <a:rPr lang="en-US" sz="2000" baseline="0" dirty="0">
                <a:latin typeface="Arial" pitchFamily="34" charset="0"/>
                <a:cs typeface="Arial" pitchFamily="34" charset="0"/>
              </a:rPr>
              <a:t> &amp; HAY PRODUCT EXPORTS</a:t>
            </a:r>
            <a:endParaRPr lang="en-US" sz="2000" dirty="0">
              <a:latin typeface="Arial" pitchFamily="34" charset="0"/>
              <a:cs typeface="Arial" pitchFamily="34" charset="0"/>
            </a:endParaRPr>
          </a:p>
          <a:p>
            <a:pPr>
              <a:defRPr/>
            </a:pPr>
            <a:r>
              <a:rPr lang="en-US" sz="2000" b="0" dirty="0"/>
              <a:t>Annual</a:t>
            </a:r>
          </a:p>
        </c:rich>
      </c:tx>
      <c:overlay val="0"/>
    </c:title>
    <c:autoTitleDeleted val="0"/>
    <c:plotArea>
      <c:layout>
        <c:manualLayout>
          <c:layoutTarget val="inner"/>
          <c:xMode val="edge"/>
          <c:yMode val="edge"/>
          <c:x val="7.8593311611910577E-2"/>
          <c:y val="0.18519648072159994"/>
          <c:w val="0.88706025432165803"/>
          <c:h val="0.67373904846401234"/>
        </c:manualLayout>
      </c:layout>
      <c:lineChart>
        <c:grouping val="standard"/>
        <c:varyColors val="0"/>
        <c:ser>
          <c:idx val="2"/>
          <c:order val="0"/>
          <c:tx>
            <c:strRef>
              <c:f>Sheet1!$B$1</c:f>
              <c:strCache>
                <c:ptCount val="1"/>
                <c:pt idx="0">
                  <c:v>Other Hay</c:v>
                </c:pt>
              </c:strCache>
            </c:strRef>
          </c:tx>
          <c:spPr>
            <a:ln w="50800" cap="sq">
              <a:solidFill>
                <a:srgbClr val="002060"/>
              </a:solidFill>
              <a:prstDash val="dash"/>
            </a:ln>
          </c:spPr>
          <c:marker>
            <c:symbol val="none"/>
          </c:marker>
          <c:cat>
            <c:numRef>
              <c:f>Sheet1!$A$2:$A$20</c:f>
              <c:numCache>
                <c:formatCode>General</c:formatCode>
                <c:ptCount val="19"/>
                <c:pt idx="0">
                  <c:v>2007</c:v>
                </c:pt>
                <c:pt idx="1">
                  <c:v>2008</c:v>
                </c:pt>
                <c:pt idx="2">
                  <c:v>2009</c:v>
                </c:pt>
                <c:pt idx="3">
                  <c:v>2010</c:v>
                </c:pt>
                <c:pt idx="4">
                  <c:v>2011</c:v>
                </c:pt>
                <c:pt idx="5">
                  <c:v>2012</c:v>
                </c:pt>
                <c:pt idx="6">
                  <c:v>2013</c:v>
                </c:pt>
                <c:pt idx="7">
                  <c:v>2014</c:v>
                </c:pt>
                <c:pt idx="8">
                  <c:v>2015</c:v>
                </c:pt>
                <c:pt idx="9">
                  <c:v>2016</c:v>
                </c:pt>
                <c:pt idx="10">
                  <c:v>2017</c:v>
                </c:pt>
                <c:pt idx="11">
                  <c:v>2018</c:v>
                </c:pt>
                <c:pt idx="12">
                  <c:v>2019</c:v>
                </c:pt>
                <c:pt idx="13">
                  <c:v>2020</c:v>
                </c:pt>
                <c:pt idx="14">
                  <c:v>2021</c:v>
                </c:pt>
                <c:pt idx="15">
                  <c:v>2022</c:v>
                </c:pt>
                <c:pt idx="16">
                  <c:v>2023</c:v>
                </c:pt>
                <c:pt idx="17">
                  <c:v>2024</c:v>
                </c:pt>
                <c:pt idx="18">
                  <c:v>2025</c:v>
                </c:pt>
              </c:numCache>
            </c:numRef>
          </c:cat>
          <c:val>
            <c:numRef>
              <c:f>Sheet1!$B$2:$B$20</c:f>
              <c:numCache>
                <c:formatCode>General</c:formatCode>
                <c:ptCount val="19"/>
                <c:pt idx="0">
                  <c:v>1485135</c:v>
                </c:pt>
                <c:pt idx="1">
                  <c:v>1586226</c:v>
                </c:pt>
                <c:pt idx="2">
                  <c:v>1640896</c:v>
                </c:pt>
                <c:pt idx="3">
                  <c:v>1782769</c:v>
                </c:pt>
                <c:pt idx="4">
                  <c:v>1733937</c:v>
                </c:pt>
                <c:pt idx="5">
                  <c:v>1944310</c:v>
                </c:pt>
                <c:pt idx="6">
                  <c:v>1884658</c:v>
                </c:pt>
                <c:pt idx="7">
                  <c:v>1539444</c:v>
                </c:pt>
                <c:pt idx="8">
                  <c:v>1532194</c:v>
                </c:pt>
                <c:pt idx="9">
                  <c:v>1465762</c:v>
                </c:pt>
                <c:pt idx="10">
                  <c:v>1529532</c:v>
                </c:pt>
                <c:pt idx="11">
                  <c:v>1351488</c:v>
                </c:pt>
                <c:pt idx="12">
                  <c:v>1395299</c:v>
                </c:pt>
                <c:pt idx="13">
                  <c:v>1340661</c:v>
                </c:pt>
                <c:pt idx="14">
                  <c:v>1388114</c:v>
                </c:pt>
                <c:pt idx="15">
                  <c:v>1211605</c:v>
                </c:pt>
                <c:pt idx="16">
                  <c:v>994812</c:v>
                </c:pt>
                <c:pt idx="17">
                  <c:v>1053117</c:v>
                </c:pt>
                <c:pt idx="18">
                  <c:v>952320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44B9-42D7-8D50-C26AAEBFA700}"/>
            </c:ext>
          </c:extLst>
        </c:ser>
        <c:ser>
          <c:idx val="3"/>
          <c:order val="1"/>
          <c:tx>
            <c:strRef>
              <c:f>Sheet1!$C$1</c:f>
              <c:strCache>
                <c:ptCount val="1"/>
                <c:pt idx="0">
                  <c:v>Alfalfa Hay</c:v>
                </c:pt>
              </c:strCache>
            </c:strRef>
          </c:tx>
          <c:spPr>
            <a:ln w="38100">
              <a:solidFill>
                <a:srgbClr val="FF0000"/>
              </a:solidFill>
            </a:ln>
          </c:spPr>
          <c:marker>
            <c:symbol val="none"/>
          </c:marker>
          <c:cat>
            <c:numRef>
              <c:f>Sheet1!$A$2:$A$20</c:f>
              <c:numCache>
                <c:formatCode>General</c:formatCode>
                <c:ptCount val="19"/>
                <c:pt idx="0">
                  <c:v>2007</c:v>
                </c:pt>
                <c:pt idx="1">
                  <c:v>2008</c:v>
                </c:pt>
                <c:pt idx="2">
                  <c:v>2009</c:v>
                </c:pt>
                <c:pt idx="3">
                  <c:v>2010</c:v>
                </c:pt>
                <c:pt idx="4">
                  <c:v>2011</c:v>
                </c:pt>
                <c:pt idx="5">
                  <c:v>2012</c:v>
                </c:pt>
                <c:pt idx="6">
                  <c:v>2013</c:v>
                </c:pt>
                <c:pt idx="7">
                  <c:v>2014</c:v>
                </c:pt>
                <c:pt idx="8">
                  <c:v>2015</c:v>
                </c:pt>
                <c:pt idx="9">
                  <c:v>2016</c:v>
                </c:pt>
                <c:pt idx="10">
                  <c:v>2017</c:v>
                </c:pt>
                <c:pt idx="11">
                  <c:v>2018</c:v>
                </c:pt>
                <c:pt idx="12">
                  <c:v>2019</c:v>
                </c:pt>
                <c:pt idx="13">
                  <c:v>2020</c:v>
                </c:pt>
                <c:pt idx="14">
                  <c:v>2021</c:v>
                </c:pt>
                <c:pt idx="15">
                  <c:v>2022</c:v>
                </c:pt>
                <c:pt idx="16">
                  <c:v>2023</c:v>
                </c:pt>
                <c:pt idx="17">
                  <c:v>2024</c:v>
                </c:pt>
                <c:pt idx="18">
                  <c:v>2025</c:v>
                </c:pt>
              </c:numCache>
            </c:numRef>
          </c:cat>
          <c:val>
            <c:numRef>
              <c:f>Sheet1!$C$2:$C$20</c:f>
              <c:numCache>
                <c:formatCode>General</c:formatCode>
                <c:ptCount val="19"/>
                <c:pt idx="0">
                  <c:v>748505</c:v>
                </c:pt>
                <c:pt idx="1">
                  <c:v>918883</c:v>
                </c:pt>
                <c:pt idx="2">
                  <c:v>1546887</c:v>
                </c:pt>
                <c:pt idx="3">
                  <c:v>1452226</c:v>
                </c:pt>
                <c:pt idx="4">
                  <c:v>1618563</c:v>
                </c:pt>
                <c:pt idx="5">
                  <c:v>1759012</c:v>
                </c:pt>
                <c:pt idx="6">
                  <c:v>1975414</c:v>
                </c:pt>
                <c:pt idx="7">
                  <c:v>1682798</c:v>
                </c:pt>
                <c:pt idx="8">
                  <c:v>1955009</c:v>
                </c:pt>
                <c:pt idx="9">
                  <c:v>2485427</c:v>
                </c:pt>
                <c:pt idx="10">
                  <c:v>2662858</c:v>
                </c:pt>
                <c:pt idx="11">
                  <c:v>2532694</c:v>
                </c:pt>
                <c:pt idx="12">
                  <c:v>2654436</c:v>
                </c:pt>
                <c:pt idx="13">
                  <c:v>2664371</c:v>
                </c:pt>
                <c:pt idx="14">
                  <c:v>2840842</c:v>
                </c:pt>
                <c:pt idx="15">
                  <c:v>2877380</c:v>
                </c:pt>
                <c:pt idx="16">
                  <c:v>2208066</c:v>
                </c:pt>
                <c:pt idx="17">
                  <c:v>2184038</c:v>
                </c:pt>
                <c:pt idx="18">
                  <c:v>1747476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44B9-42D7-8D50-C26AAEBFA700}"/>
            </c:ext>
          </c:extLst>
        </c:ser>
        <c:ser>
          <c:idx val="4"/>
          <c:order val="2"/>
          <c:tx>
            <c:strRef>
              <c:f>Sheet1!$D$1</c:f>
              <c:strCache>
                <c:ptCount val="1"/>
                <c:pt idx="0">
                  <c:v>Alfalfa Cubes</c:v>
                </c:pt>
              </c:strCache>
            </c:strRef>
          </c:tx>
          <c:marker>
            <c:symbol val="none"/>
          </c:marker>
          <c:cat>
            <c:numRef>
              <c:f>Sheet1!$A$2:$A$20</c:f>
              <c:numCache>
                <c:formatCode>General</c:formatCode>
                <c:ptCount val="19"/>
                <c:pt idx="0">
                  <c:v>2007</c:v>
                </c:pt>
                <c:pt idx="1">
                  <c:v>2008</c:v>
                </c:pt>
                <c:pt idx="2">
                  <c:v>2009</c:v>
                </c:pt>
                <c:pt idx="3">
                  <c:v>2010</c:v>
                </c:pt>
                <c:pt idx="4">
                  <c:v>2011</c:v>
                </c:pt>
                <c:pt idx="5">
                  <c:v>2012</c:v>
                </c:pt>
                <c:pt idx="6">
                  <c:v>2013</c:v>
                </c:pt>
                <c:pt idx="7">
                  <c:v>2014</c:v>
                </c:pt>
                <c:pt idx="8">
                  <c:v>2015</c:v>
                </c:pt>
                <c:pt idx="9">
                  <c:v>2016</c:v>
                </c:pt>
                <c:pt idx="10">
                  <c:v>2017</c:v>
                </c:pt>
                <c:pt idx="11">
                  <c:v>2018</c:v>
                </c:pt>
                <c:pt idx="12">
                  <c:v>2019</c:v>
                </c:pt>
                <c:pt idx="13">
                  <c:v>2020</c:v>
                </c:pt>
                <c:pt idx="14">
                  <c:v>2021</c:v>
                </c:pt>
                <c:pt idx="15">
                  <c:v>2022</c:v>
                </c:pt>
                <c:pt idx="16">
                  <c:v>2023</c:v>
                </c:pt>
                <c:pt idx="17">
                  <c:v>2024</c:v>
                </c:pt>
                <c:pt idx="18">
                  <c:v>2025</c:v>
                </c:pt>
              </c:numCache>
            </c:numRef>
          </c:cat>
          <c:val>
            <c:numRef>
              <c:f>Sheet1!$D$2:$D$20</c:f>
              <c:numCache>
                <c:formatCode>General</c:formatCode>
                <c:ptCount val="19"/>
                <c:pt idx="0">
                  <c:v>170332</c:v>
                </c:pt>
                <c:pt idx="1">
                  <c:v>171911</c:v>
                </c:pt>
                <c:pt idx="2">
                  <c:v>187656</c:v>
                </c:pt>
                <c:pt idx="3">
                  <c:v>220110</c:v>
                </c:pt>
                <c:pt idx="4">
                  <c:v>179381</c:v>
                </c:pt>
                <c:pt idx="5">
                  <c:v>213708</c:v>
                </c:pt>
                <c:pt idx="6">
                  <c:v>215418</c:v>
                </c:pt>
                <c:pt idx="7">
                  <c:v>233670</c:v>
                </c:pt>
                <c:pt idx="8">
                  <c:v>192557</c:v>
                </c:pt>
                <c:pt idx="9">
                  <c:v>210661</c:v>
                </c:pt>
                <c:pt idx="10">
                  <c:v>185308</c:v>
                </c:pt>
                <c:pt idx="11">
                  <c:v>131330</c:v>
                </c:pt>
                <c:pt idx="12">
                  <c:v>125807</c:v>
                </c:pt>
                <c:pt idx="13">
                  <c:v>153122</c:v>
                </c:pt>
                <c:pt idx="14">
                  <c:v>123686</c:v>
                </c:pt>
                <c:pt idx="15">
                  <c:v>117329</c:v>
                </c:pt>
                <c:pt idx="16">
                  <c:v>92782</c:v>
                </c:pt>
                <c:pt idx="17">
                  <c:v>88227</c:v>
                </c:pt>
                <c:pt idx="18">
                  <c:v>71193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10B1-4413-ACDC-1B1DA9DA37E8}"/>
            </c:ext>
          </c:extLst>
        </c:ser>
        <c:ser>
          <c:idx val="1"/>
          <c:order val="3"/>
          <c:tx>
            <c:strRef>
              <c:f>Sheet1!$E$1</c:f>
              <c:strCache>
                <c:ptCount val="1"/>
                <c:pt idx="0">
                  <c:v>Alfalfa Meal &amp; Pellets</c:v>
                </c:pt>
              </c:strCache>
            </c:strRef>
          </c:tx>
          <c:cat>
            <c:numRef>
              <c:f>Sheet1!$A$2:$A$20</c:f>
              <c:numCache>
                <c:formatCode>General</c:formatCode>
                <c:ptCount val="19"/>
                <c:pt idx="0">
                  <c:v>2007</c:v>
                </c:pt>
                <c:pt idx="1">
                  <c:v>2008</c:v>
                </c:pt>
                <c:pt idx="2">
                  <c:v>2009</c:v>
                </c:pt>
                <c:pt idx="3">
                  <c:v>2010</c:v>
                </c:pt>
                <c:pt idx="4">
                  <c:v>2011</c:v>
                </c:pt>
                <c:pt idx="5">
                  <c:v>2012</c:v>
                </c:pt>
                <c:pt idx="6">
                  <c:v>2013</c:v>
                </c:pt>
                <c:pt idx="7">
                  <c:v>2014</c:v>
                </c:pt>
                <c:pt idx="8">
                  <c:v>2015</c:v>
                </c:pt>
                <c:pt idx="9">
                  <c:v>2016</c:v>
                </c:pt>
                <c:pt idx="10">
                  <c:v>2017</c:v>
                </c:pt>
                <c:pt idx="11">
                  <c:v>2018</c:v>
                </c:pt>
                <c:pt idx="12">
                  <c:v>2019</c:v>
                </c:pt>
                <c:pt idx="13">
                  <c:v>2020</c:v>
                </c:pt>
                <c:pt idx="14">
                  <c:v>2021</c:v>
                </c:pt>
                <c:pt idx="15">
                  <c:v>2022</c:v>
                </c:pt>
                <c:pt idx="16">
                  <c:v>2023</c:v>
                </c:pt>
                <c:pt idx="17">
                  <c:v>2024</c:v>
                </c:pt>
                <c:pt idx="18">
                  <c:v>2025</c:v>
                </c:pt>
              </c:numCache>
            </c:numRef>
          </c:cat>
          <c:val>
            <c:numRef>
              <c:f>Sheet1!$E$2:$E$20</c:f>
              <c:numCache>
                <c:formatCode>General</c:formatCode>
                <c:ptCount val="19"/>
                <c:pt idx="0">
                  <c:v>13261</c:v>
                </c:pt>
                <c:pt idx="1">
                  <c:v>35545</c:v>
                </c:pt>
                <c:pt idx="2">
                  <c:v>30045</c:v>
                </c:pt>
                <c:pt idx="3">
                  <c:v>42935</c:v>
                </c:pt>
                <c:pt idx="4">
                  <c:v>24917</c:v>
                </c:pt>
                <c:pt idx="5">
                  <c:v>25825</c:v>
                </c:pt>
                <c:pt idx="6">
                  <c:v>26788</c:v>
                </c:pt>
                <c:pt idx="7">
                  <c:v>22723</c:v>
                </c:pt>
                <c:pt idx="8">
                  <c:v>26587</c:v>
                </c:pt>
                <c:pt idx="9">
                  <c:v>48492</c:v>
                </c:pt>
                <c:pt idx="10">
                  <c:v>52517</c:v>
                </c:pt>
                <c:pt idx="11">
                  <c:v>34436</c:v>
                </c:pt>
                <c:pt idx="12">
                  <c:v>28409</c:v>
                </c:pt>
                <c:pt idx="13">
                  <c:v>49741</c:v>
                </c:pt>
                <c:pt idx="14">
                  <c:v>36218</c:v>
                </c:pt>
                <c:pt idx="15">
                  <c:v>59941</c:v>
                </c:pt>
                <c:pt idx="16">
                  <c:v>30843</c:v>
                </c:pt>
                <c:pt idx="17">
                  <c:v>32809</c:v>
                </c:pt>
                <c:pt idx="18">
                  <c:v>26727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2C7B-4954-A4B6-1E9BC374614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47277248"/>
        <c:axId val="147277632"/>
      </c:lineChart>
      <c:catAx>
        <c:axId val="14727724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>
            <a:solidFill>
              <a:prstClr val="black"/>
            </a:solidFill>
          </a:ln>
        </c:spPr>
        <c:txPr>
          <a:bodyPr/>
          <a:lstStyle/>
          <a:p>
            <a:pPr>
              <a:defRPr sz="1200"/>
            </a:pPr>
            <a:endParaRPr lang="en-US"/>
          </a:p>
        </c:txPr>
        <c:crossAx val="147277632"/>
        <c:crosses val="autoZero"/>
        <c:auto val="1"/>
        <c:lblAlgn val="ctr"/>
        <c:lblOffset val="100"/>
        <c:tickLblSkip val="5"/>
        <c:noMultiLvlLbl val="0"/>
      </c:catAx>
      <c:valAx>
        <c:axId val="147277632"/>
        <c:scaling>
          <c:orientation val="minMax"/>
        </c:scaling>
        <c:delete val="0"/>
        <c:axPos val="l"/>
        <c:majorGridlines/>
        <c:title>
          <c:tx>
            <c:rich>
              <a:bodyPr rot="0" vert="horz"/>
              <a:lstStyle/>
              <a:p>
                <a:pPr>
                  <a:defRPr/>
                </a:pPr>
                <a:r>
                  <a:rPr lang="en-US" sz="1600" b="0" dirty="0"/>
                  <a:t>Thou. Metric Tons</a:t>
                </a:r>
              </a:p>
            </c:rich>
          </c:tx>
          <c:layout>
            <c:manualLayout>
              <c:xMode val="edge"/>
              <c:yMode val="edge"/>
              <c:x val="1.8518531088786316E-2"/>
              <c:y val="9.9224612768474357E-2"/>
            </c:manualLayout>
          </c:layout>
          <c:overlay val="0"/>
        </c:title>
        <c:numFmt formatCode="General" sourceLinked="0"/>
        <c:majorTickMark val="out"/>
        <c:minorTickMark val="out"/>
        <c:tickLblPos val="nextTo"/>
        <c:spPr>
          <a:ln>
            <a:solidFill>
              <a:prstClr val="black"/>
            </a:solidFill>
          </a:ln>
        </c:spPr>
        <c:crossAx val="147277248"/>
        <c:crosses val="autoZero"/>
        <c:crossBetween val="between"/>
        <c:dispUnits>
          <c:builtInUnit val="thousands"/>
        </c:dispUnits>
      </c:valAx>
      <c:spPr>
        <a:solidFill>
          <a:schemeClr val="bg1"/>
        </a:solidFill>
        <a:ln w="28575">
          <a:solidFill>
            <a:prstClr val="black"/>
          </a:solidFill>
        </a:ln>
      </c:spPr>
    </c:plotArea>
    <c:legend>
      <c:legendPos val="b"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2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en-US" sz="2000" dirty="0">
                <a:latin typeface="Arial" pitchFamily="34" charset="0"/>
                <a:cs typeface="Arial" pitchFamily="34" charset="0"/>
              </a:rPr>
              <a:t>U.S. HAY</a:t>
            </a:r>
            <a:r>
              <a:rPr lang="en-US" sz="2000" baseline="0" dirty="0">
                <a:latin typeface="Arial" pitchFamily="34" charset="0"/>
                <a:cs typeface="Arial" pitchFamily="34" charset="0"/>
              </a:rPr>
              <a:t> &amp; HAY PRODUCT EXPORT VALUE</a:t>
            </a:r>
            <a:endParaRPr lang="en-US" sz="2000" dirty="0">
              <a:latin typeface="Arial" pitchFamily="34" charset="0"/>
              <a:cs typeface="Arial" pitchFamily="34" charset="0"/>
            </a:endParaRPr>
          </a:p>
          <a:p>
            <a:pPr>
              <a:defRPr/>
            </a:pPr>
            <a:r>
              <a:rPr lang="en-US" sz="2000" b="0" dirty="0"/>
              <a:t>Annual</a:t>
            </a:r>
          </a:p>
        </c:rich>
      </c:tx>
      <c:overlay val="0"/>
    </c:title>
    <c:autoTitleDeleted val="0"/>
    <c:plotArea>
      <c:layout>
        <c:manualLayout>
          <c:layoutTarget val="inner"/>
          <c:xMode val="edge"/>
          <c:yMode val="edge"/>
          <c:x val="7.8593311611910577E-2"/>
          <c:y val="0.18519648072159994"/>
          <c:w val="0.88706025432165803"/>
          <c:h val="0.67373904846401234"/>
        </c:manualLayout>
      </c:layout>
      <c:lineChart>
        <c:grouping val="standard"/>
        <c:varyColors val="0"/>
        <c:ser>
          <c:idx val="1"/>
          <c:order val="0"/>
          <c:tx>
            <c:strRef>
              <c:f>Sheet1!$B$1</c:f>
              <c:strCache>
                <c:ptCount val="1"/>
                <c:pt idx="0">
                  <c:v>Other Hay</c:v>
                </c:pt>
              </c:strCache>
            </c:strRef>
          </c:tx>
          <c:spPr>
            <a:ln w="38100">
              <a:solidFill>
                <a:srgbClr val="92D050"/>
              </a:solidFill>
              <a:prstDash val="sysDash"/>
            </a:ln>
          </c:spPr>
          <c:marker>
            <c:symbol val="none"/>
          </c:marker>
          <c:cat>
            <c:numRef>
              <c:f>Sheet1!$A$2:$A$21</c:f>
              <c:numCache>
                <c:formatCode>General</c:formatCode>
                <c:ptCount val="20"/>
                <c:pt idx="0">
                  <c:v>2006</c:v>
                </c:pt>
                <c:pt idx="1">
                  <c:v>2007</c:v>
                </c:pt>
                <c:pt idx="2">
                  <c:v>2008</c:v>
                </c:pt>
                <c:pt idx="3">
                  <c:v>2009</c:v>
                </c:pt>
                <c:pt idx="4">
                  <c:v>2010</c:v>
                </c:pt>
                <c:pt idx="5">
                  <c:v>2011</c:v>
                </c:pt>
                <c:pt idx="6">
                  <c:v>2012</c:v>
                </c:pt>
                <c:pt idx="7">
                  <c:v>2013</c:v>
                </c:pt>
                <c:pt idx="8">
                  <c:v>2014</c:v>
                </c:pt>
                <c:pt idx="9">
                  <c:v>2015</c:v>
                </c:pt>
                <c:pt idx="10">
                  <c:v>2016</c:v>
                </c:pt>
                <c:pt idx="11">
                  <c:v>2017</c:v>
                </c:pt>
                <c:pt idx="12">
                  <c:v>2018</c:v>
                </c:pt>
                <c:pt idx="13">
                  <c:v>2019</c:v>
                </c:pt>
                <c:pt idx="14">
                  <c:v>2020</c:v>
                </c:pt>
                <c:pt idx="15">
                  <c:v>2021</c:v>
                </c:pt>
                <c:pt idx="16">
                  <c:v>2022</c:v>
                </c:pt>
                <c:pt idx="17">
                  <c:v>2023</c:v>
                </c:pt>
                <c:pt idx="18">
                  <c:v>2024</c:v>
                </c:pt>
                <c:pt idx="19">
                  <c:v>2025</c:v>
                </c:pt>
              </c:numCache>
            </c:numRef>
          </c:cat>
          <c:val>
            <c:numRef>
              <c:f>Sheet1!$B$2:$B$21</c:f>
              <c:numCache>
                <c:formatCode>General</c:formatCode>
                <c:ptCount val="20"/>
                <c:pt idx="0">
                  <c:v>285158</c:v>
                </c:pt>
                <c:pt idx="1">
                  <c:v>342427</c:v>
                </c:pt>
                <c:pt idx="2">
                  <c:v>366998</c:v>
                </c:pt>
                <c:pt idx="3">
                  <c:v>393656</c:v>
                </c:pt>
                <c:pt idx="4">
                  <c:v>487704</c:v>
                </c:pt>
                <c:pt idx="5">
                  <c:v>520667</c:v>
                </c:pt>
                <c:pt idx="6">
                  <c:v>662537</c:v>
                </c:pt>
                <c:pt idx="7">
                  <c:v>639253</c:v>
                </c:pt>
                <c:pt idx="8">
                  <c:v>517886</c:v>
                </c:pt>
                <c:pt idx="9">
                  <c:v>495044</c:v>
                </c:pt>
                <c:pt idx="10">
                  <c:v>429906</c:v>
                </c:pt>
                <c:pt idx="11">
                  <c:v>472439</c:v>
                </c:pt>
                <c:pt idx="12">
                  <c:v>444004</c:v>
                </c:pt>
                <c:pt idx="13">
                  <c:v>467049</c:v>
                </c:pt>
                <c:pt idx="14">
                  <c:v>458701</c:v>
                </c:pt>
                <c:pt idx="15">
                  <c:v>493173</c:v>
                </c:pt>
                <c:pt idx="16">
                  <c:v>489804</c:v>
                </c:pt>
                <c:pt idx="17">
                  <c:v>379669</c:v>
                </c:pt>
                <c:pt idx="18">
                  <c:v>371274</c:v>
                </c:pt>
                <c:pt idx="19">
                  <c:v>342263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C932-446A-8303-DCE183EB15CE}"/>
            </c:ext>
          </c:extLst>
        </c:ser>
        <c:ser>
          <c:idx val="0"/>
          <c:order val="1"/>
          <c:tx>
            <c:strRef>
              <c:f>Sheet1!$C$1</c:f>
              <c:strCache>
                <c:ptCount val="1"/>
                <c:pt idx="0">
                  <c:v>Alfalfa Hay</c:v>
                </c:pt>
              </c:strCache>
            </c:strRef>
          </c:tx>
          <c:spPr>
            <a:ln w="38100">
              <a:solidFill>
                <a:srgbClr val="0070C0"/>
              </a:solidFill>
              <a:prstDash val="solid"/>
            </a:ln>
          </c:spPr>
          <c:marker>
            <c:symbol val="square"/>
            <c:size val="6"/>
            <c:spPr>
              <a:solidFill>
                <a:srgbClr val="0070C0"/>
              </a:solidFill>
              <a:ln>
                <a:noFill/>
              </a:ln>
            </c:spPr>
          </c:marker>
          <c:cat>
            <c:numRef>
              <c:f>Sheet1!$A$2:$A$21</c:f>
              <c:numCache>
                <c:formatCode>General</c:formatCode>
                <c:ptCount val="20"/>
                <c:pt idx="0">
                  <c:v>2006</c:v>
                </c:pt>
                <c:pt idx="1">
                  <c:v>2007</c:v>
                </c:pt>
                <c:pt idx="2">
                  <c:v>2008</c:v>
                </c:pt>
                <c:pt idx="3">
                  <c:v>2009</c:v>
                </c:pt>
                <c:pt idx="4">
                  <c:v>2010</c:v>
                </c:pt>
                <c:pt idx="5">
                  <c:v>2011</c:v>
                </c:pt>
                <c:pt idx="6">
                  <c:v>2012</c:v>
                </c:pt>
                <c:pt idx="7">
                  <c:v>2013</c:v>
                </c:pt>
                <c:pt idx="8">
                  <c:v>2014</c:v>
                </c:pt>
                <c:pt idx="9">
                  <c:v>2015</c:v>
                </c:pt>
                <c:pt idx="10">
                  <c:v>2016</c:v>
                </c:pt>
                <c:pt idx="11">
                  <c:v>2017</c:v>
                </c:pt>
                <c:pt idx="12">
                  <c:v>2018</c:v>
                </c:pt>
                <c:pt idx="13">
                  <c:v>2019</c:v>
                </c:pt>
                <c:pt idx="14">
                  <c:v>2020</c:v>
                </c:pt>
                <c:pt idx="15">
                  <c:v>2021</c:v>
                </c:pt>
                <c:pt idx="16">
                  <c:v>2022</c:v>
                </c:pt>
                <c:pt idx="17">
                  <c:v>2023</c:v>
                </c:pt>
                <c:pt idx="18">
                  <c:v>2024</c:v>
                </c:pt>
                <c:pt idx="19">
                  <c:v>2025</c:v>
                </c:pt>
              </c:numCache>
            </c:numRef>
          </c:cat>
          <c:val>
            <c:numRef>
              <c:f>Sheet1!$C$2:$C$21</c:f>
              <c:numCache>
                <c:formatCode>General</c:formatCode>
                <c:ptCount val="20"/>
                <c:pt idx="0">
                  <c:v>165192</c:v>
                </c:pt>
                <c:pt idx="1">
                  <c:v>171249</c:v>
                </c:pt>
                <c:pt idx="2">
                  <c:v>215181</c:v>
                </c:pt>
                <c:pt idx="3">
                  <c:v>354253</c:v>
                </c:pt>
                <c:pt idx="4">
                  <c:v>339374</c:v>
                </c:pt>
                <c:pt idx="5">
                  <c:v>400624</c:v>
                </c:pt>
                <c:pt idx="6">
                  <c:v>500223</c:v>
                </c:pt>
                <c:pt idx="7">
                  <c:v>586837</c:v>
                </c:pt>
                <c:pt idx="8">
                  <c:v>536062</c:v>
                </c:pt>
                <c:pt idx="9">
                  <c:v>644490</c:v>
                </c:pt>
                <c:pt idx="10">
                  <c:v>743435</c:v>
                </c:pt>
                <c:pt idx="11">
                  <c:v>772322</c:v>
                </c:pt>
                <c:pt idx="12">
                  <c:v>777698</c:v>
                </c:pt>
                <c:pt idx="13">
                  <c:v>858615</c:v>
                </c:pt>
                <c:pt idx="14">
                  <c:v>893589</c:v>
                </c:pt>
                <c:pt idx="15">
                  <c:v>1013268</c:v>
                </c:pt>
                <c:pt idx="16">
                  <c:v>1204111</c:v>
                </c:pt>
                <c:pt idx="17">
                  <c:v>956734</c:v>
                </c:pt>
                <c:pt idx="18">
                  <c:v>768697</c:v>
                </c:pt>
                <c:pt idx="19">
                  <c:v>611248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C932-446A-8303-DCE183EB15CE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Alfalfa Cubes</c:v>
                </c:pt>
              </c:strCache>
            </c:strRef>
          </c:tx>
          <c:spPr>
            <a:ln w="50800" cap="sq">
              <a:solidFill>
                <a:srgbClr val="002060"/>
              </a:solidFill>
              <a:prstDash val="dash"/>
            </a:ln>
          </c:spPr>
          <c:marker>
            <c:symbol val="none"/>
          </c:marker>
          <c:cat>
            <c:numRef>
              <c:f>Sheet1!$A$2:$A$21</c:f>
              <c:numCache>
                <c:formatCode>General</c:formatCode>
                <c:ptCount val="20"/>
                <c:pt idx="0">
                  <c:v>2006</c:v>
                </c:pt>
                <c:pt idx="1">
                  <c:v>2007</c:v>
                </c:pt>
                <c:pt idx="2">
                  <c:v>2008</c:v>
                </c:pt>
                <c:pt idx="3">
                  <c:v>2009</c:v>
                </c:pt>
                <c:pt idx="4">
                  <c:v>2010</c:v>
                </c:pt>
                <c:pt idx="5">
                  <c:v>2011</c:v>
                </c:pt>
                <c:pt idx="6">
                  <c:v>2012</c:v>
                </c:pt>
                <c:pt idx="7">
                  <c:v>2013</c:v>
                </c:pt>
                <c:pt idx="8">
                  <c:v>2014</c:v>
                </c:pt>
                <c:pt idx="9">
                  <c:v>2015</c:v>
                </c:pt>
                <c:pt idx="10">
                  <c:v>2016</c:v>
                </c:pt>
                <c:pt idx="11">
                  <c:v>2017</c:v>
                </c:pt>
                <c:pt idx="12">
                  <c:v>2018</c:v>
                </c:pt>
                <c:pt idx="13">
                  <c:v>2019</c:v>
                </c:pt>
                <c:pt idx="14">
                  <c:v>2020</c:v>
                </c:pt>
                <c:pt idx="15">
                  <c:v>2021</c:v>
                </c:pt>
                <c:pt idx="16">
                  <c:v>2022</c:v>
                </c:pt>
                <c:pt idx="17">
                  <c:v>2023</c:v>
                </c:pt>
                <c:pt idx="18">
                  <c:v>2024</c:v>
                </c:pt>
                <c:pt idx="19">
                  <c:v>2025</c:v>
                </c:pt>
              </c:numCache>
            </c:numRef>
          </c:cat>
          <c:val>
            <c:numRef>
              <c:f>Sheet1!$D$2:$D$21</c:f>
              <c:numCache>
                <c:formatCode>General</c:formatCode>
                <c:ptCount val="20"/>
                <c:pt idx="0">
                  <c:v>20757</c:v>
                </c:pt>
                <c:pt idx="1">
                  <c:v>27785</c:v>
                </c:pt>
                <c:pt idx="2">
                  <c:v>27941</c:v>
                </c:pt>
                <c:pt idx="3">
                  <c:v>30803</c:v>
                </c:pt>
                <c:pt idx="4">
                  <c:v>38213</c:v>
                </c:pt>
                <c:pt idx="5">
                  <c:v>38581</c:v>
                </c:pt>
                <c:pt idx="6">
                  <c:v>54858</c:v>
                </c:pt>
                <c:pt idx="7">
                  <c:v>53700</c:v>
                </c:pt>
                <c:pt idx="8">
                  <c:v>60816</c:v>
                </c:pt>
                <c:pt idx="9">
                  <c:v>54068</c:v>
                </c:pt>
                <c:pt idx="10">
                  <c:v>62119</c:v>
                </c:pt>
                <c:pt idx="11">
                  <c:v>52711</c:v>
                </c:pt>
                <c:pt idx="12">
                  <c:v>35857</c:v>
                </c:pt>
                <c:pt idx="13">
                  <c:v>35012</c:v>
                </c:pt>
                <c:pt idx="14">
                  <c:v>43627</c:v>
                </c:pt>
                <c:pt idx="15">
                  <c:v>35634</c:v>
                </c:pt>
                <c:pt idx="16">
                  <c:v>33135</c:v>
                </c:pt>
                <c:pt idx="17">
                  <c:v>31082</c:v>
                </c:pt>
                <c:pt idx="18">
                  <c:v>27842</c:v>
                </c:pt>
                <c:pt idx="19">
                  <c:v>21777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C932-446A-8303-DCE183EB15CE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Alfalfa Meal &amp; Pellets</c:v>
                </c:pt>
              </c:strCache>
            </c:strRef>
          </c:tx>
          <c:spPr>
            <a:ln w="38100">
              <a:solidFill>
                <a:srgbClr val="FF0000"/>
              </a:solidFill>
            </a:ln>
          </c:spPr>
          <c:marker>
            <c:symbol val="none"/>
          </c:marker>
          <c:cat>
            <c:numRef>
              <c:f>Sheet1!$A$2:$A$21</c:f>
              <c:numCache>
                <c:formatCode>General</c:formatCode>
                <c:ptCount val="20"/>
                <c:pt idx="0">
                  <c:v>2006</c:v>
                </c:pt>
                <c:pt idx="1">
                  <c:v>2007</c:v>
                </c:pt>
                <c:pt idx="2">
                  <c:v>2008</c:v>
                </c:pt>
                <c:pt idx="3">
                  <c:v>2009</c:v>
                </c:pt>
                <c:pt idx="4">
                  <c:v>2010</c:v>
                </c:pt>
                <c:pt idx="5">
                  <c:v>2011</c:v>
                </c:pt>
                <c:pt idx="6">
                  <c:v>2012</c:v>
                </c:pt>
                <c:pt idx="7">
                  <c:v>2013</c:v>
                </c:pt>
                <c:pt idx="8">
                  <c:v>2014</c:v>
                </c:pt>
                <c:pt idx="9">
                  <c:v>2015</c:v>
                </c:pt>
                <c:pt idx="10">
                  <c:v>2016</c:v>
                </c:pt>
                <c:pt idx="11">
                  <c:v>2017</c:v>
                </c:pt>
                <c:pt idx="12">
                  <c:v>2018</c:v>
                </c:pt>
                <c:pt idx="13">
                  <c:v>2019</c:v>
                </c:pt>
                <c:pt idx="14">
                  <c:v>2020</c:v>
                </c:pt>
                <c:pt idx="15">
                  <c:v>2021</c:v>
                </c:pt>
                <c:pt idx="16">
                  <c:v>2022</c:v>
                </c:pt>
                <c:pt idx="17">
                  <c:v>2023</c:v>
                </c:pt>
                <c:pt idx="18">
                  <c:v>2024</c:v>
                </c:pt>
                <c:pt idx="19">
                  <c:v>2025</c:v>
                </c:pt>
              </c:numCache>
            </c:numRef>
          </c:cat>
          <c:val>
            <c:numRef>
              <c:f>Sheet1!$E$2:$E$21</c:f>
              <c:numCache>
                <c:formatCode>General</c:formatCode>
                <c:ptCount val="20"/>
                <c:pt idx="0">
                  <c:v>3592</c:v>
                </c:pt>
                <c:pt idx="1">
                  <c:v>2608</c:v>
                </c:pt>
                <c:pt idx="2">
                  <c:v>6270</c:v>
                </c:pt>
                <c:pt idx="3">
                  <c:v>5638</c:v>
                </c:pt>
                <c:pt idx="4">
                  <c:v>8621</c:v>
                </c:pt>
                <c:pt idx="5">
                  <c:v>5886</c:v>
                </c:pt>
                <c:pt idx="6">
                  <c:v>6880</c:v>
                </c:pt>
                <c:pt idx="7">
                  <c:v>6412</c:v>
                </c:pt>
                <c:pt idx="8">
                  <c:v>5996</c:v>
                </c:pt>
                <c:pt idx="9">
                  <c:v>6413</c:v>
                </c:pt>
                <c:pt idx="10">
                  <c:v>11233</c:v>
                </c:pt>
                <c:pt idx="11">
                  <c:v>13063</c:v>
                </c:pt>
                <c:pt idx="12">
                  <c:v>8375</c:v>
                </c:pt>
                <c:pt idx="13">
                  <c:v>7700</c:v>
                </c:pt>
                <c:pt idx="14">
                  <c:v>12575</c:v>
                </c:pt>
                <c:pt idx="15">
                  <c:v>9923</c:v>
                </c:pt>
                <c:pt idx="16">
                  <c:v>12088</c:v>
                </c:pt>
                <c:pt idx="17">
                  <c:v>10054</c:v>
                </c:pt>
                <c:pt idx="18">
                  <c:v>10011</c:v>
                </c:pt>
                <c:pt idx="19">
                  <c:v>7931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C932-446A-8303-DCE183EB15CE}"/>
            </c:ext>
          </c:extLst>
        </c:ser>
        <c:ser>
          <c:idx val="4"/>
          <c:order val="4"/>
          <c:tx>
            <c:v>Total</c:v>
          </c:tx>
          <c:marker>
            <c:symbol val="none"/>
          </c:marker>
          <c:cat>
            <c:numRef>
              <c:f>Sheet1!$A$2:$A$21</c:f>
              <c:numCache>
                <c:formatCode>General</c:formatCode>
                <c:ptCount val="20"/>
                <c:pt idx="0">
                  <c:v>2006</c:v>
                </c:pt>
                <c:pt idx="1">
                  <c:v>2007</c:v>
                </c:pt>
                <c:pt idx="2">
                  <c:v>2008</c:v>
                </c:pt>
                <c:pt idx="3">
                  <c:v>2009</c:v>
                </c:pt>
                <c:pt idx="4">
                  <c:v>2010</c:v>
                </c:pt>
                <c:pt idx="5">
                  <c:v>2011</c:v>
                </c:pt>
                <c:pt idx="6">
                  <c:v>2012</c:v>
                </c:pt>
                <c:pt idx="7">
                  <c:v>2013</c:v>
                </c:pt>
                <c:pt idx="8">
                  <c:v>2014</c:v>
                </c:pt>
                <c:pt idx="9">
                  <c:v>2015</c:v>
                </c:pt>
                <c:pt idx="10">
                  <c:v>2016</c:v>
                </c:pt>
                <c:pt idx="11">
                  <c:v>2017</c:v>
                </c:pt>
                <c:pt idx="12">
                  <c:v>2018</c:v>
                </c:pt>
                <c:pt idx="13">
                  <c:v>2019</c:v>
                </c:pt>
                <c:pt idx="14">
                  <c:v>2020</c:v>
                </c:pt>
                <c:pt idx="15">
                  <c:v>2021</c:v>
                </c:pt>
                <c:pt idx="16">
                  <c:v>2022</c:v>
                </c:pt>
                <c:pt idx="17">
                  <c:v>2023</c:v>
                </c:pt>
                <c:pt idx="18">
                  <c:v>2024</c:v>
                </c:pt>
                <c:pt idx="19">
                  <c:v>2025</c:v>
                </c:pt>
              </c:numCache>
            </c:numRef>
          </c:cat>
          <c:val>
            <c:numRef>
              <c:f>Sheet1!$F$2:$F$21</c:f>
              <c:numCache>
                <c:formatCode>General</c:formatCode>
                <c:ptCount val="20"/>
                <c:pt idx="0">
                  <c:v>474699</c:v>
                </c:pt>
                <c:pt idx="1">
                  <c:v>544069</c:v>
                </c:pt>
                <c:pt idx="2">
                  <c:v>616390</c:v>
                </c:pt>
                <c:pt idx="3">
                  <c:v>784350</c:v>
                </c:pt>
                <c:pt idx="4">
                  <c:v>873912</c:v>
                </c:pt>
                <c:pt idx="5">
                  <c:v>965758</c:v>
                </c:pt>
                <c:pt idx="6">
                  <c:v>1224498</c:v>
                </c:pt>
                <c:pt idx="7">
                  <c:v>1286202</c:v>
                </c:pt>
                <c:pt idx="8">
                  <c:v>1120760</c:v>
                </c:pt>
                <c:pt idx="9">
                  <c:v>1200015</c:v>
                </c:pt>
                <c:pt idx="10">
                  <c:v>1246693</c:v>
                </c:pt>
                <c:pt idx="11">
                  <c:v>1310535</c:v>
                </c:pt>
                <c:pt idx="12">
                  <c:v>1265934</c:v>
                </c:pt>
                <c:pt idx="13">
                  <c:v>1368376</c:v>
                </c:pt>
                <c:pt idx="14">
                  <c:v>1408492</c:v>
                </c:pt>
                <c:pt idx="15">
                  <c:v>1551998</c:v>
                </c:pt>
                <c:pt idx="16">
                  <c:v>1739138</c:v>
                </c:pt>
                <c:pt idx="17">
                  <c:v>1377540</c:v>
                </c:pt>
                <c:pt idx="18">
                  <c:v>1177824</c:v>
                </c:pt>
                <c:pt idx="19">
                  <c:v>983219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C932-446A-8303-DCE183EB15C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47678696"/>
        <c:axId val="148143608"/>
      </c:lineChart>
      <c:catAx>
        <c:axId val="14767869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>
            <a:solidFill>
              <a:prstClr val="black"/>
            </a:solidFill>
          </a:ln>
        </c:spPr>
        <c:txPr>
          <a:bodyPr/>
          <a:lstStyle/>
          <a:p>
            <a:pPr>
              <a:defRPr sz="1200"/>
            </a:pPr>
            <a:endParaRPr lang="en-US"/>
          </a:p>
        </c:txPr>
        <c:crossAx val="148143608"/>
        <c:crosses val="autoZero"/>
        <c:auto val="1"/>
        <c:lblAlgn val="ctr"/>
        <c:lblOffset val="100"/>
        <c:noMultiLvlLbl val="0"/>
      </c:catAx>
      <c:valAx>
        <c:axId val="148143608"/>
        <c:scaling>
          <c:orientation val="minMax"/>
        </c:scaling>
        <c:delete val="0"/>
        <c:axPos val="l"/>
        <c:majorGridlines/>
        <c:title>
          <c:tx>
            <c:rich>
              <a:bodyPr rot="0" vert="horz"/>
              <a:lstStyle/>
              <a:p>
                <a:pPr>
                  <a:defRPr/>
                </a:pPr>
                <a:r>
                  <a:rPr lang="en-US" sz="1600" b="0" dirty="0"/>
                  <a:t>Thou. Dollars</a:t>
                </a:r>
              </a:p>
            </c:rich>
          </c:tx>
          <c:layout>
            <c:manualLayout>
              <c:xMode val="edge"/>
              <c:yMode val="edge"/>
              <c:x val="1.8518531088786316E-2"/>
              <c:y val="9.9224612768474357E-2"/>
            </c:manualLayout>
          </c:layout>
          <c:overlay val="0"/>
        </c:title>
        <c:numFmt formatCode="General" sourceLinked="0"/>
        <c:majorTickMark val="out"/>
        <c:minorTickMark val="out"/>
        <c:tickLblPos val="nextTo"/>
        <c:spPr>
          <a:ln>
            <a:solidFill>
              <a:prstClr val="black"/>
            </a:solidFill>
          </a:ln>
        </c:spPr>
        <c:crossAx val="147678696"/>
        <c:crosses val="autoZero"/>
        <c:crossBetween val="between"/>
        <c:dispUnits>
          <c:builtInUnit val="thousands"/>
        </c:dispUnits>
      </c:valAx>
      <c:spPr>
        <a:solidFill>
          <a:schemeClr val="bg1"/>
        </a:solidFill>
        <a:ln w="28575">
          <a:solidFill>
            <a:prstClr val="black"/>
          </a:solidFill>
        </a:ln>
      </c:spPr>
    </c:plotArea>
    <c:legend>
      <c:legendPos val="b"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2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en-US" sz="2000" dirty="0">
                <a:latin typeface="Arial" pitchFamily="34" charset="0"/>
                <a:cs typeface="Arial" pitchFamily="34" charset="0"/>
              </a:rPr>
              <a:t>OTHER HAY EXPORTS</a:t>
            </a:r>
          </a:p>
          <a:p>
            <a:pPr>
              <a:defRPr/>
            </a:pPr>
            <a:r>
              <a:rPr lang="en-US" sz="2000" b="0" dirty="0"/>
              <a:t>Annual</a:t>
            </a:r>
          </a:p>
        </c:rich>
      </c:tx>
      <c:overlay val="0"/>
    </c:title>
    <c:autoTitleDeleted val="0"/>
    <c:plotArea>
      <c:layout>
        <c:manualLayout>
          <c:layoutTarget val="inner"/>
          <c:xMode val="edge"/>
          <c:yMode val="edge"/>
          <c:x val="7.8593311611910577E-2"/>
          <c:y val="0.18519648072159994"/>
          <c:w val="0.88692392976739975"/>
          <c:h val="0.67373904846401234"/>
        </c:manualLayout>
      </c:layout>
      <c:barChart>
        <c:barDir val="col"/>
        <c:grouping val="clustered"/>
        <c:varyColors val="0"/>
        <c:ser>
          <c:idx val="1"/>
          <c:order val="0"/>
          <c:tx>
            <c:strRef>
              <c:f>Sheet1!$A$2</c:f>
              <c:strCache>
                <c:ptCount val="1"/>
                <c:pt idx="0">
                  <c:v>2022</c:v>
                </c:pt>
              </c:strCache>
            </c:strRef>
          </c:tx>
          <c:spPr>
            <a:solidFill>
              <a:srgbClr val="0070C0"/>
            </a:solidFill>
            <a:ln>
              <a:solidFill>
                <a:prstClr val="black"/>
              </a:solidFill>
            </a:ln>
          </c:spPr>
          <c:invertIfNegative val="0"/>
          <c:cat>
            <c:strRef>
              <c:f>Sheet1!$B$1:$D$1</c:f>
              <c:strCache>
                <c:ptCount val="3"/>
                <c:pt idx="0">
                  <c:v>Japan</c:v>
                </c:pt>
                <c:pt idx="1">
                  <c:v>Korea</c:v>
                </c:pt>
                <c:pt idx="2">
                  <c:v>Taiwan</c:v>
                </c:pt>
              </c:strCache>
            </c:strRef>
          </c:cat>
          <c:val>
            <c:numRef>
              <c:f>Sheet1!$B$2:$D$2</c:f>
              <c:numCache>
                <c:formatCode>General</c:formatCode>
                <c:ptCount val="3"/>
                <c:pt idx="0">
                  <c:v>713267</c:v>
                </c:pt>
                <c:pt idx="1">
                  <c:v>299510</c:v>
                </c:pt>
                <c:pt idx="2">
                  <c:v>103678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1D6-46ED-83C8-BA938F7D999A}"/>
            </c:ext>
          </c:extLst>
        </c:ser>
        <c:ser>
          <c:idx val="2"/>
          <c:order val="1"/>
          <c:tx>
            <c:strRef>
              <c:f>Sheet1!$A$3</c:f>
              <c:strCache>
                <c:ptCount val="1"/>
                <c:pt idx="0">
                  <c:v>2023</c:v>
                </c:pt>
              </c:strCache>
            </c:strRef>
          </c:tx>
          <c:spPr>
            <a:solidFill>
              <a:srgbClr val="002060"/>
            </a:solidFill>
            <a:ln>
              <a:solidFill>
                <a:prstClr val="black"/>
              </a:solidFill>
            </a:ln>
          </c:spPr>
          <c:invertIfNegative val="0"/>
          <c:cat>
            <c:strRef>
              <c:f>Sheet1!$B$1:$D$1</c:f>
              <c:strCache>
                <c:ptCount val="3"/>
                <c:pt idx="0">
                  <c:v>Japan</c:v>
                </c:pt>
                <c:pt idx="1">
                  <c:v>Korea</c:v>
                </c:pt>
                <c:pt idx="2">
                  <c:v>Taiwan</c:v>
                </c:pt>
              </c:strCache>
            </c:strRef>
          </c:cat>
          <c:val>
            <c:numRef>
              <c:f>Sheet1!$B$3:$D$3</c:f>
              <c:numCache>
                <c:formatCode>General</c:formatCode>
                <c:ptCount val="3"/>
                <c:pt idx="0">
                  <c:v>528071</c:v>
                </c:pt>
                <c:pt idx="1">
                  <c:v>259582</c:v>
                </c:pt>
                <c:pt idx="2">
                  <c:v>103744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1D6-46ED-83C8-BA938F7D999A}"/>
            </c:ext>
          </c:extLst>
        </c:ser>
        <c:ser>
          <c:idx val="3"/>
          <c:order val="2"/>
          <c:tx>
            <c:strRef>
              <c:f>Sheet1!$A$4</c:f>
              <c:strCache>
                <c:ptCount val="1"/>
                <c:pt idx="0">
                  <c:v>2024</c:v>
                </c:pt>
              </c:strCache>
            </c:strRef>
          </c:tx>
          <c:spPr>
            <a:solidFill>
              <a:sysClr val="window" lastClr="FFFFFF">
                <a:lumMod val="75000"/>
              </a:sysClr>
            </a:solidFill>
            <a:ln>
              <a:solidFill>
                <a:prstClr val="black"/>
              </a:solidFill>
            </a:ln>
          </c:spPr>
          <c:invertIfNegative val="0"/>
          <c:cat>
            <c:strRef>
              <c:f>Sheet1!$B$1:$D$1</c:f>
              <c:strCache>
                <c:ptCount val="3"/>
                <c:pt idx="0">
                  <c:v>Japan</c:v>
                </c:pt>
                <c:pt idx="1">
                  <c:v>Korea</c:v>
                </c:pt>
                <c:pt idx="2">
                  <c:v>Taiwan</c:v>
                </c:pt>
              </c:strCache>
            </c:strRef>
          </c:cat>
          <c:val>
            <c:numRef>
              <c:f>Sheet1!$B$4:$D$4</c:f>
              <c:numCache>
                <c:formatCode>General</c:formatCode>
                <c:ptCount val="3"/>
                <c:pt idx="0">
                  <c:v>577663</c:v>
                </c:pt>
                <c:pt idx="1">
                  <c:v>282717</c:v>
                </c:pt>
                <c:pt idx="2">
                  <c:v>96101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1D6-46ED-83C8-BA938F7D999A}"/>
            </c:ext>
          </c:extLst>
        </c:ser>
        <c:ser>
          <c:idx val="4"/>
          <c:order val="3"/>
          <c:tx>
            <c:strRef>
              <c:f>Sheet1!$A$5</c:f>
              <c:strCache>
                <c:ptCount val="1"/>
                <c:pt idx="0">
                  <c:v>2025</c:v>
                </c:pt>
              </c:strCache>
            </c:strRef>
          </c:tx>
          <c:spPr>
            <a:solidFill>
              <a:srgbClr val="00B050"/>
            </a:solidFill>
            <a:ln>
              <a:solidFill>
                <a:prstClr val="black"/>
              </a:solidFill>
            </a:ln>
          </c:spPr>
          <c:invertIfNegative val="0"/>
          <c:cat>
            <c:strRef>
              <c:f>Sheet1!$B$1:$D$1</c:f>
              <c:strCache>
                <c:ptCount val="3"/>
                <c:pt idx="0">
                  <c:v>Japan</c:v>
                </c:pt>
                <c:pt idx="1">
                  <c:v>Korea</c:v>
                </c:pt>
                <c:pt idx="2">
                  <c:v>Taiwan</c:v>
                </c:pt>
              </c:strCache>
            </c:strRef>
          </c:cat>
          <c:val>
            <c:numRef>
              <c:f>Sheet1!$B$5:$D$5</c:f>
              <c:numCache>
                <c:formatCode>General</c:formatCode>
                <c:ptCount val="3"/>
                <c:pt idx="0">
                  <c:v>498303</c:v>
                </c:pt>
                <c:pt idx="1">
                  <c:v>264723</c:v>
                </c:pt>
                <c:pt idx="2">
                  <c:v>98001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71D6-46ED-83C8-BA938F7D999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7193464"/>
        <c:axId val="146076552"/>
      </c:barChart>
      <c:catAx>
        <c:axId val="14719346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>
            <a:solidFill>
              <a:prstClr val="black"/>
            </a:solidFill>
          </a:ln>
        </c:spPr>
        <c:txPr>
          <a:bodyPr/>
          <a:lstStyle/>
          <a:p>
            <a:pPr>
              <a:defRPr sz="1200"/>
            </a:pPr>
            <a:endParaRPr lang="en-US"/>
          </a:p>
        </c:txPr>
        <c:crossAx val="146076552"/>
        <c:crosses val="autoZero"/>
        <c:auto val="1"/>
        <c:lblAlgn val="ctr"/>
        <c:lblOffset val="100"/>
        <c:noMultiLvlLbl val="0"/>
      </c:catAx>
      <c:valAx>
        <c:axId val="146076552"/>
        <c:scaling>
          <c:orientation val="minMax"/>
        </c:scaling>
        <c:delete val="0"/>
        <c:axPos val="l"/>
        <c:majorGridlines/>
        <c:title>
          <c:tx>
            <c:rich>
              <a:bodyPr rot="0" vert="horz"/>
              <a:lstStyle/>
              <a:p>
                <a:pPr>
                  <a:defRPr sz="1600"/>
                </a:pPr>
                <a:r>
                  <a:rPr lang="en-US" sz="1600" b="0" dirty="0"/>
                  <a:t>Thou. Metric Tons</a:t>
                </a:r>
              </a:p>
            </c:rich>
          </c:tx>
          <c:layout>
            <c:manualLayout>
              <c:xMode val="edge"/>
              <c:yMode val="edge"/>
              <c:x val="1.8518531088786316E-2"/>
              <c:y val="9.9224612768474357E-2"/>
            </c:manualLayout>
          </c:layout>
          <c:overlay val="0"/>
        </c:title>
        <c:numFmt formatCode="General" sourceLinked="0"/>
        <c:majorTickMark val="out"/>
        <c:minorTickMark val="out"/>
        <c:tickLblPos val="nextTo"/>
        <c:spPr>
          <a:ln>
            <a:solidFill>
              <a:prstClr val="black"/>
            </a:solidFill>
          </a:ln>
        </c:spPr>
        <c:crossAx val="147193464"/>
        <c:crosses val="autoZero"/>
        <c:crossBetween val="between"/>
        <c:dispUnits>
          <c:builtInUnit val="thousands"/>
        </c:dispUnits>
      </c:valAx>
      <c:spPr>
        <a:solidFill>
          <a:schemeClr val="bg1"/>
        </a:solidFill>
        <a:ln w="28575">
          <a:solidFill>
            <a:prstClr val="black"/>
          </a:solidFill>
        </a:ln>
      </c:spPr>
    </c:plotArea>
    <c:legend>
      <c:legendPos val="b"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2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en-US" sz="2000" dirty="0">
                <a:latin typeface="Arial" pitchFamily="34" charset="0"/>
                <a:cs typeface="Arial" pitchFamily="34" charset="0"/>
              </a:rPr>
              <a:t>ALFALFA HAY EXPORTS</a:t>
            </a:r>
          </a:p>
          <a:p>
            <a:pPr>
              <a:defRPr/>
            </a:pPr>
            <a:r>
              <a:rPr lang="en-US" sz="2000" b="0" dirty="0"/>
              <a:t>Annual</a:t>
            </a:r>
          </a:p>
        </c:rich>
      </c:tx>
      <c:overlay val="0"/>
    </c:title>
    <c:autoTitleDeleted val="0"/>
    <c:plotArea>
      <c:layout>
        <c:manualLayout>
          <c:layoutTarget val="inner"/>
          <c:xMode val="edge"/>
          <c:yMode val="edge"/>
          <c:x val="6.5482622861797443E-2"/>
          <c:y val="0.18519648072159994"/>
          <c:w val="0.90003461851751287"/>
          <c:h val="0.67373904846401234"/>
        </c:manualLayout>
      </c:layout>
      <c:barChart>
        <c:barDir val="col"/>
        <c:grouping val="clustered"/>
        <c:varyColors val="0"/>
        <c:ser>
          <c:idx val="1"/>
          <c:order val="0"/>
          <c:tx>
            <c:strRef>
              <c:f>Sheet1!$A$3</c:f>
              <c:strCache>
                <c:ptCount val="1"/>
                <c:pt idx="0">
                  <c:v>2022</c:v>
                </c:pt>
              </c:strCache>
            </c:strRef>
          </c:tx>
          <c:spPr>
            <a:solidFill>
              <a:srgbClr val="0070C0"/>
            </a:solidFill>
            <a:ln>
              <a:solidFill>
                <a:prstClr val="black"/>
              </a:solidFill>
            </a:ln>
          </c:spPr>
          <c:invertIfNegative val="0"/>
          <c:cat>
            <c:strRef>
              <c:f>Sheet1!$B$1:$E$1</c:f>
              <c:strCache>
                <c:ptCount val="4"/>
                <c:pt idx="0">
                  <c:v>Japan</c:v>
                </c:pt>
                <c:pt idx="1">
                  <c:v>Korea</c:v>
                </c:pt>
                <c:pt idx="2">
                  <c:v>China</c:v>
                </c:pt>
                <c:pt idx="3">
                  <c:v>Saudi Arabia</c:v>
                </c:pt>
              </c:strCache>
            </c:strRef>
          </c:cat>
          <c:val>
            <c:numRef>
              <c:f>Sheet1!$B$3:$E$3</c:f>
              <c:numCache>
                <c:formatCode>General</c:formatCode>
                <c:ptCount val="4"/>
                <c:pt idx="0">
                  <c:v>503680</c:v>
                </c:pt>
                <c:pt idx="1">
                  <c:v>194131</c:v>
                </c:pt>
                <c:pt idx="2">
                  <c:v>1660765</c:v>
                </c:pt>
                <c:pt idx="3">
                  <c:v>302915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6EC-4EBC-A3B0-668B3344F770}"/>
            </c:ext>
          </c:extLst>
        </c:ser>
        <c:ser>
          <c:idx val="2"/>
          <c:order val="1"/>
          <c:tx>
            <c:strRef>
              <c:f>Sheet1!$A$4</c:f>
              <c:strCache>
                <c:ptCount val="1"/>
                <c:pt idx="0">
                  <c:v>2023</c:v>
                </c:pt>
              </c:strCache>
            </c:strRef>
          </c:tx>
          <c:spPr>
            <a:solidFill>
              <a:srgbClr val="002060"/>
            </a:solidFill>
            <a:ln>
              <a:solidFill>
                <a:prstClr val="black"/>
              </a:solidFill>
            </a:ln>
          </c:spPr>
          <c:invertIfNegative val="0"/>
          <c:cat>
            <c:strRef>
              <c:f>Sheet1!$B$1:$E$1</c:f>
              <c:strCache>
                <c:ptCount val="4"/>
                <c:pt idx="0">
                  <c:v>Japan</c:v>
                </c:pt>
                <c:pt idx="1">
                  <c:v>Korea</c:v>
                </c:pt>
                <c:pt idx="2">
                  <c:v>China</c:v>
                </c:pt>
                <c:pt idx="3">
                  <c:v>Saudi Arabia</c:v>
                </c:pt>
              </c:strCache>
            </c:strRef>
          </c:cat>
          <c:val>
            <c:numRef>
              <c:f>Sheet1!$B$4:$E$4</c:f>
              <c:numCache>
                <c:formatCode>General</c:formatCode>
                <c:ptCount val="4"/>
                <c:pt idx="0">
                  <c:v>353859</c:v>
                </c:pt>
                <c:pt idx="1">
                  <c:v>165937</c:v>
                </c:pt>
                <c:pt idx="2">
                  <c:v>886652</c:v>
                </c:pt>
                <c:pt idx="3">
                  <c:v>464033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6EC-4EBC-A3B0-668B3344F770}"/>
            </c:ext>
          </c:extLst>
        </c:ser>
        <c:ser>
          <c:idx val="3"/>
          <c:order val="2"/>
          <c:tx>
            <c:strRef>
              <c:f>Sheet1!$A$5</c:f>
              <c:strCache>
                <c:ptCount val="1"/>
                <c:pt idx="0">
                  <c:v>2024</c:v>
                </c:pt>
              </c:strCache>
            </c:strRef>
          </c:tx>
          <c:spPr>
            <a:solidFill>
              <a:sysClr val="window" lastClr="FFFFFF">
                <a:lumMod val="75000"/>
              </a:sysClr>
            </a:solidFill>
            <a:ln>
              <a:solidFill>
                <a:prstClr val="black"/>
              </a:solidFill>
            </a:ln>
          </c:spPr>
          <c:invertIfNegative val="0"/>
          <c:cat>
            <c:strRef>
              <c:f>Sheet1!$B$1:$E$1</c:f>
              <c:strCache>
                <c:ptCount val="4"/>
                <c:pt idx="0">
                  <c:v>Japan</c:v>
                </c:pt>
                <c:pt idx="1">
                  <c:v>Korea</c:v>
                </c:pt>
                <c:pt idx="2">
                  <c:v>China</c:v>
                </c:pt>
                <c:pt idx="3">
                  <c:v>Saudi Arabia</c:v>
                </c:pt>
              </c:strCache>
            </c:strRef>
          </c:cat>
          <c:val>
            <c:numRef>
              <c:f>Sheet1!$B$5:$E$5</c:f>
              <c:numCache>
                <c:formatCode>General</c:formatCode>
                <c:ptCount val="4"/>
                <c:pt idx="0">
                  <c:v>379684</c:v>
                </c:pt>
                <c:pt idx="1">
                  <c:v>209766</c:v>
                </c:pt>
                <c:pt idx="2">
                  <c:v>937772</c:v>
                </c:pt>
                <c:pt idx="3">
                  <c:v>398884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F6EC-4EBC-A3B0-668B3344F770}"/>
            </c:ext>
          </c:extLst>
        </c:ser>
        <c:ser>
          <c:idx val="4"/>
          <c:order val="3"/>
          <c:tx>
            <c:strRef>
              <c:f>Sheet1!$A$6</c:f>
              <c:strCache>
                <c:ptCount val="1"/>
                <c:pt idx="0">
                  <c:v>2025</c:v>
                </c:pt>
              </c:strCache>
            </c:strRef>
          </c:tx>
          <c:spPr>
            <a:solidFill>
              <a:srgbClr val="00B050"/>
            </a:solidFill>
            <a:ln>
              <a:solidFill>
                <a:prstClr val="black"/>
              </a:solidFill>
            </a:ln>
          </c:spPr>
          <c:invertIfNegative val="0"/>
          <c:cat>
            <c:strRef>
              <c:f>Sheet1!$B$1:$E$1</c:f>
              <c:strCache>
                <c:ptCount val="4"/>
                <c:pt idx="0">
                  <c:v>Japan</c:v>
                </c:pt>
                <c:pt idx="1">
                  <c:v>Korea</c:v>
                </c:pt>
                <c:pt idx="2">
                  <c:v>China</c:v>
                </c:pt>
                <c:pt idx="3">
                  <c:v>Saudi Arabia</c:v>
                </c:pt>
              </c:strCache>
            </c:strRef>
          </c:cat>
          <c:val>
            <c:numRef>
              <c:f>Sheet1!$B$6:$E$6</c:f>
              <c:numCache>
                <c:formatCode>General</c:formatCode>
                <c:ptCount val="4"/>
                <c:pt idx="0">
                  <c:v>329559</c:v>
                </c:pt>
                <c:pt idx="1">
                  <c:v>210746</c:v>
                </c:pt>
                <c:pt idx="2">
                  <c:v>730239</c:v>
                </c:pt>
                <c:pt idx="3">
                  <c:v>277987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F6EC-4EBC-A3B0-668B3344F77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8082688"/>
        <c:axId val="148083080"/>
      </c:barChart>
      <c:catAx>
        <c:axId val="14808268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>
            <a:solidFill>
              <a:prstClr val="black"/>
            </a:solidFill>
          </a:ln>
        </c:spPr>
        <c:txPr>
          <a:bodyPr/>
          <a:lstStyle/>
          <a:p>
            <a:pPr>
              <a:defRPr sz="1200"/>
            </a:pPr>
            <a:endParaRPr lang="en-US"/>
          </a:p>
        </c:txPr>
        <c:crossAx val="148083080"/>
        <c:crosses val="autoZero"/>
        <c:auto val="1"/>
        <c:lblAlgn val="ctr"/>
        <c:lblOffset val="100"/>
        <c:noMultiLvlLbl val="0"/>
      </c:catAx>
      <c:valAx>
        <c:axId val="148083080"/>
        <c:scaling>
          <c:orientation val="minMax"/>
        </c:scaling>
        <c:delete val="0"/>
        <c:axPos val="l"/>
        <c:majorGridlines/>
        <c:title>
          <c:tx>
            <c:rich>
              <a:bodyPr rot="0" vert="horz"/>
              <a:lstStyle/>
              <a:p>
                <a:pPr>
                  <a:defRPr sz="1600"/>
                </a:pPr>
                <a:r>
                  <a:rPr lang="en-US" sz="1600" b="0" dirty="0"/>
                  <a:t>Thou.</a:t>
                </a:r>
                <a:r>
                  <a:rPr lang="en-US" sz="1600" b="0" baseline="0" dirty="0"/>
                  <a:t> </a:t>
                </a:r>
                <a:r>
                  <a:rPr lang="en-US" sz="1600" b="0" dirty="0"/>
                  <a:t>Metric Tons</a:t>
                </a:r>
              </a:p>
            </c:rich>
          </c:tx>
          <c:layout>
            <c:manualLayout>
              <c:xMode val="edge"/>
              <c:yMode val="edge"/>
              <c:x val="1.8518531088786316E-2"/>
              <c:y val="9.9224612768474357E-2"/>
            </c:manualLayout>
          </c:layout>
          <c:overlay val="0"/>
        </c:title>
        <c:numFmt formatCode="General" sourceLinked="0"/>
        <c:majorTickMark val="out"/>
        <c:minorTickMark val="out"/>
        <c:tickLblPos val="nextTo"/>
        <c:spPr>
          <a:ln>
            <a:solidFill>
              <a:prstClr val="black"/>
            </a:solidFill>
          </a:ln>
        </c:spPr>
        <c:crossAx val="148082688"/>
        <c:crosses val="autoZero"/>
        <c:crossBetween val="between"/>
        <c:dispUnits>
          <c:builtInUnit val="thousands"/>
        </c:dispUnits>
      </c:valAx>
      <c:spPr>
        <a:solidFill>
          <a:schemeClr val="bg1"/>
        </a:solidFill>
        <a:ln w="28575">
          <a:solidFill>
            <a:prstClr val="black"/>
          </a:solidFill>
        </a:ln>
      </c:spPr>
    </c:plotArea>
    <c:legend>
      <c:legendPos val="b"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2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en-US" sz="2000" dirty="0">
                <a:latin typeface="Arial" pitchFamily="34" charset="0"/>
                <a:cs typeface="Arial" pitchFamily="34" charset="0"/>
              </a:rPr>
              <a:t>ALFALFA CUBE EXPORTS</a:t>
            </a:r>
          </a:p>
          <a:p>
            <a:pPr>
              <a:defRPr/>
            </a:pPr>
            <a:r>
              <a:rPr lang="en-US" sz="2000" b="0" dirty="0"/>
              <a:t>Annual</a:t>
            </a:r>
          </a:p>
        </c:rich>
      </c:tx>
      <c:overlay val="0"/>
    </c:title>
    <c:autoTitleDeleted val="0"/>
    <c:plotArea>
      <c:layout>
        <c:manualLayout>
          <c:layoutTarget val="inner"/>
          <c:xMode val="edge"/>
          <c:yMode val="edge"/>
          <c:x val="6.5482622861797443E-2"/>
          <c:y val="0.18519648072159994"/>
          <c:w val="0.90003461851751287"/>
          <c:h val="0.67373904846401234"/>
        </c:manualLayout>
      </c:layout>
      <c:barChart>
        <c:barDir val="col"/>
        <c:grouping val="clustered"/>
        <c:varyColors val="0"/>
        <c:ser>
          <c:idx val="1"/>
          <c:order val="0"/>
          <c:tx>
            <c:strRef>
              <c:f>Sheet1!$A$3</c:f>
              <c:strCache>
                <c:ptCount val="1"/>
                <c:pt idx="0">
                  <c:v>2022</c:v>
                </c:pt>
              </c:strCache>
            </c:strRef>
          </c:tx>
          <c:spPr>
            <a:solidFill>
              <a:srgbClr val="0070C0"/>
            </a:solidFill>
            <a:ln>
              <a:solidFill>
                <a:prstClr val="black"/>
              </a:solidFill>
            </a:ln>
          </c:spPr>
          <c:invertIfNegative val="0"/>
          <c:cat>
            <c:strRef>
              <c:f>Sheet1!$B$1:$E$1</c:f>
              <c:strCache>
                <c:ptCount val="4"/>
                <c:pt idx="0">
                  <c:v>Japan</c:v>
                </c:pt>
                <c:pt idx="1">
                  <c:v>Korea</c:v>
                </c:pt>
                <c:pt idx="2">
                  <c:v>China</c:v>
                </c:pt>
                <c:pt idx="3">
                  <c:v>United Arab Emirates</c:v>
                </c:pt>
              </c:strCache>
            </c:strRef>
          </c:cat>
          <c:val>
            <c:numRef>
              <c:f>Sheet1!$B$3:$E$3</c:f>
              <c:numCache>
                <c:formatCode>General</c:formatCode>
                <c:ptCount val="4"/>
                <c:pt idx="0">
                  <c:v>92843</c:v>
                </c:pt>
                <c:pt idx="1">
                  <c:v>1920</c:v>
                </c:pt>
                <c:pt idx="2">
                  <c:v>4615</c:v>
                </c:pt>
                <c:pt idx="3">
                  <c:v>16609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BE3-41E4-AA95-6D101DE7D8E1}"/>
            </c:ext>
          </c:extLst>
        </c:ser>
        <c:ser>
          <c:idx val="2"/>
          <c:order val="1"/>
          <c:tx>
            <c:strRef>
              <c:f>Sheet1!$A$4</c:f>
              <c:strCache>
                <c:ptCount val="1"/>
                <c:pt idx="0">
                  <c:v>2023</c:v>
                </c:pt>
              </c:strCache>
            </c:strRef>
          </c:tx>
          <c:spPr>
            <a:solidFill>
              <a:srgbClr val="002060"/>
            </a:solidFill>
            <a:ln>
              <a:solidFill>
                <a:prstClr val="black"/>
              </a:solidFill>
            </a:ln>
          </c:spPr>
          <c:invertIfNegative val="0"/>
          <c:cat>
            <c:strRef>
              <c:f>Sheet1!$B$1:$E$1</c:f>
              <c:strCache>
                <c:ptCount val="4"/>
                <c:pt idx="0">
                  <c:v>Japan</c:v>
                </c:pt>
                <c:pt idx="1">
                  <c:v>Korea</c:v>
                </c:pt>
                <c:pt idx="2">
                  <c:v>China</c:v>
                </c:pt>
                <c:pt idx="3">
                  <c:v>United Arab Emirates</c:v>
                </c:pt>
              </c:strCache>
            </c:strRef>
          </c:cat>
          <c:val>
            <c:numRef>
              <c:f>Sheet1!$B$4:$E$4</c:f>
              <c:numCache>
                <c:formatCode>General</c:formatCode>
                <c:ptCount val="4"/>
                <c:pt idx="0">
                  <c:v>67449</c:v>
                </c:pt>
                <c:pt idx="1">
                  <c:v>1384</c:v>
                </c:pt>
                <c:pt idx="2">
                  <c:v>4389</c:v>
                </c:pt>
                <c:pt idx="3">
                  <c:v>17525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BE3-41E4-AA95-6D101DE7D8E1}"/>
            </c:ext>
          </c:extLst>
        </c:ser>
        <c:ser>
          <c:idx val="3"/>
          <c:order val="2"/>
          <c:tx>
            <c:strRef>
              <c:f>Sheet1!$A$5</c:f>
              <c:strCache>
                <c:ptCount val="1"/>
                <c:pt idx="0">
                  <c:v>2024</c:v>
                </c:pt>
              </c:strCache>
            </c:strRef>
          </c:tx>
          <c:spPr>
            <a:solidFill>
              <a:sysClr val="window" lastClr="FFFFFF">
                <a:lumMod val="75000"/>
              </a:sysClr>
            </a:solidFill>
            <a:ln>
              <a:solidFill>
                <a:prstClr val="black"/>
              </a:solidFill>
            </a:ln>
          </c:spPr>
          <c:invertIfNegative val="0"/>
          <c:cat>
            <c:strRef>
              <c:f>Sheet1!$B$1:$E$1</c:f>
              <c:strCache>
                <c:ptCount val="4"/>
                <c:pt idx="0">
                  <c:v>Japan</c:v>
                </c:pt>
                <c:pt idx="1">
                  <c:v>Korea</c:v>
                </c:pt>
                <c:pt idx="2">
                  <c:v>China</c:v>
                </c:pt>
                <c:pt idx="3">
                  <c:v>United Arab Emirates</c:v>
                </c:pt>
              </c:strCache>
            </c:strRef>
          </c:cat>
          <c:val>
            <c:numRef>
              <c:f>Sheet1!$B$5:$E$5</c:f>
              <c:numCache>
                <c:formatCode>General</c:formatCode>
                <c:ptCount val="4"/>
                <c:pt idx="0">
                  <c:v>66371</c:v>
                </c:pt>
                <c:pt idx="1">
                  <c:v>2245</c:v>
                </c:pt>
                <c:pt idx="2">
                  <c:v>2293</c:v>
                </c:pt>
                <c:pt idx="3">
                  <c:v>11995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1BE3-41E4-AA95-6D101DE7D8E1}"/>
            </c:ext>
          </c:extLst>
        </c:ser>
        <c:ser>
          <c:idx val="4"/>
          <c:order val="3"/>
          <c:tx>
            <c:strRef>
              <c:f>Sheet1!$A$6</c:f>
              <c:strCache>
                <c:ptCount val="1"/>
                <c:pt idx="0">
                  <c:v>2025</c:v>
                </c:pt>
              </c:strCache>
            </c:strRef>
          </c:tx>
          <c:spPr>
            <a:solidFill>
              <a:srgbClr val="00B050"/>
            </a:solidFill>
            <a:ln>
              <a:solidFill>
                <a:prstClr val="black"/>
              </a:solidFill>
            </a:ln>
          </c:spPr>
          <c:invertIfNegative val="0"/>
          <c:cat>
            <c:strRef>
              <c:f>Sheet1!$B$1:$E$1</c:f>
              <c:strCache>
                <c:ptCount val="4"/>
                <c:pt idx="0">
                  <c:v>Japan</c:v>
                </c:pt>
                <c:pt idx="1">
                  <c:v>Korea</c:v>
                </c:pt>
                <c:pt idx="2">
                  <c:v>China</c:v>
                </c:pt>
                <c:pt idx="3">
                  <c:v>United Arab Emirates</c:v>
                </c:pt>
              </c:strCache>
            </c:strRef>
          </c:cat>
          <c:val>
            <c:numRef>
              <c:f>Sheet1!$B$6:$E$6</c:f>
              <c:numCache>
                <c:formatCode>General</c:formatCode>
                <c:ptCount val="4"/>
                <c:pt idx="0">
                  <c:v>54205</c:v>
                </c:pt>
                <c:pt idx="1">
                  <c:v>621</c:v>
                </c:pt>
                <c:pt idx="2">
                  <c:v>1280</c:v>
                </c:pt>
                <c:pt idx="3">
                  <c:v>8503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1BE3-41E4-AA95-6D101DE7D8E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8083864"/>
        <c:axId val="148084256"/>
      </c:barChart>
      <c:catAx>
        <c:axId val="14808386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>
            <a:solidFill>
              <a:prstClr val="black"/>
            </a:solidFill>
          </a:ln>
        </c:spPr>
        <c:txPr>
          <a:bodyPr/>
          <a:lstStyle/>
          <a:p>
            <a:pPr>
              <a:defRPr sz="1200"/>
            </a:pPr>
            <a:endParaRPr lang="en-US"/>
          </a:p>
        </c:txPr>
        <c:crossAx val="148084256"/>
        <c:crosses val="autoZero"/>
        <c:auto val="1"/>
        <c:lblAlgn val="ctr"/>
        <c:lblOffset val="100"/>
        <c:noMultiLvlLbl val="0"/>
      </c:catAx>
      <c:valAx>
        <c:axId val="148084256"/>
        <c:scaling>
          <c:orientation val="minMax"/>
        </c:scaling>
        <c:delete val="0"/>
        <c:axPos val="l"/>
        <c:majorGridlines/>
        <c:title>
          <c:tx>
            <c:rich>
              <a:bodyPr rot="0" vert="horz"/>
              <a:lstStyle/>
              <a:p>
                <a:pPr>
                  <a:defRPr sz="1600"/>
                </a:pPr>
                <a:r>
                  <a:rPr lang="en-US" sz="1600" b="0" dirty="0"/>
                  <a:t>Thou.</a:t>
                </a:r>
                <a:r>
                  <a:rPr lang="en-US" sz="1600" b="0" baseline="0" dirty="0"/>
                  <a:t> </a:t>
                </a:r>
                <a:r>
                  <a:rPr lang="en-US" sz="1600" b="0" dirty="0"/>
                  <a:t>Metric Tons</a:t>
                </a:r>
              </a:p>
            </c:rich>
          </c:tx>
          <c:layout>
            <c:manualLayout>
              <c:xMode val="edge"/>
              <c:yMode val="edge"/>
              <c:x val="1.8518531088786316E-2"/>
              <c:y val="9.9224612768474357E-2"/>
            </c:manualLayout>
          </c:layout>
          <c:overlay val="0"/>
        </c:title>
        <c:numFmt formatCode="General" sourceLinked="0"/>
        <c:majorTickMark val="out"/>
        <c:minorTickMark val="out"/>
        <c:tickLblPos val="nextTo"/>
        <c:spPr>
          <a:ln>
            <a:solidFill>
              <a:prstClr val="black"/>
            </a:solidFill>
          </a:ln>
        </c:spPr>
        <c:crossAx val="148083864"/>
        <c:crosses val="autoZero"/>
        <c:crossBetween val="between"/>
        <c:dispUnits>
          <c:builtInUnit val="thousands"/>
        </c:dispUnits>
      </c:valAx>
      <c:spPr>
        <a:solidFill>
          <a:schemeClr val="bg1"/>
        </a:solidFill>
        <a:ln w="28575">
          <a:solidFill>
            <a:prstClr val="black"/>
          </a:solidFill>
        </a:ln>
      </c:spPr>
    </c:plotArea>
    <c:legend>
      <c:legendPos val="b"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2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en-US" sz="2000" dirty="0">
                <a:latin typeface="Arial" pitchFamily="34" charset="0"/>
                <a:cs typeface="Arial" pitchFamily="34" charset="0"/>
              </a:rPr>
              <a:t>ALFALFA MEAL &amp; PELLET EXPORTS</a:t>
            </a:r>
          </a:p>
          <a:p>
            <a:pPr>
              <a:defRPr/>
            </a:pPr>
            <a:r>
              <a:rPr lang="en-US" sz="2000" b="0" dirty="0"/>
              <a:t>Annual</a:t>
            </a:r>
          </a:p>
        </c:rich>
      </c:tx>
      <c:overlay val="0"/>
    </c:title>
    <c:autoTitleDeleted val="0"/>
    <c:plotArea>
      <c:layout>
        <c:manualLayout>
          <c:layoutTarget val="inner"/>
          <c:xMode val="edge"/>
          <c:yMode val="edge"/>
          <c:x val="5.2371934111684317E-2"/>
          <c:y val="0.18519648072159994"/>
          <c:w val="0.91334532536881163"/>
          <c:h val="0.67373904846401234"/>
        </c:manualLayout>
      </c:layout>
      <c:barChart>
        <c:barDir val="col"/>
        <c:grouping val="clustered"/>
        <c:varyColors val="0"/>
        <c:ser>
          <c:idx val="1"/>
          <c:order val="0"/>
          <c:tx>
            <c:strRef>
              <c:f>Sheet1!$A$3</c:f>
              <c:strCache>
                <c:ptCount val="1"/>
                <c:pt idx="0">
                  <c:v>2022</c:v>
                </c:pt>
              </c:strCache>
            </c:strRef>
          </c:tx>
          <c:spPr>
            <a:solidFill>
              <a:srgbClr val="0070C0"/>
            </a:solidFill>
            <a:ln>
              <a:solidFill>
                <a:prstClr val="black"/>
              </a:solidFill>
            </a:ln>
          </c:spPr>
          <c:invertIfNegative val="0"/>
          <c:cat>
            <c:strRef>
              <c:f>Sheet1!$B$1:$E$1</c:f>
              <c:strCache>
                <c:ptCount val="4"/>
                <c:pt idx="0">
                  <c:v>Japan</c:v>
                </c:pt>
                <c:pt idx="1">
                  <c:v>Korea</c:v>
                </c:pt>
                <c:pt idx="2">
                  <c:v>Taiwan</c:v>
                </c:pt>
                <c:pt idx="3">
                  <c:v>Canada</c:v>
                </c:pt>
              </c:strCache>
            </c:strRef>
          </c:cat>
          <c:val>
            <c:numRef>
              <c:f>Sheet1!$B$3:$E$3</c:f>
              <c:numCache>
                <c:formatCode>General</c:formatCode>
                <c:ptCount val="4"/>
                <c:pt idx="0">
                  <c:v>52427</c:v>
                </c:pt>
                <c:pt idx="1">
                  <c:v>3605</c:v>
                </c:pt>
                <c:pt idx="2">
                  <c:v>44</c:v>
                </c:pt>
                <c:pt idx="3">
                  <c:v>629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6F5-4EB2-8813-4D87AF07E170}"/>
            </c:ext>
          </c:extLst>
        </c:ser>
        <c:ser>
          <c:idx val="2"/>
          <c:order val="1"/>
          <c:tx>
            <c:strRef>
              <c:f>Sheet1!$A$4</c:f>
              <c:strCache>
                <c:ptCount val="1"/>
                <c:pt idx="0">
                  <c:v>2023</c:v>
                </c:pt>
              </c:strCache>
            </c:strRef>
          </c:tx>
          <c:spPr>
            <a:solidFill>
              <a:srgbClr val="002060"/>
            </a:solidFill>
            <a:ln>
              <a:solidFill>
                <a:prstClr val="black"/>
              </a:solidFill>
            </a:ln>
          </c:spPr>
          <c:invertIfNegative val="0"/>
          <c:cat>
            <c:strRef>
              <c:f>Sheet1!$B$1:$E$1</c:f>
              <c:strCache>
                <c:ptCount val="4"/>
                <c:pt idx="0">
                  <c:v>Japan</c:v>
                </c:pt>
                <c:pt idx="1">
                  <c:v>Korea</c:v>
                </c:pt>
                <c:pt idx="2">
                  <c:v>Taiwan</c:v>
                </c:pt>
                <c:pt idx="3">
                  <c:v>Canada</c:v>
                </c:pt>
              </c:strCache>
            </c:strRef>
          </c:cat>
          <c:val>
            <c:numRef>
              <c:f>Sheet1!$B$4:$E$4</c:f>
              <c:numCache>
                <c:formatCode>General</c:formatCode>
                <c:ptCount val="4"/>
                <c:pt idx="0">
                  <c:v>16930</c:v>
                </c:pt>
                <c:pt idx="1">
                  <c:v>9076</c:v>
                </c:pt>
                <c:pt idx="2">
                  <c:v>1901</c:v>
                </c:pt>
                <c:pt idx="3">
                  <c:v>1177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6F5-4EB2-8813-4D87AF07E170}"/>
            </c:ext>
          </c:extLst>
        </c:ser>
        <c:ser>
          <c:idx val="3"/>
          <c:order val="2"/>
          <c:tx>
            <c:strRef>
              <c:f>Sheet1!$A$5</c:f>
              <c:strCache>
                <c:ptCount val="1"/>
                <c:pt idx="0">
                  <c:v>2024</c:v>
                </c:pt>
              </c:strCache>
            </c:strRef>
          </c:tx>
          <c:spPr>
            <a:solidFill>
              <a:sysClr val="window" lastClr="FFFFFF">
                <a:lumMod val="75000"/>
              </a:sysClr>
            </a:solidFill>
            <a:ln>
              <a:solidFill>
                <a:prstClr val="black"/>
              </a:solidFill>
            </a:ln>
          </c:spPr>
          <c:invertIfNegative val="0"/>
          <c:cat>
            <c:strRef>
              <c:f>Sheet1!$B$1:$E$1</c:f>
              <c:strCache>
                <c:ptCount val="4"/>
                <c:pt idx="0">
                  <c:v>Japan</c:v>
                </c:pt>
                <c:pt idx="1">
                  <c:v>Korea</c:v>
                </c:pt>
                <c:pt idx="2">
                  <c:v>Taiwan</c:v>
                </c:pt>
                <c:pt idx="3">
                  <c:v>Canada</c:v>
                </c:pt>
              </c:strCache>
            </c:strRef>
          </c:cat>
          <c:val>
            <c:numRef>
              <c:f>Sheet1!$B$5:$E$5</c:f>
              <c:numCache>
                <c:formatCode>General</c:formatCode>
                <c:ptCount val="4"/>
                <c:pt idx="0">
                  <c:v>17627</c:v>
                </c:pt>
                <c:pt idx="1">
                  <c:v>5526</c:v>
                </c:pt>
                <c:pt idx="2">
                  <c:v>3789</c:v>
                </c:pt>
                <c:pt idx="3">
                  <c:v>573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E6F5-4EB2-8813-4D87AF07E170}"/>
            </c:ext>
          </c:extLst>
        </c:ser>
        <c:ser>
          <c:idx val="4"/>
          <c:order val="3"/>
          <c:tx>
            <c:strRef>
              <c:f>Sheet1!$A$6</c:f>
              <c:strCache>
                <c:ptCount val="1"/>
                <c:pt idx="0">
                  <c:v>2025</c:v>
                </c:pt>
              </c:strCache>
            </c:strRef>
          </c:tx>
          <c:spPr>
            <a:solidFill>
              <a:srgbClr val="00B050"/>
            </a:solidFill>
            <a:ln>
              <a:solidFill>
                <a:prstClr val="black"/>
              </a:solidFill>
            </a:ln>
          </c:spPr>
          <c:invertIfNegative val="0"/>
          <c:cat>
            <c:strRef>
              <c:f>Sheet1!$B$1:$E$1</c:f>
              <c:strCache>
                <c:ptCount val="4"/>
                <c:pt idx="0">
                  <c:v>Japan</c:v>
                </c:pt>
                <c:pt idx="1">
                  <c:v>Korea</c:v>
                </c:pt>
                <c:pt idx="2">
                  <c:v>Taiwan</c:v>
                </c:pt>
                <c:pt idx="3">
                  <c:v>Canada</c:v>
                </c:pt>
              </c:strCache>
            </c:strRef>
          </c:cat>
          <c:val>
            <c:numRef>
              <c:f>Sheet1!$B$6:$E$6</c:f>
              <c:numCache>
                <c:formatCode>General</c:formatCode>
                <c:ptCount val="4"/>
                <c:pt idx="0">
                  <c:v>12892</c:v>
                </c:pt>
                <c:pt idx="1">
                  <c:v>3676</c:v>
                </c:pt>
                <c:pt idx="2">
                  <c:v>2940</c:v>
                </c:pt>
                <c:pt idx="3">
                  <c:v>536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E6F5-4EB2-8813-4D87AF07E17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8085040"/>
        <c:axId val="148085432"/>
      </c:barChart>
      <c:catAx>
        <c:axId val="14808504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>
            <a:solidFill>
              <a:prstClr val="black"/>
            </a:solidFill>
          </a:ln>
        </c:spPr>
        <c:txPr>
          <a:bodyPr/>
          <a:lstStyle/>
          <a:p>
            <a:pPr>
              <a:defRPr sz="1200"/>
            </a:pPr>
            <a:endParaRPr lang="en-US"/>
          </a:p>
        </c:txPr>
        <c:crossAx val="148085432"/>
        <c:crosses val="autoZero"/>
        <c:auto val="1"/>
        <c:lblAlgn val="ctr"/>
        <c:lblOffset val="100"/>
        <c:noMultiLvlLbl val="0"/>
      </c:catAx>
      <c:valAx>
        <c:axId val="148085432"/>
        <c:scaling>
          <c:orientation val="minMax"/>
          <c:min val="0"/>
        </c:scaling>
        <c:delete val="0"/>
        <c:axPos val="l"/>
        <c:majorGridlines/>
        <c:title>
          <c:tx>
            <c:rich>
              <a:bodyPr rot="0" vert="horz"/>
              <a:lstStyle/>
              <a:p>
                <a:pPr>
                  <a:defRPr sz="1600"/>
                </a:pPr>
                <a:r>
                  <a:rPr lang="en-US" sz="1600" b="0" dirty="0"/>
                  <a:t>Thou. Metric Tons</a:t>
                </a:r>
              </a:p>
            </c:rich>
          </c:tx>
          <c:layout>
            <c:manualLayout>
              <c:xMode val="edge"/>
              <c:yMode val="edge"/>
              <c:x val="1.8518531088786316E-2"/>
              <c:y val="9.9224612768474357E-2"/>
            </c:manualLayout>
          </c:layout>
          <c:overlay val="0"/>
        </c:title>
        <c:numFmt formatCode="General" sourceLinked="0"/>
        <c:majorTickMark val="out"/>
        <c:minorTickMark val="out"/>
        <c:tickLblPos val="nextTo"/>
        <c:spPr>
          <a:ln>
            <a:solidFill>
              <a:prstClr val="black"/>
            </a:solidFill>
          </a:ln>
        </c:spPr>
        <c:crossAx val="148085040"/>
        <c:crosses val="autoZero"/>
        <c:crossBetween val="between"/>
        <c:dispUnits>
          <c:builtInUnit val="thousands"/>
        </c:dispUnits>
      </c:valAx>
      <c:spPr>
        <a:solidFill>
          <a:schemeClr val="bg1"/>
        </a:solidFill>
        <a:ln w="28575">
          <a:solidFill>
            <a:prstClr val="black"/>
          </a:solidFill>
        </a:ln>
      </c:spPr>
    </c:plotArea>
    <c:legend>
      <c:legendPos val="b"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2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98102" y="0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algn="r">
              <a:defRPr sz="1200"/>
            </a:lvl1pPr>
          </a:lstStyle>
          <a:p>
            <a:fld id="{362C9A3C-167B-472B-840E-53B0447C4333}" type="datetimeFigureOut">
              <a:rPr lang="en-US" smtClean="0"/>
              <a:t>5/12/2026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176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446" tIns="46223" rIns="92446" bIns="46223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8182" y="4415790"/>
            <a:ext cx="5505450" cy="4183380"/>
          </a:xfrm>
          <a:prstGeom prst="rect">
            <a:avLst/>
          </a:prstGeom>
        </p:spPr>
        <p:txBody>
          <a:bodyPr vert="horz" lIns="92446" tIns="46223" rIns="92446" bIns="46223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98102" y="8829967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 anchor="b"/>
          <a:lstStyle>
            <a:lvl1pPr algn="r">
              <a:defRPr sz="1200"/>
            </a:lvl1pPr>
          </a:lstStyle>
          <a:p>
            <a:fld id="{0248362A-B7BB-45E3-98ED-100A06FB71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15468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7ED44A-C1D5-4AF7-AD38-96961937107F}" type="slidenum">
              <a:rPr lang="en-US" smtClean="0">
                <a:solidFill>
                  <a:prstClr val="black"/>
                </a:solidFill>
              </a:rPr>
              <a:pPr/>
              <a:t>1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8547205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9EB9C4C-47B4-3ABB-469C-C7CBEAB013E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7EF82EA-CB83-1578-96D9-934D9D8EE1B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DB17F4F-2279-7FBC-757F-17E90415A65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84ABDCE-A705-9D15-7E2B-E6F93DF2EDE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7ED44A-C1D5-4AF7-AD38-96961937107F}" type="slidenum">
              <a:rPr lang="en-US" smtClean="0">
                <a:solidFill>
                  <a:prstClr val="black"/>
                </a:solidFill>
              </a:rPr>
              <a:pPr/>
              <a:t>2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9048653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7ED44A-C1D5-4AF7-AD38-96961937107F}" type="slidenum">
              <a:rPr lang="en-US" smtClean="0">
                <a:solidFill>
                  <a:prstClr val="black"/>
                </a:solidFill>
              </a:rPr>
              <a:pPr/>
              <a:t>3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7291393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7ED44A-C1D5-4AF7-AD38-96961937107F}" type="slidenum">
              <a:rPr lang="en-US" smtClean="0">
                <a:solidFill>
                  <a:prstClr val="black"/>
                </a:solidFill>
              </a:rPr>
              <a:pPr/>
              <a:t>4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190140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7ED44A-C1D5-4AF7-AD38-96961937107F}" type="slidenum">
              <a:rPr lang="en-US" smtClean="0">
                <a:solidFill>
                  <a:prstClr val="black"/>
                </a:solidFill>
              </a:rPr>
              <a:pPr/>
              <a:t>5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6008989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7ED44A-C1D5-4AF7-AD38-96961937107F}" type="slidenum">
              <a:rPr lang="en-US" smtClean="0">
                <a:solidFill>
                  <a:prstClr val="black"/>
                </a:solidFill>
              </a:rPr>
              <a:pPr/>
              <a:t>6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5851634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7ED44A-C1D5-4AF7-AD38-96961937107F}" type="slidenum">
              <a:rPr lang="en-US" smtClean="0">
                <a:solidFill>
                  <a:prstClr val="black"/>
                </a:solidFill>
              </a:rPr>
              <a:pPr/>
              <a:t>7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205753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2484F-855B-4783-8212-31BCAFA65E2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5/12/2026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71738-DB4D-4A4F-BF1E-A8E95AD276F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094218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2484F-855B-4783-8212-31BCAFA65E2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5/12/2026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71738-DB4D-4A4F-BF1E-A8E95AD276F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26743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2484F-855B-4783-8212-31BCAFA65E2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5/12/2026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71738-DB4D-4A4F-BF1E-A8E95AD276F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47648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1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2484F-855B-4783-8212-31BCAFA65E2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5/12/2026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71738-DB4D-4A4F-BF1E-A8E95AD276F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356103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2484F-855B-4783-8212-31BCAFA65E2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5/12/2026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71738-DB4D-4A4F-BF1E-A8E95AD276F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2973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2484F-855B-4783-8212-31BCAFA65E2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5/12/2026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71738-DB4D-4A4F-BF1E-A8E95AD276F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13793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2484F-855B-4783-8212-31BCAFA65E2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5/12/2026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71738-DB4D-4A4F-BF1E-A8E95AD276F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21092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2484F-855B-4783-8212-31BCAFA65E2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5/12/2026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71738-DB4D-4A4F-BF1E-A8E95AD276F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281308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2484F-855B-4783-8212-31BCAFA65E2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5/12/2026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71738-DB4D-4A4F-BF1E-A8E95AD276F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88910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2484F-855B-4783-8212-31BCAFA65E2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5/12/2026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71738-DB4D-4A4F-BF1E-A8E95AD276F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883854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2484F-855B-4783-8212-31BCAFA65E2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5/12/2026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71738-DB4D-4A4F-BF1E-A8E95AD276F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33211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42484F-855B-4783-8212-31BCAFA65E2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5/12/2026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871738-DB4D-4A4F-BF1E-A8E95AD276F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983757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emf"/><Relationship Id="rId4" Type="http://schemas.openxmlformats.org/officeDocument/2006/relationships/chart" Target="../charts/chart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emf"/><Relationship Id="rId4" Type="http://schemas.openxmlformats.org/officeDocument/2006/relationships/chart" Target="../charts/char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4A145835-EE26-CE5D-7823-067269EEB26E}"/>
              </a:ext>
            </a:extLst>
          </p:cNvPr>
          <p:cNvPicPr/>
          <p:nvPr/>
        </p:nvPicPr>
        <p:blipFill>
          <a:blip r:embed="rId3"/>
          <a:stretch>
            <a:fillRect/>
          </a:stretch>
        </p:blipFill>
        <p:spPr>
          <a:xfrm>
            <a:off x="7383463" y="6229350"/>
            <a:ext cx="615950" cy="323850"/>
          </a:xfrm>
          <a:prstGeom prst="rect">
            <a:avLst/>
          </a:prstGeom>
        </p:spPr>
      </p:pic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4370052"/>
              </p:ext>
            </p:extLst>
          </p:nvPr>
        </p:nvGraphicFramePr>
        <p:xfrm>
          <a:off x="152400" y="609600"/>
          <a:ext cx="8839200" cy="5410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6" name="Text Box 7"/>
          <p:cNvSpPr txBox="1">
            <a:spLocks noChangeArrowheads="1"/>
          </p:cNvSpPr>
          <p:nvPr/>
        </p:nvSpPr>
        <p:spPr bwMode="auto">
          <a:xfrm>
            <a:off x="304800" y="6172200"/>
            <a:ext cx="4114800" cy="4770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000" b="1" dirty="0">
                <a:solidFill>
                  <a:prstClr val="black"/>
                </a:solidFill>
              </a:rPr>
              <a:t>Data Source:  USDA-FAS, Compiled &amp; Analysis by LMIC</a:t>
            </a:r>
          </a:p>
          <a:p>
            <a:pPr>
              <a:spcBef>
                <a:spcPct val="50000"/>
              </a:spcBef>
            </a:pPr>
            <a:r>
              <a:rPr lang="en-US" sz="1000" b="1" dirty="0">
                <a:solidFill>
                  <a:prstClr val="black"/>
                </a:solidFill>
              </a:rPr>
              <a:t>Livestock Marketing Information Center</a:t>
            </a:r>
          </a:p>
        </p:txBody>
      </p:sp>
    </p:spTree>
    <p:extLst>
      <p:ext uri="{BB962C8B-B14F-4D97-AF65-F5344CB8AC3E}">
        <p14:creationId xmlns:p14="http://schemas.microsoft.com/office/powerpoint/2010/main" val="35040433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684809A-1568-3C43-6F3C-A8C5D54174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8755172A-DD2C-F24A-942D-B99DB7DDC30D}"/>
              </a:ext>
            </a:extLst>
          </p:cNvPr>
          <p:cNvPicPr/>
          <p:nvPr/>
        </p:nvPicPr>
        <p:blipFill>
          <a:blip r:embed="rId3"/>
          <a:stretch>
            <a:fillRect/>
          </a:stretch>
        </p:blipFill>
        <p:spPr>
          <a:xfrm>
            <a:off x="7383463" y="6229350"/>
            <a:ext cx="615950" cy="323850"/>
          </a:xfrm>
          <a:prstGeom prst="rect">
            <a:avLst/>
          </a:prstGeom>
        </p:spPr>
      </p:pic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AE8FC308-556E-FA8B-305F-7CDB38198C0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03886507"/>
              </p:ext>
            </p:extLst>
          </p:nvPr>
        </p:nvGraphicFramePr>
        <p:xfrm>
          <a:off x="152400" y="609600"/>
          <a:ext cx="8839200" cy="5410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6" name="Text Box 7">
            <a:extLst>
              <a:ext uri="{FF2B5EF4-FFF2-40B4-BE49-F238E27FC236}">
                <a16:creationId xmlns:a16="http://schemas.microsoft.com/office/drawing/2014/main" id="{D9A23501-A973-B4E6-7632-0ACB99E26A0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6172200"/>
            <a:ext cx="4114800" cy="4770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000" b="1" dirty="0">
                <a:solidFill>
                  <a:prstClr val="black"/>
                </a:solidFill>
              </a:rPr>
              <a:t>Data Source:  USDA-FAS, Compiled &amp; Analysis by LMIC</a:t>
            </a:r>
          </a:p>
          <a:p>
            <a:pPr>
              <a:spcBef>
                <a:spcPct val="50000"/>
              </a:spcBef>
            </a:pPr>
            <a:r>
              <a:rPr lang="en-US" sz="1000" b="1" dirty="0">
                <a:solidFill>
                  <a:prstClr val="black"/>
                </a:solidFill>
              </a:rPr>
              <a:t>Livestock Marketing Information Center</a:t>
            </a:r>
          </a:p>
        </p:txBody>
      </p:sp>
    </p:spTree>
    <p:extLst>
      <p:ext uri="{BB962C8B-B14F-4D97-AF65-F5344CB8AC3E}">
        <p14:creationId xmlns:p14="http://schemas.microsoft.com/office/powerpoint/2010/main" val="16238456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/>
          <p:nvPr/>
        </p:nvPicPr>
        <p:blipFill>
          <a:blip r:embed="rId3"/>
          <a:stretch>
            <a:fillRect/>
          </a:stretch>
        </p:blipFill>
        <p:spPr>
          <a:xfrm>
            <a:off x="7381875" y="6224804"/>
            <a:ext cx="619125" cy="333375"/>
          </a:xfrm>
          <a:prstGeom prst="rect">
            <a:avLst/>
          </a:prstGeom>
        </p:spPr>
      </p:pic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03202452"/>
              </p:ext>
            </p:extLst>
          </p:nvPr>
        </p:nvGraphicFramePr>
        <p:xfrm>
          <a:off x="152400" y="609600"/>
          <a:ext cx="8839200" cy="5410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6" name="Text Box 7"/>
          <p:cNvSpPr txBox="1">
            <a:spLocks noChangeArrowheads="1"/>
          </p:cNvSpPr>
          <p:nvPr/>
        </p:nvSpPr>
        <p:spPr bwMode="auto">
          <a:xfrm>
            <a:off x="304800" y="6172200"/>
            <a:ext cx="4114800" cy="4770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000" b="1" dirty="0">
                <a:solidFill>
                  <a:prstClr val="black"/>
                </a:solidFill>
              </a:rPr>
              <a:t>Data Source:  USDA-FAS, Compiled &amp; Analysis by LMIC</a:t>
            </a:r>
          </a:p>
          <a:p>
            <a:pPr>
              <a:spcBef>
                <a:spcPct val="50000"/>
              </a:spcBef>
            </a:pPr>
            <a:r>
              <a:rPr lang="en-US" sz="1000" b="1" dirty="0">
                <a:solidFill>
                  <a:prstClr val="black"/>
                </a:solidFill>
              </a:rPr>
              <a:t>Livestock Marketing Information Center</a:t>
            </a:r>
          </a:p>
        </p:txBody>
      </p:sp>
    </p:spTree>
    <p:extLst>
      <p:ext uri="{BB962C8B-B14F-4D97-AF65-F5344CB8AC3E}">
        <p14:creationId xmlns:p14="http://schemas.microsoft.com/office/powerpoint/2010/main" val="36926030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0AD7C9DD-7EC5-B234-8718-555DB601C8D4}"/>
              </a:ext>
            </a:extLst>
          </p:cNvPr>
          <p:cNvPicPr/>
          <p:nvPr/>
        </p:nvPicPr>
        <p:blipFill>
          <a:blip r:embed="rId3"/>
          <a:stretch>
            <a:fillRect/>
          </a:stretch>
        </p:blipFill>
        <p:spPr>
          <a:xfrm>
            <a:off x="7392988" y="6308725"/>
            <a:ext cx="615950" cy="165100"/>
          </a:xfrm>
          <a:prstGeom prst="rect">
            <a:avLst/>
          </a:prstGeom>
        </p:spPr>
      </p:pic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03888464"/>
              </p:ext>
            </p:extLst>
          </p:nvPr>
        </p:nvGraphicFramePr>
        <p:xfrm>
          <a:off x="152400" y="609600"/>
          <a:ext cx="8839200" cy="5410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6" name="Text Box 7"/>
          <p:cNvSpPr txBox="1">
            <a:spLocks noChangeArrowheads="1"/>
          </p:cNvSpPr>
          <p:nvPr/>
        </p:nvSpPr>
        <p:spPr bwMode="auto">
          <a:xfrm>
            <a:off x="304800" y="6172200"/>
            <a:ext cx="4114800" cy="4770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000" b="1" dirty="0">
                <a:solidFill>
                  <a:prstClr val="black"/>
                </a:solidFill>
              </a:rPr>
              <a:t>Data Source:  USDA-FAS, Compiled &amp; Analysis by LMIC</a:t>
            </a:r>
          </a:p>
          <a:p>
            <a:pPr>
              <a:spcBef>
                <a:spcPct val="50000"/>
              </a:spcBef>
            </a:pPr>
            <a:r>
              <a:rPr lang="en-US" sz="1000" b="1" dirty="0">
                <a:solidFill>
                  <a:prstClr val="black"/>
                </a:solidFill>
              </a:rPr>
              <a:t>Livestock Marketing Information Center</a:t>
            </a:r>
          </a:p>
        </p:txBody>
      </p:sp>
    </p:spTree>
    <p:extLst>
      <p:ext uri="{BB962C8B-B14F-4D97-AF65-F5344CB8AC3E}">
        <p14:creationId xmlns:p14="http://schemas.microsoft.com/office/powerpoint/2010/main" val="2651786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CD98C2FE-8318-4D95-A923-CDA5F9D462CF}"/>
              </a:ext>
            </a:extLst>
          </p:cNvPr>
          <p:cNvPicPr/>
          <p:nvPr/>
        </p:nvPicPr>
        <p:blipFill>
          <a:blip r:embed="rId3"/>
          <a:stretch>
            <a:fillRect/>
          </a:stretch>
        </p:blipFill>
        <p:spPr>
          <a:xfrm>
            <a:off x="7392988" y="6308725"/>
            <a:ext cx="615950" cy="165100"/>
          </a:xfrm>
          <a:prstGeom prst="rect">
            <a:avLst/>
          </a:prstGeom>
        </p:spPr>
      </p:pic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50458303"/>
              </p:ext>
            </p:extLst>
          </p:nvPr>
        </p:nvGraphicFramePr>
        <p:xfrm>
          <a:off x="152400" y="609600"/>
          <a:ext cx="8839200" cy="5410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6" name="Text Box 7"/>
          <p:cNvSpPr txBox="1">
            <a:spLocks noChangeArrowheads="1"/>
          </p:cNvSpPr>
          <p:nvPr/>
        </p:nvSpPr>
        <p:spPr bwMode="auto">
          <a:xfrm>
            <a:off x="304800" y="6172200"/>
            <a:ext cx="4114800" cy="4770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000" b="1" dirty="0">
                <a:solidFill>
                  <a:prstClr val="black"/>
                </a:solidFill>
              </a:rPr>
              <a:t>Data Source:  USDA-FAS, Compiled &amp; Analysis by LMIC</a:t>
            </a:r>
          </a:p>
          <a:p>
            <a:pPr>
              <a:spcBef>
                <a:spcPct val="50000"/>
              </a:spcBef>
            </a:pPr>
            <a:r>
              <a:rPr lang="en-US" sz="1000" b="1" dirty="0">
                <a:solidFill>
                  <a:prstClr val="black"/>
                </a:solidFill>
              </a:rPr>
              <a:t>Livestock Marketing Information Center</a:t>
            </a:r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432675" y="5810250"/>
            <a:ext cx="790575" cy="333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336258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2CB72127-5FF2-3316-F8D8-D83E4AE423DA}"/>
              </a:ext>
            </a:extLst>
          </p:cNvPr>
          <p:cNvPicPr/>
          <p:nvPr/>
        </p:nvPicPr>
        <p:blipFill>
          <a:blip r:embed="rId3"/>
          <a:stretch>
            <a:fillRect/>
          </a:stretch>
        </p:blipFill>
        <p:spPr>
          <a:xfrm>
            <a:off x="7392988" y="6308725"/>
            <a:ext cx="615950" cy="165100"/>
          </a:xfrm>
          <a:prstGeom prst="rect">
            <a:avLst/>
          </a:prstGeom>
        </p:spPr>
      </p:pic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22489254"/>
              </p:ext>
            </p:extLst>
          </p:nvPr>
        </p:nvGraphicFramePr>
        <p:xfrm>
          <a:off x="152400" y="609600"/>
          <a:ext cx="8839200" cy="5410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6" name="Text Box 7"/>
          <p:cNvSpPr txBox="1">
            <a:spLocks noChangeArrowheads="1"/>
          </p:cNvSpPr>
          <p:nvPr/>
        </p:nvSpPr>
        <p:spPr bwMode="auto">
          <a:xfrm>
            <a:off x="304800" y="6172200"/>
            <a:ext cx="4114800" cy="4770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000" b="1" dirty="0">
                <a:solidFill>
                  <a:prstClr val="black"/>
                </a:solidFill>
              </a:rPr>
              <a:t>Data Source:  USDA-FAS, Compiled &amp; Analysis by LMIC</a:t>
            </a:r>
          </a:p>
          <a:p>
            <a:pPr>
              <a:spcBef>
                <a:spcPct val="50000"/>
              </a:spcBef>
            </a:pPr>
            <a:r>
              <a:rPr lang="en-US" sz="1000" b="1" dirty="0">
                <a:solidFill>
                  <a:prstClr val="black"/>
                </a:solidFill>
              </a:rPr>
              <a:t>Livestock Marketing Information Center</a:t>
            </a:r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432675" y="5810250"/>
            <a:ext cx="790575" cy="333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862607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E3FB9449-3F53-233A-DAF1-F9E0334B6F18}"/>
              </a:ext>
            </a:extLst>
          </p:cNvPr>
          <p:cNvPicPr/>
          <p:nvPr/>
        </p:nvPicPr>
        <p:blipFill>
          <a:blip r:embed="rId3"/>
          <a:stretch>
            <a:fillRect/>
          </a:stretch>
        </p:blipFill>
        <p:spPr>
          <a:xfrm>
            <a:off x="7392988" y="6308725"/>
            <a:ext cx="615950" cy="165100"/>
          </a:xfrm>
          <a:prstGeom prst="rect">
            <a:avLst/>
          </a:prstGeom>
        </p:spPr>
      </p:pic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3205973"/>
              </p:ext>
            </p:extLst>
          </p:nvPr>
        </p:nvGraphicFramePr>
        <p:xfrm>
          <a:off x="152400" y="609600"/>
          <a:ext cx="8839200" cy="5410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6" name="Text Box 7"/>
          <p:cNvSpPr txBox="1">
            <a:spLocks noChangeArrowheads="1"/>
          </p:cNvSpPr>
          <p:nvPr/>
        </p:nvSpPr>
        <p:spPr bwMode="auto">
          <a:xfrm>
            <a:off x="304800" y="6172200"/>
            <a:ext cx="4114800" cy="4770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000" b="1" dirty="0">
                <a:solidFill>
                  <a:prstClr val="black"/>
                </a:solidFill>
              </a:rPr>
              <a:t>Data Source:  USDA-FAS, Compiled &amp; Analysis by LMIC</a:t>
            </a:r>
          </a:p>
          <a:p>
            <a:pPr>
              <a:spcBef>
                <a:spcPct val="50000"/>
              </a:spcBef>
            </a:pPr>
            <a:r>
              <a:rPr lang="en-US" sz="1000" b="1" dirty="0">
                <a:solidFill>
                  <a:prstClr val="black"/>
                </a:solidFill>
              </a:rPr>
              <a:t>Livestock Marketing Information Center</a:t>
            </a:r>
          </a:p>
        </p:txBody>
      </p:sp>
    </p:spTree>
    <p:extLst>
      <p:ext uri="{BB962C8B-B14F-4D97-AF65-F5344CB8AC3E}">
        <p14:creationId xmlns:p14="http://schemas.microsoft.com/office/powerpoint/2010/main" val="4089785319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5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6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7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522</TotalTime>
  <Words>181</Words>
  <Application>Microsoft Office PowerPoint</Application>
  <PresentationFormat>On-screen Show (4:3)</PresentationFormat>
  <Paragraphs>42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Erica Rosa-Sanko</dc:creator>
  <cp:lastModifiedBy>Cozzens,Tyler</cp:lastModifiedBy>
  <cp:revision>47</cp:revision>
  <cp:lastPrinted>2017-05-15T22:44:11Z</cp:lastPrinted>
  <dcterms:created xsi:type="dcterms:W3CDTF">2013-08-19T16:46:19Z</dcterms:created>
  <dcterms:modified xsi:type="dcterms:W3CDTF">2026-05-12T22:56:34Z</dcterms:modified>
</cp:coreProperties>
</file>