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3" r:id="rId2"/>
    <p:sldId id="274" r:id="rId3"/>
    <p:sldId id="276" r:id="rId4"/>
    <p:sldId id="278" r:id="rId5"/>
    <p:sldId id="288" r:id="rId6"/>
    <p:sldId id="282" r:id="rId7"/>
    <p:sldId id="284" r:id="rId8"/>
    <p:sldId id="285" r:id="rId9"/>
    <p:sldId id="287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90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7200" cy="457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U.S. BEEF AND VEAL EXPORTS</a:t>
            </a:r>
          </a:p>
          <a:p>
            <a:pPr>
              <a:defRPr/>
            </a:pPr>
            <a:r>
              <a:rPr lang="en-US" sz="2000" b="0" dirty="0"/>
              <a:t>Carcass Weight, 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44E-2"/>
          <c:y val="0.18519648072160008"/>
          <c:w val="0.91286179744773288"/>
          <c:h val="0.7582460907175336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rgbClr val="0070C0"/>
            </a:solidFill>
            <a:ln w="127000">
              <a:noFill/>
            </a:ln>
          </c:spPr>
          <c:invertIfNegative val="0"/>
          <c:cat>
            <c:numRef>
              <c:f>Sheet1!$A$2:$A$21</c:f>
              <c:numCache>
                <c:formatCode>General</c:formatCode>
                <c:ptCount val="2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  <c:pt idx="18">
                  <c:v>2026</c:v>
                </c:pt>
                <c:pt idx="19">
                  <c:v>2027</c:v>
                </c:pt>
              </c:numCache>
            </c:num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1996.299299431884</c:v>
                </c:pt>
                <c:pt idx="1">
                  <c:v>1934.758853376718</c:v>
                </c:pt>
                <c:pt idx="2">
                  <c:v>2299.6071775331393</c:v>
                </c:pt>
                <c:pt idx="3">
                  <c:v>2785.0591225804128</c:v>
                </c:pt>
                <c:pt idx="4">
                  <c:v>2452.4987832631041</c:v>
                </c:pt>
                <c:pt idx="5">
                  <c:v>2588.3787072062369</c:v>
                </c:pt>
                <c:pt idx="6">
                  <c:v>2573.7541111422629</c:v>
                </c:pt>
                <c:pt idx="7">
                  <c:v>2267.2873647470228</c:v>
                </c:pt>
                <c:pt idx="8">
                  <c:v>2556.9815895772208</c:v>
                </c:pt>
                <c:pt idx="9">
                  <c:v>2859.3282347085319</c:v>
                </c:pt>
                <c:pt idx="10">
                  <c:v>3159.5251026831502</c:v>
                </c:pt>
                <c:pt idx="11">
                  <c:v>3026.2270619398914</c:v>
                </c:pt>
                <c:pt idx="12">
                  <c:v>2950.6973710136499</c:v>
                </c:pt>
                <c:pt idx="13">
                  <c:v>3427.8773077091846</c:v>
                </c:pt>
                <c:pt idx="14">
                  <c:v>3544.019031156618</c:v>
                </c:pt>
                <c:pt idx="15">
                  <c:v>3038.225711340463</c:v>
                </c:pt>
                <c:pt idx="16">
                  <c:v>3007.3878503773485</c:v>
                </c:pt>
                <c:pt idx="17">
                  <c:v>2736.5246603508899</c:v>
                </c:pt>
                <c:pt idx="18">
                  <c:v>2500</c:v>
                </c:pt>
                <c:pt idx="19">
                  <c:v>2530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14-4E96-9A08-FBD1A8FBD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4488160"/>
        <c:axId val="404488552"/>
      </c:barChart>
      <c:catAx>
        <c:axId val="404488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04488552"/>
        <c:crosses val="autoZero"/>
        <c:auto val="1"/>
        <c:lblAlgn val="ctr"/>
        <c:lblOffset val="100"/>
        <c:tickLblSkip val="3"/>
        <c:noMultiLvlLbl val="0"/>
      </c:catAx>
      <c:valAx>
        <c:axId val="40448855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 err="1"/>
                  <a:t>Bil</a:t>
                </a:r>
                <a:r>
                  <a:rPr lang="en-US" b="0" dirty="0"/>
                  <a:t>. Pounds</a:t>
                </a:r>
              </a:p>
            </c:rich>
          </c:tx>
          <c:layout>
            <c:manualLayout>
              <c:xMode val="edge"/>
              <c:yMode val="edge"/>
              <c:x val="1.8518531088786327E-2"/>
              <c:y val="0.10391944844922554"/>
            </c:manualLayout>
          </c:layout>
          <c:overlay val="0"/>
        </c:title>
        <c:numFmt formatCode="#,##0.0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404488160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U.S. BEEF AND VEAL IMPORTS</a:t>
            </a:r>
          </a:p>
          <a:p>
            <a:pPr>
              <a:defRPr/>
            </a:pPr>
            <a:r>
              <a:rPr lang="en-US" sz="2000" b="0" dirty="0"/>
              <a:t>Carcass Weight, 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44E-2"/>
          <c:y val="0.18519648072160008"/>
          <c:w val="0.91286179744773288"/>
          <c:h val="0.7582460907175336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rgbClr val="0070C0"/>
            </a:solidFill>
            <a:ln w="127000">
              <a:noFill/>
            </a:ln>
          </c:spPr>
          <c:invertIfNegative val="0"/>
          <c:cat>
            <c:numRef>
              <c:f>Sheet1!$A$2:$A$21</c:f>
              <c:numCache>
                <c:formatCode>General</c:formatCode>
                <c:ptCount val="2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  <c:pt idx="18">
                  <c:v>2026</c:v>
                </c:pt>
                <c:pt idx="19">
                  <c:v>2027</c:v>
                </c:pt>
              </c:numCache>
            </c:num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2538.1464866729411</c:v>
                </c:pt>
                <c:pt idx="1">
                  <c:v>2626.1565405647325</c:v>
                </c:pt>
                <c:pt idx="2">
                  <c:v>2297.9231897656709</c:v>
                </c:pt>
                <c:pt idx="3">
                  <c:v>2056.525467811342</c:v>
                </c:pt>
                <c:pt idx="4">
                  <c:v>2219.7835026849107</c:v>
                </c:pt>
                <c:pt idx="5">
                  <c:v>2249.6766337879549</c:v>
                </c:pt>
                <c:pt idx="6">
                  <c:v>2946.8825709001021</c:v>
                </c:pt>
                <c:pt idx="7">
                  <c:v>3368.3045074316701</c:v>
                </c:pt>
                <c:pt idx="8">
                  <c:v>3011.7176111303161</c:v>
                </c:pt>
                <c:pt idx="9">
                  <c:v>2992.9805189047229</c:v>
                </c:pt>
                <c:pt idx="10">
                  <c:v>2997.939760975838</c:v>
                </c:pt>
                <c:pt idx="11">
                  <c:v>3057.8912091315278</c:v>
                </c:pt>
                <c:pt idx="12">
                  <c:v>3339.3290983194183</c:v>
                </c:pt>
                <c:pt idx="13">
                  <c:v>3344.5773957554752</c:v>
                </c:pt>
                <c:pt idx="14">
                  <c:v>3389.9614164322111</c:v>
                </c:pt>
                <c:pt idx="15">
                  <c:v>3724.9903209144049</c:v>
                </c:pt>
                <c:pt idx="16">
                  <c:v>4635.441122763702</c:v>
                </c:pt>
                <c:pt idx="17">
                  <c:v>5444.4662162361928</c:v>
                </c:pt>
                <c:pt idx="18">
                  <c:v>5500</c:v>
                </c:pt>
                <c:pt idx="19">
                  <c:v>5700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14-4E96-9A08-FBD1A8FBD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4488160"/>
        <c:axId val="404488552"/>
      </c:barChart>
      <c:catAx>
        <c:axId val="404488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04488552"/>
        <c:crosses val="autoZero"/>
        <c:auto val="1"/>
        <c:lblAlgn val="ctr"/>
        <c:lblOffset val="100"/>
        <c:tickLblSkip val="3"/>
        <c:noMultiLvlLbl val="0"/>
      </c:catAx>
      <c:valAx>
        <c:axId val="404488552"/>
        <c:scaling>
          <c:orientation val="minMax"/>
          <c:min val="15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 err="1"/>
                  <a:t>Bil</a:t>
                </a:r>
                <a:r>
                  <a:rPr lang="en-US" b="0" dirty="0"/>
                  <a:t>. Pounds</a:t>
                </a:r>
              </a:p>
            </c:rich>
          </c:tx>
          <c:layout>
            <c:manualLayout>
              <c:xMode val="edge"/>
              <c:yMode val="edge"/>
              <c:x val="1.8518531088786327E-2"/>
              <c:y val="0.10391944844922554"/>
            </c:manualLayout>
          </c:layout>
          <c:overlay val="0"/>
        </c:title>
        <c:numFmt formatCode="#,##0.0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404488160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U.S. BEEF AND VEAL NET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IMPORTS</a:t>
            </a:r>
          </a:p>
          <a:p>
            <a:pPr>
              <a:defRPr/>
            </a:pPr>
            <a:r>
              <a:rPr lang="en-US" sz="2000" b="0" dirty="0"/>
              <a:t>Carcass Weight, 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44E-2"/>
          <c:y val="0.18519648072160008"/>
          <c:w val="0.91286179744773288"/>
          <c:h val="0.7582460907175336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rgbClr val="0070C0"/>
            </a:solidFill>
            <a:ln w="127000">
              <a:noFill/>
            </a:ln>
          </c:spPr>
          <c:invertIfNegative val="0"/>
          <c:cat>
            <c:numRef>
              <c:f>Sheet1!$A$2:$A$21</c:f>
              <c:numCache>
                <c:formatCode>General</c:formatCode>
                <c:ptCount val="2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  <c:pt idx="18">
                  <c:v>2026</c:v>
                </c:pt>
                <c:pt idx="19">
                  <c:v>2027</c:v>
                </c:pt>
              </c:numCache>
            </c:num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541.8471872410571</c:v>
                </c:pt>
                <c:pt idx="1">
                  <c:v>691.39768718801452</c:v>
                </c:pt>
                <c:pt idx="2">
                  <c:v>-1.6839877674683521</c:v>
                </c:pt>
                <c:pt idx="3">
                  <c:v>-728.53365476907084</c:v>
                </c:pt>
                <c:pt idx="4">
                  <c:v>-232.71528057819341</c:v>
                </c:pt>
                <c:pt idx="5">
                  <c:v>-338.702073418282</c:v>
                </c:pt>
                <c:pt idx="6">
                  <c:v>373.12845975783921</c:v>
                </c:pt>
                <c:pt idx="7">
                  <c:v>1101.0171426846473</c:v>
                </c:pt>
                <c:pt idx="8">
                  <c:v>454.73602155309527</c:v>
                </c:pt>
                <c:pt idx="9">
                  <c:v>133.65228419619098</c:v>
                </c:pt>
                <c:pt idx="10">
                  <c:v>-161.58534170731218</c:v>
                </c:pt>
                <c:pt idx="11">
                  <c:v>31.664147191636403</c:v>
                </c:pt>
                <c:pt idx="12">
                  <c:v>388.63172730576844</c:v>
                </c:pt>
                <c:pt idx="13">
                  <c:v>-83.299911953709397</c:v>
                </c:pt>
                <c:pt idx="14">
                  <c:v>-154.0576147244069</c:v>
                </c:pt>
                <c:pt idx="15">
                  <c:v>686.76460957394193</c:v>
                </c:pt>
                <c:pt idx="16">
                  <c:v>1628.0532723863535</c:v>
                </c:pt>
                <c:pt idx="17">
                  <c:v>2707.9415558853029</c:v>
                </c:pt>
                <c:pt idx="18">
                  <c:v>3000</c:v>
                </c:pt>
                <c:pt idx="19">
                  <c:v>3170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14-4E96-9A08-FBD1A8FBD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4488160"/>
        <c:axId val="404488552"/>
      </c:barChart>
      <c:catAx>
        <c:axId val="404488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04488552"/>
        <c:crosses val="autoZero"/>
        <c:auto val="1"/>
        <c:lblAlgn val="ctr"/>
        <c:lblOffset val="100"/>
        <c:tickLblSkip val="3"/>
        <c:noMultiLvlLbl val="0"/>
      </c:catAx>
      <c:valAx>
        <c:axId val="40448855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 err="1"/>
                  <a:t>Bil</a:t>
                </a:r>
                <a:r>
                  <a:rPr lang="en-US" b="0" dirty="0"/>
                  <a:t>. Pounds</a:t>
                </a:r>
              </a:p>
            </c:rich>
          </c:tx>
          <c:layout>
            <c:manualLayout>
              <c:xMode val="edge"/>
              <c:yMode val="edge"/>
              <c:x val="1.8518531088786327E-2"/>
              <c:y val="0.10391944844922554"/>
            </c:manualLayout>
          </c:layout>
          <c:overlay val="0"/>
        </c:title>
        <c:numFmt formatCode="#,##0.0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404488160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U.S. PORK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EXPORTS</a:t>
            </a:r>
          </a:p>
          <a:p>
            <a:pPr>
              <a:defRPr/>
            </a:pPr>
            <a:r>
              <a:rPr lang="en-US" sz="2000" b="0" dirty="0"/>
              <a:t>Carcass Weight, 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44E-2"/>
          <c:y val="0.18519648072160008"/>
          <c:w val="0.91286179744773288"/>
          <c:h val="0.7582460907175336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rgbClr val="0070C0"/>
            </a:solidFill>
            <a:ln w="127000">
              <a:noFill/>
            </a:ln>
          </c:spPr>
          <c:invertIfNegative val="0"/>
          <c:cat>
            <c:numRef>
              <c:f>Sheet1!$A$2:$A$21</c:f>
              <c:numCache>
                <c:formatCode>General</c:formatCode>
                <c:ptCount val="2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  <c:pt idx="18">
                  <c:v>2026</c:v>
                </c:pt>
                <c:pt idx="19">
                  <c:v>2027</c:v>
                </c:pt>
              </c:numCache>
            </c:num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4651.4635185294101</c:v>
                </c:pt>
                <c:pt idx="1">
                  <c:v>4094.1116802090601</c:v>
                </c:pt>
                <c:pt idx="2">
                  <c:v>4222.5313742290164</c:v>
                </c:pt>
                <c:pt idx="3">
                  <c:v>5196.0712570514625</c:v>
                </c:pt>
                <c:pt idx="4">
                  <c:v>5379.36024250421</c:v>
                </c:pt>
                <c:pt idx="5">
                  <c:v>4985.9668652989367</c:v>
                </c:pt>
                <c:pt idx="6">
                  <c:v>5091.6648236806195</c:v>
                </c:pt>
                <c:pt idx="7">
                  <c:v>5009.8613693280413</c:v>
                </c:pt>
                <c:pt idx="8">
                  <c:v>5238.6577647949334</c:v>
                </c:pt>
                <c:pt idx="9">
                  <c:v>5631.8187149359273</c:v>
                </c:pt>
                <c:pt idx="10">
                  <c:v>5876.5077058649267</c:v>
                </c:pt>
                <c:pt idx="11">
                  <c:v>6320.7673643997077</c:v>
                </c:pt>
                <c:pt idx="12">
                  <c:v>7279.5061176591789</c:v>
                </c:pt>
                <c:pt idx="13">
                  <c:v>7023.8301108704627</c:v>
                </c:pt>
                <c:pt idx="14">
                  <c:v>6344.3737091005696</c:v>
                </c:pt>
                <c:pt idx="15">
                  <c:v>6823.1169672805954</c:v>
                </c:pt>
                <c:pt idx="16">
                  <c:v>7125.1134714449554</c:v>
                </c:pt>
                <c:pt idx="17">
                  <c:v>6782.2462631141188</c:v>
                </c:pt>
                <c:pt idx="18">
                  <c:v>6750</c:v>
                </c:pt>
                <c:pt idx="19">
                  <c:v>6700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14-4E96-9A08-FBD1A8FBD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4488160"/>
        <c:axId val="404488552"/>
      </c:barChart>
      <c:catAx>
        <c:axId val="404488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04488552"/>
        <c:crosses val="autoZero"/>
        <c:auto val="1"/>
        <c:lblAlgn val="ctr"/>
        <c:lblOffset val="100"/>
        <c:tickLblSkip val="3"/>
        <c:noMultiLvlLbl val="0"/>
      </c:catAx>
      <c:valAx>
        <c:axId val="40448855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 err="1"/>
                  <a:t>Bil</a:t>
                </a:r>
                <a:r>
                  <a:rPr lang="en-US" b="0" dirty="0"/>
                  <a:t>. Pounds</a:t>
                </a:r>
              </a:p>
            </c:rich>
          </c:tx>
          <c:layout>
            <c:manualLayout>
              <c:xMode val="edge"/>
              <c:yMode val="edge"/>
              <c:x val="1.8518531088786327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404488160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U.S. PORK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IM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PORTS</a:t>
            </a:r>
          </a:p>
          <a:p>
            <a:pPr>
              <a:defRPr/>
            </a:pPr>
            <a:r>
              <a:rPr lang="en-US" sz="2000" b="0" dirty="0"/>
              <a:t>Carcass Weight, 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44E-2"/>
          <c:y val="0.18519648072160008"/>
          <c:w val="0.91286179744773288"/>
          <c:h val="0.7582460907175336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rgbClr val="0070C0"/>
            </a:solidFill>
            <a:ln w="127000">
              <a:noFill/>
            </a:ln>
          </c:spPr>
          <c:invertIfNegative val="0"/>
          <c:cat>
            <c:numRef>
              <c:f>Sheet1!$A$2:$A$21</c:f>
              <c:numCache>
                <c:formatCode>General</c:formatCode>
                <c:ptCount val="2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  <c:pt idx="18">
                  <c:v>2026</c:v>
                </c:pt>
                <c:pt idx="19">
                  <c:v>2027</c:v>
                </c:pt>
              </c:numCache>
            </c:num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831.88367153561694</c:v>
                </c:pt>
                <c:pt idx="1">
                  <c:v>833.76592297996672</c:v>
                </c:pt>
                <c:pt idx="2">
                  <c:v>859.48938849633612</c:v>
                </c:pt>
                <c:pt idx="3">
                  <c:v>803.42812347789652</c:v>
                </c:pt>
                <c:pt idx="4">
                  <c:v>801.68388808560985</c:v>
                </c:pt>
                <c:pt idx="5">
                  <c:v>879.59798626879342</c:v>
                </c:pt>
                <c:pt idx="6">
                  <c:v>1011.1363942876053</c:v>
                </c:pt>
                <c:pt idx="7">
                  <c:v>1115.6136517615482</c:v>
                </c:pt>
                <c:pt idx="8">
                  <c:v>1091.4877678701516</c:v>
                </c:pt>
                <c:pt idx="9">
                  <c:v>1115.8817709136797</c:v>
                </c:pt>
                <c:pt idx="10">
                  <c:v>1042.0712258388869</c:v>
                </c:pt>
                <c:pt idx="11">
                  <c:v>945.34792916090873</c:v>
                </c:pt>
                <c:pt idx="12">
                  <c:v>904.21962286016674</c:v>
                </c:pt>
                <c:pt idx="13">
                  <c:v>1180.077483580124</c:v>
                </c:pt>
                <c:pt idx="14">
                  <c:v>1343.9765215093059</c:v>
                </c:pt>
                <c:pt idx="15">
                  <c:v>1142.4570383825601</c:v>
                </c:pt>
                <c:pt idx="16">
                  <c:v>1147.5042666784761</c:v>
                </c:pt>
                <c:pt idx="17">
                  <c:v>1045.6991743082979</c:v>
                </c:pt>
                <c:pt idx="18">
                  <c:v>1050</c:v>
                </c:pt>
                <c:pt idx="19">
                  <c:v>1020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14-4E96-9A08-FBD1A8FBD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4488160"/>
        <c:axId val="404488552"/>
      </c:barChart>
      <c:catAx>
        <c:axId val="404488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04488552"/>
        <c:crosses val="autoZero"/>
        <c:auto val="1"/>
        <c:lblAlgn val="ctr"/>
        <c:lblOffset val="100"/>
        <c:tickLblSkip val="3"/>
        <c:noMultiLvlLbl val="0"/>
      </c:catAx>
      <c:valAx>
        <c:axId val="404488552"/>
        <c:scaling>
          <c:orientation val="minMax"/>
          <c:min val="5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 err="1"/>
                  <a:t>Bil</a:t>
                </a:r>
                <a:r>
                  <a:rPr lang="en-US" b="0" dirty="0"/>
                  <a:t>. Pounds</a:t>
                </a:r>
              </a:p>
            </c:rich>
          </c:tx>
          <c:layout>
            <c:manualLayout>
              <c:xMode val="edge"/>
              <c:yMode val="edge"/>
              <c:x val="1.8518531088786327E-2"/>
              <c:y val="0.10391944844922554"/>
            </c:manualLayout>
          </c:layout>
          <c:overlay val="0"/>
        </c:title>
        <c:numFmt formatCode="#,##0.0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404488160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U.S. PORK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NET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EXPORTS</a:t>
            </a:r>
          </a:p>
          <a:p>
            <a:pPr>
              <a:defRPr/>
            </a:pPr>
            <a:r>
              <a:rPr lang="en-US" sz="2000" b="0" dirty="0"/>
              <a:t>Carcass Weight, 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44E-2"/>
          <c:y val="0.18519648072160008"/>
          <c:w val="0.91286179744773288"/>
          <c:h val="0.7582460907175336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rgbClr val="0070C0"/>
            </a:solidFill>
            <a:ln w="127000">
              <a:noFill/>
            </a:ln>
          </c:spPr>
          <c:invertIfNegative val="0"/>
          <c:cat>
            <c:numRef>
              <c:f>Sheet1!$A$2:$A$21</c:f>
              <c:numCache>
                <c:formatCode>General</c:formatCode>
                <c:ptCount val="2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  <c:pt idx="18">
                  <c:v>2026</c:v>
                </c:pt>
                <c:pt idx="19">
                  <c:v>2027</c:v>
                </c:pt>
              </c:numCache>
            </c:num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3819.5798469937931</c:v>
                </c:pt>
                <c:pt idx="1">
                  <c:v>3260.3457572290936</c:v>
                </c:pt>
                <c:pt idx="2">
                  <c:v>3363.0419857326801</c:v>
                </c:pt>
                <c:pt idx="3">
                  <c:v>4392.643133573566</c:v>
                </c:pt>
                <c:pt idx="4">
                  <c:v>4577.6763544185997</c:v>
                </c:pt>
                <c:pt idx="5">
                  <c:v>4106.368879030143</c:v>
                </c:pt>
                <c:pt idx="6">
                  <c:v>4080.5284293930144</c:v>
                </c:pt>
                <c:pt idx="7">
                  <c:v>3894.2477175664931</c:v>
                </c:pt>
                <c:pt idx="8">
                  <c:v>4147.169996924782</c:v>
                </c:pt>
                <c:pt idx="9">
                  <c:v>4515.9369440222472</c:v>
                </c:pt>
                <c:pt idx="10">
                  <c:v>4834.43648002604</c:v>
                </c:pt>
                <c:pt idx="11">
                  <c:v>5375.4194352387985</c:v>
                </c:pt>
                <c:pt idx="12">
                  <c:v>6375.286494799012</c:v>
                </c:pt>
                <c:pt idx="13">
                  <c:v>5843.7526272903388</c:v>
                </c:pt>
                <c:pt idx="14">
                  <c:v>5000.3971875912639</c:v>
                </c:pt>
                <c:pt idx="15">
                  <c:v>5680.6599288980351</c:v>
                </c:pt>
                <c:pt idx="16">
                  <c:v>5977.6092047664788</c:v>
                </c:pt>
                <c:pt idx="17">
                  <c:v>5736.5470888058207</c:v>
                </c:pt>
                <c:pt idx="18">
                  <c:v>5700</c:v>
                </c:pt>
                <c:pt idx="19">
                  <c:v>5680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14-4E96-9A08-FBD1A8FBD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4488160"/>
        <c:axId val="404488552"/>
      </c:barChart>
      <c:catAx>
        <c:axId val="404488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04488552"/>
        <c:crosses val="autoZero"/>
        <c:auto val="1"/>
        <c:lblAlgn val="ctr"/>
        <c:lblOffset val="100"/>
        <c:tickLblSkip val="3"/>
        <c:noMultiLvlLbl val="0"/>
      </c:catAx>
      <c:valAx>
        <c:axId val="40448855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 err="1"/>
                  <a:t>Bil</a:t>
                </a:r>
                <a:r>
                  <a:rPr lang="en-US" b="0" dirty="0"/>
                  <a:t>. Pounds</a:t>
                </a:r>
              </a:p>
            </c:rich>
          </c:tx>
          <c:layout>
            <c:manualLayout>
              <c:xMode val="edge"/>
              <c:yMode val="edge"/>
              <c:x val="1.8518531088786327E-2"/>
              <c:y val="0.10391944844922554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404488160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U.S. LAMB AND MUTTON IMPORTS</a:t>
            </a:r>
          </a:p>
          <a:p>
            <a:pPr>
              <a:defRPr/>
            </a:pPr>
            <a:r>
              <a:rPr lang="en-US" sz="2000" b="0" dirty="0"/>
              <a:t>Carcass Weight , 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44E-2"/>
          <c:y val="0.18519648072160008"/>
          <c:w val="0.91286179744773288"/>
          <c:h val="0.7582460907175336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rgbClr val="0070C0"/>
            </a:solidFill>
            <a:ln w="127000">
              <a:noFill/>
            </a:ln>
          </c:spPr>
          <c:invertIfNegative val="0"/>
          <c:cat>
            <c:numRef>
              <c:f>Sheet1!$A$2:$A$21</c:f>
              <c:numCache>
                <c:formatCode>General</c:formatCode>
                <c:ptCount val="2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  <c:pt idx="18">
                  <c:v>2026</c:v>
                </c:pt>
                <c:pt idx="19">
                  <c:v>2027</c:v>
                </c:pt>
              </c:numCache>
            </c:num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183.2890986006897</c:v>
                </c:pt>
                <c:pt idx="1">
                  <c:v>171.16571343682952</c:v>
                </c:pt>
                <c:pt idx="2">
                  <c:v>165.6026747811122</c:v>
                </c:pt>
                <c:pt idx="3">
                  <c:v>162.05106939234199</c:v>
                </c:pt>
                <c:pt idx="4">
                  <c:v>153.68435456083404</c:v>
                </c:pt>
                <c:pt idx="5">
                  <c:v>173.12601252473848</c:v>
                </c:pt>
                <c:pt idx="6">
                  <c:v>194.872280209352</c:v>
                </c:pt>
                <c:pt idx="7">
                  <c:v>213.72318007823688</c:v>
                </c:pt>
                <c:pt idx="8">
                  <c:v>215.92024172391945</c:v>
                </c:pt>
                <c:pt idx="9">
                  <c:v>251.71589397485667</c:v>
                </c:pt>
                <c:pt idx="10">
                  <c:v>272.63891911975981</c:v>
                </c:pt>
                <c:pt idx="11">
                  <c:v>272.42077080282633</c:v>
                </c:pt>
                <c:pt idx="12">
                  <c:v>301.54974180635833</c:v>
                </c:pt>
                <c:pt idx="13">
                  <c:v>363.90540370171175</c:v>
                </c:pt>
                <c:pt idx="14">
                  <c:v>358.13549592795249</c:v>
                </c:pt>
                <c:pt idx="15">
                  <c:v>284.25080843425735</c:v>
                </c:pt>
                <c:pt idx="16">
                  <c:v>364.67855722958188</c:v>
                </c:pt>
                <c:pt idx="17">
                  <c:v>319.19937514750325</c:v>
                </c:pt>
                <c:pt idx="18">
                  <c:v>308</c:v>
                </c:pt>
                <c:pt idx="19">
                  <c:v>312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14-4E96-9A08-FBD1A8FBD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4488160"/>
        <c:axId val="404488552"/>
      </c:barChart>
      <c:catAx>
        <c:axId val="404488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04488552"/>
        <c:crosses val="autoZero"/>
        <c:auto val="1"/>
        <c:lblAlgn val="ctr"/>
        <c:lblOffset val="100"/>
        <c:tickLblSkip val="3"/>
        <c:noMultiLvlLbl val="0"/>
      </c:catAx>
      <c:valAx>
        <c:axId val="404488552"/>
        <c:scaling>
          <c:orientation val="minMax"/>
          <c:min val="1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Pounds</a:t>
                </a:r>
              </a:p>
            </c:rich>
          </c:tx>
          <c:layout>
            <c:manualLayout>
              <c:xMode val="edge"/>
              <c:yMode val="edge"/>
              <c:x val="1.7081749479590916E-2"/>
              <c:y val="0.1062668662896011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404488160"/>
        <c:crosses val="autoZero"/>
        <c:crossBetween val="between"/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U.S. BROILER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EXPORTS</a:t>
            </a:r>
          </a:p>
          <a:p>
            <a:pPr>
              <a:defRPr/>
            </a:pPr>
            <a:r>
              <a:rPr lang="en-US" sz="2000" b="0" dirty="0"/>
              <a:t>RTC, 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44E-2"/>
          <c:y val="0.18519648072160008"/>
          <c:w val="0.91286179744773288"/>
          <c:h val="0.7582460907175336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rgbClr val="0070C0"/>
            </a:solidFill>
            <a:ln w="127000">
              <a:noFill/>
            </a:ln>
          </c:spPr>
          <c:invertIfNegative val="0"/>
          <c:cat>
            <c:numRef>
              <c:f>Sheet1!$A$2:$A$21</c:f>
              <c:numCache>
                <c:formatCode>General</c:formatCode>
                <c:ptCount val="2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  <c:pt idx="18">
                  <c:v>2026</c:v>
                </c:pt>
                <c:pt idx="19">
                  <c:v>2027</c:v>
                </c:pt>
              </c:numCache>
            </c:num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6960.7609590515212</c:v>
                </c:pt>
                <c:pt idx="1">
                  <c:v>6817.9378186914118</c:v>
                </c:pt>
                <c:pt idx="2">
                  <c:v>6762.1482165380221</c:v>
                </c:pt>
                <c:pt idx="3">
                  <c:v>6977.6118969190202</c:v>
                </c:pt>
                <c:pt idx="4">
                  <c:v>7273.7928249750539</c:v>
                </c:pt>
                <c:pt idx="5">
                  <c:v>7345.3249956946856</c:v>
                </c:pt>
                <c:pt idx="6">
                  <c:v>7297.0891384015795</c:v>
                </c:pt>
                <c:pt idx="7">
                  <c:v>6320.6311259595423</c:v>
                </c:pt>
                <c:pt idx="8">
                  <c:v>6644.6397937979646</c:v>
                </c:pt>
                <c:pt idx="9">
                  <c:v>6786.0056966530501</c:v>
                </c:pt>
                <c:pt idx="10">
                  <c:v>7069.0488412866844</c:v>
                </c:pt>
                <c:pt idx="11">
                  <c:v>7103.4481712376</c:v>
                </c:pt>
                <c:pt idx="12">
                  <c:v>7368.4618311749764</c:v>
                </c:pt>
                <c:pt idx="13">
                  <c:v>7342.290902304162</c:v>
                </c:pt>
                <c:pt idx="14">
                  <c:v>7286.5463978984044</c:v>
                </c:pt>
                <c:pt idx="15">
                  <c:v>7235.37578307285</c:v>
                </c:pt>
                <c:pt idx="16">
                  <c:v>6680.3615353908717</c:v>
                </c:pt>
                <c:pt idx="17">
                  <c:v>6581.4481723039917</c:v>
                </c:pt>
                <c:pt idx="18">
                  <c:v>6620</c:v>
                </c:pt>
                <c:pt idx="19">
                  <c:v>6789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14-4E96-9A08-FBD1A8FBD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4488160"/>
        <c:axId val="404488552"/>
      </c:barChart>
      <c:catAx>
        <c:axId val="404488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04488552"/>
        <c:crosses val="autoZero"/>
        <c:auto val="1"/>
        <c:lblAlgn val="ctr"/>
        <c:lblOffset val="100"/>
        <c:tickLblSkip val="3"/>
        <c:noMultiLvlLbl val="0"/>
      </c:catAx>
      <c:valAx>
        <c:axId val="404488552"/>
        <c:scaling>
          <c:orientation val="minMax"/>
          <c:min val="45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 err="1"/>
                  <a:t>Bil</a:t>
                </a:r>
                <a:r>
                  <a:rPr lang="en-US" b="0" dirty="0"/>
                  <a:t>. Pounds</a:t>
                </a:r>
              </a:p>
            </c:rich>
          </c:tx>
          <c:layout>
            <c:manualLayout>
              <c:xMode val="edge"/>
              <c:yMode val="edge"/>
              <c:x val="1.8518531088786327E-2"/>
              <c:y val="0.10391944844922554"/>
            </c:manualLayout>
          </c:layout>
          <c:overlay val="0"/>
        </c:title>
        <c:numFmt formatCode="#,##0.0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404488160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U.S. TURKEY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EXPORTS</a:t>
            </a:r>
          </a:p>
          <a:p>
            <a:pPr>
              <a:defRPr/>
            </a:pPr>
            <a:r>
              <a:rPr lang="en-US" sz="2000" b="0" dirty="0"/>
              <a:t>RTC, 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44E-2"/>
          <c:y val="0.18519648072160008"/>
          <c:w val="0.91286179744773288"/>
          <c:h val="0.7582460907175336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rgbClr val="0070C0"/>
            </a:solidFill>
            <a:ln w="127000">
              <a:noFill/>
            </a:ln>
          </c:spPr>
          <c:invertIfNegative val="0"/>
          <c:cat>
            <c:numRef>
              <c:f>Sheet1!$A$2:$A$21</c:f>
              <c:numCache>
                <c:formatCode>General</c:formatCode>
                <c:ptCount val="2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  <c:pt idx="18">
                  <c:v>2026</c:v>
                </c:pt>
                <c:pt idx="19">
                  <c:v>2027</c:v>
                </c:pt>
              </c:numCache>
            </c:num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675.25210709837995</c:v>
                </c:pt>
                <c:pt idx="1">
                  <c:v>533.83408477459193</c:v>
                </c:pt>
                <c:pt idx="2">
                  <c:v>581.30086188761993</c:v>
                </c:pt>
                <c:pt idx="3">
                  <c:v>702.59477933446203</c:v>
                </c:pt>
                <c:pt idx="4">
                  <c:v>796.98587088506395</c:v>
                </c:pt>
                <c:pt idx="5">
                  <c:v>740.60395734817803</c:v>
                </c:pt>
                <c:pt idx="6">
                  <c:v>774.7141334868179</c:v>
                </c:pt>
                <c:pt idx="7">
                  <c:v>528.95382107966998</c:v>
                </c:pt>
                <c:pt idx="8">
                  <c:v>569.39271299958602</c:v>
                </c:pt>
                <c:pt idx="9">
                  <c:v>622.154698941888</c:v>
                </c:pt>
                <c:pt idx="10">
                  <c:v>610.56145826033401</c:v>
                </c:pt>
                <c:pt idx="11">
                  <c:v>639.00807071207407</c:v>
                </c:pt>
                <c:pt idx="12">
                  <c:v>571.32857614543195</c:v>
                </c:pt>
                <c:pt idx="13">
                  <c:v>547.51486439096993</c:v>
                </c:pt>
                <c:pt idx="14">
                  <c:v>406.77551731290595</c:v>
                </c:pt>
                <c:pt idx="15">
                  <c:v>489.84098724653398</c:v>
                </c:pt>
                <c:pt idx="16">
                  <c:v>485.74278013678202</c:v>
                </c:pt>
                <c:pt idx="17">
                  <c:v>411.21313711181404</c:v>
                </c:pt>
                <c:pt idx="18">
                  <c:v>449</c:v>
                </c:pt>
                <c:pt idx="19">
                  <c:v>475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14-4E96-9A08-FBD1A8FBD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4488160"/>
        <c:axId val="404488552"/>
      </c:barChart>
      <c:catAx>
        <c:axId val="404488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04488552"/>
        <c:crosses val="autoZero"/>
        <c:auto val="1"/>
        <c:lblAlgn val="ctr"/>
        <c:lblOffset val="100"/>
        <c:tickLblSkip val="3"/>
        <c:noMultiLvlLbl val="0"/>
      </c:catAx>
      <c:valAx>
        <c:axId val="404488552"/>
        <c:scaling>
          <c:orientation val="minMax"/>
          <c:min val="4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Pounds</a:t>
                </a:r>
              </a:p>
            </c:rich>
          </c:tx>
          <c:layout>
            <c:manualLayout>
              <c:xMode val="edge"/>
              <c:yMode val="edge"/>
              <c:x val="1.8518531088786327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404488160"/>
        <c:crosses val="autoZero"/>
        <c:crossBetween val="between"/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AD64837-DB3B-4B4C-A38C-757462FEE574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DCBB21B-168A-4FED-B755-C693DCE15D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3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524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536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5641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381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2191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0744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0220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016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400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087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70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09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654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337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731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08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126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211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481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931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65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4224979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799" y="6172200"/>
            <a:ext cx="56965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USDA-FAS, Compiled and Forecasts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B22C5AC-B1E2-8460-C089-BBF95D8E0A94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8027988" y="6381750"/>
            <a:ext cx="615950" cy="16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841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1149930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799" y="6172200"/>
            <a:ext cx="56965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USDA-FAS, Compiled and Forecasts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A8CDB2-3D0A-B1CA-6AA6-DAB4F1BF2C51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8027988" y="6381750"/>
            <a:ext cx="615950" cy="16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807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7681897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799" y="6172200"/>
            <a:ext cx="56965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USDA-FAS, Compiled and Forecasts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09AD343-6239-9BC6-8B88-9C99CD8DEAF3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8027988" y="6381750"/>
            <a:ext cx="615950" cy="16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555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0397944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799" y="6172200"/>
            <a:ext cx="56965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USDA-FAS, Compiled and Forecasts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A324841-9B46-752B-9D3E-C6DF122B3303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8027988" y="6381750"/>
            <a:ext cx="615950" cy="16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144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7247895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799" y="6172200"/>
            <a:ext cx="56965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USDA-FAS, Compiled and Forecasts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0A288FB-B56E-9A0D-9285-6682E02A5993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8027988" y="6381750"/>
            <a:ext cx="615950" cy="16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024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824126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799" y="6172200"/>
            <a:ext cx="56965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USDA-FAS, Compiled and Forecasts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B009A62-8796-71AD-8E92-7190B4827B3C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8027988" y="6381750"/>
            <a:ext cx="615950" cy="16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828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7904276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799" y="6172200"/>
            <a:ext cx="56965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USDA-FAS, Compiled and Forecasts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F9D0161-19A5-E672-2EBA-8732406EF060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8027988" y="6381750"/>
            <a:ext cx="615950" cy="16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96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3655238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799" y="6172200"/>
            <a:ext cx="56965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USDA-FAS, Compiled and Forecasts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23A84DA-1494-15AB-1296-823EC822D505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8027988" y="6381750"/>
            <a:ext cx="615950" cy="16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523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2709800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799" y="6172200"/>
            <a:ext cx="56965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USDA-FAS, Compiled and Forecasts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EB1021E-C843-DEA4-5120-9F44548E2971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8027988" y="6381750"/>
            <a:ext cx="615950" cy="16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1115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278</Words>
  <Application>Microsoft Office PowerPoint</Application>
  <PresentationFormat>On-screen Show (4:3)</PresentationFormat>
  <Paragraphs>54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Erica Rosa-Sanko</dc:creator>
  <cp:lastModifiedBy>Cozzens,Tyler</cp:lastModifiedBy>
  <cp:revision>173</cp:revision>
  <cp:lastPrinted>2014-07-25T22:41:18Z</cp:lastPrinted>
  <dcterms:created xsi:type="dcterms:W3CDTF">2013-08-12T15:41:35Z</dcterms:created>
  <dcterms:modified xsi:type="dcterms:W3CDTF">2025-12-08T22:20:13Z</dcterms:modified>
</cp:coreProperties>
</file>