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7200" cy="457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MILK AND CREAM IMPORTS</a:t>
            </a:r>
          </a:p>
          <a:p>
            <a:pPr>
              <a:defRPr/>
            </a:pPr>
            <a:r>
              <a:rPr lang="en-US" sz="2000" b="0" dirty="0"/>
              <a:t>Concentrated or Sweetened, 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372364014842972E-2"/>
          <c:y val="0.18519648072159994"/>
          <c:w val="0.92627635985157031"/>
          <c:h val="0.6737390484640123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 Avg. 2019-23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4374.76</c:v>
                </c:pt>
                <c:pt idx="1">
                  <c:v>3545.84</c:v>
                </c:pt>
                <c:pt idx="2">
                  <c:v>4017.6399999999994</c:v>
                </c:pt>
                <c:pt idx="3">
                  <c:v>4411.3</c:v>
                </c:pt>
                <c:pt idx="4">
                  <c:v>4329.08</c:v>
                </c:pt>
                <c:pt idx="5">
                  <c:v>4054.56</c:v>
                </c:pt>
                <c:pt idx="6">
                  <c:v>3589.7</c:v>
                </c:pt>
                <c:pt idx="7">
                  <c:v>3351.46</c:v>
                </c:pt>
                <c:pt idx="8">
                  <c:v>3416.54</c:v>
                </c:pt>
                <c:pt idx="9">
                  <c:v>3865.1600000000008</c:v>
                </c:pt>
                <c:pt idx="10">
                  <c:v>3789.54</c:v>
                </c:pt>
                <c:pt idx="11">
                  <c:v>4047.6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61F-4706-B2D1-0543BC13236C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5818.8</c:v>
                </c:pt>
                <c:pt idx="1">
                  <c:v>4776.3</c:v>
                </c:pt>
                <c:pt idx="2">
                  <c:v>5033</c:v>
                </c:pt>
                <c:pt idx="3">
                  <c:v>6079.4</c:v>
                </c:pt>
                <c:pt idx="4">
                  <c:v>5729</c:v>
                </c:pt>
                <c:pt idx="5">
                  <c:v>4833.8</c:v>
                </c:pt>
                <c:pt idx="6">
                  <c:v>5121.3999999999996</c:v>
                </c:pt>
                <c:pt idx="7">
                  <c:v>4643.3999999999996</c:v>
                </c:pt>
                <c:pt idx="8">
                  <c:v>5789.9</c:v>
                </c:pt>
                <c:pt idx="9">
                  <c:v>6817.8</c:v>
                </c:pt>
                <c:pt idx="10">
                  <c:v>6730.1</c:v>
                </c:pt>
                <c:pt idx="11">
                  <c:v>5697.9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61F-4706-B2D1-0543BC13236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6608.8</c:v>
                </c:pt>
                <c:pt idx="1">
                  <c:v>6123.4</c:v>
                </c:pt>
                <c:pt idx="2">
                  <c:v>6461.9</c:v>
                </c:pt>
                <c:pt idx="3">
                  <c:v>6610.7</c:v>
                </c:pt>
                <c:pt idx="4">
                  <c:v>7571.5</c:v>
                </c:pt>
                <c:pt idx="5">
                  <c:v>6122.5</c:v>
                </c:pt>
                <c:pt idx="6">
                  <c:v>6446.5</c:v>
                </c:pt>
                <c:pt idx="7">
                  <c:v>4971.3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61F-4706-B2D1-0543BC1323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23356232"/>
        <c:axId val="223355840"/>
      </c:lineChart>
      <c:catAx>
        <c:axId val="223356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223355840"/>
        <c:crosses val="autoZero"/>
        <c:auto val="1"/>
        <c:lblAlgn val="ctr"/>
        <c:lblOffset val="100"/>
        <c:noMultiLvlLbl val="0"/>
      </c:catAx>
      <c:valAx>
        <c:axId val="223355840"/>
        <c:scaling>
          <c:orientation val="minMax"/>
          <c:min val="2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1000 MT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0.10391944844922554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223356232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WHEY AND NATURAL MILK IMPORTS</a:t>
            </a:r>
          </a:p>
          <a:p>
            <a:pPr>
              <a:defRPr/>
            </a:pP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8902163091682502E-2"/>
          <c:y val="0.18519648072159994"/>
          <c:w val="0.906615078287628"/>
          <c:h val="0.6737390484640123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 Avg. 2019-23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5867.3399999999992</c:v>
                </c:pt>
                <c:pt idx="1">
                  <c:v>5858.6200000000008</c:v>
                </c:pt>
                <c:pt idx="2">
                  <c:v>6145.8200000000006</c:v>
                </c:pt>
                <c:pt idx="3">
                  <c:v>5127.1400000000003</c:v>
                </c:pt>
                <c:pt idx="4">
                  <c:v>5910.36</c:v>
                </c:pt>
                <c:pt idx="5">
                  <c:v>5972.64</c:v>
                </c:pt>
                <c:pt idx="6">
                  <c:v>5865.14</c:v>
                </c:pt>
                <c:pt idx="7">
                  <c:v>4636.3799999999992</c:v>
                </c:pt>
                <c:pt idx="8">
                  <c:v>3917.34</c:v>
                </c:pt>
                <c:pt idx="9">
                  <c:v>4042.7400000000002</c:v>
                </c:pt>
                <c:pt idx="10">
                  <c:v>5098.62</c:v>
                </c:pt>
                <c:pt idx="11">
                  <c:v>5400.0599999999995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C0F-4DFC-ADF7-0E54B3A5C328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4949</c:v>
                </c:pt>
                <c:pt idx="1">
                  <c:v>3463.4</c:v>
                </c:pt>
                <c:pt idx="2">
                  <c:v>7982</c:v>
                </c:pt>
                <c:pt idx="3">
                  <c:v>7699.4</c:v>
                </c:pt>
                <c:pt idx="4">
                  <c:v>6036.9</c:v>
                </c:pt>
                <c:pt idx="5">
                  <c:v>7391.8</c:v>
                </c:pt>
                <c:pt idx="6">
                  <c:v>5487.2</c:v>
                </c:pt>
                <c:pt idx="7">
                  <c:v>6077.8</c:v>
                </c:pt>
                <c:pt idx="8">
                  <c:v>5595.7</c:v>
                </c:pt>
                <c:pt idx="9">
                  <c:v>5649.7</c:v>
                </c:pt>
                <c:pt idx="10">
                  <c:v>6296.3</c:v>
                </c:pt>
                <c:pt idx="11">
                  <c:v>6220.5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C0F-4DFC-ADF7-0E54B3A5C32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6823.4</c:v>
                </c:pt>
                <c:pt idx="1">
                  <c:v>7470.4</c:v>
                </c:pt>
                <c:pt idx="2">
                  <c:v>4946.8</c:v>
                </c:pt>
                <c:pt idx="3">
                  <c:v>6241.5</c:v>
                </c:pt>
                <c:pt idx="4">
                  <c:v>6237.5</c:v>
                </c:pt>
                <c:pt idx="5">
                  <c:v>7677.9</c:v>
                </c:pt>
                <c:pt idx="6">
                  <c:v>6214.7</c:v>
                </c:pt>
                <c:pt idx="7">
                  <c:v>5461.9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C0F-4DFC-ADF7-0E54B3A5C3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25471528"/>
        <c:axId val="225474664"/>
      </c:lineChart>
      <c:catAx>
        <c:axId val="225471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225474664"/>
        <c:crosses val="autoZero"/>
        <c:auto val="1"/>
        <c:lblAlgn val="ctr"/>
        <c:lblOffset val="100"/>
        <c:noMultiLvlLbl val="0"/>
      </c:catAx>
      <c:valAx>
        <c:axId val="225474664"/>
        <c:scaling>
          <c:orientation val="minMax"/>
          <c:min val="3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1000 MT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0.10391944844922554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225471528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CHEESE AND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CURD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IMPORTS</a:t>
            </a:r>
          </a:p>
          <a:p>
            <a:pPr>
              <a:defRPr/>
            </a:pP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17E-2"/>
          <c:y val="0.18519648072159994"/>
          <c:w val="0.91314530726762599"/>
          <c:h val="0.6737390484640123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 Avg. 2019-23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13054.14</c:v>
                </c:pt>
                <c:pt idx="1">
                  <c:v>12539.8</c:v>
                </c:pt>
                <c:pt idx="2">
                  <c:v>14432.2</c:v>
                </c:pt>
                <c:pt idx="3">
                  <c:v>14025.939999999999</c:v>
                </c:pt>
                <c:pt idx="4">
                  <c:v>14172.7</c:v>
                </c:pt>
                <c:pt idx="5">
                  <c:v>14617.279999999999</c:v>
                </c:pt>
                <c:pt idx="6">
                  <c:v>14754.439999999999</c:v>
                </c:pt>
                <c:pt idx="7">
                  <c:v>16947.879999999997</c:v>
                </c:pt>
                <c:pt idx="8">
                  <c:v>17417.920000000002</c:v>
                </c:pt>
                <c:pt idx="9">
                  <c:v>18182.599999999999</c:v>
                </c:pt>
                <c:pt idx="10">
                  <c:v>17512.18</c:v>
                </c:pt>
                <c:pt idx="11">
                  <c:v>15250.079999999998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A06-4583-BD81-7ED77FAC6E53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14062.7</c:v>
                </c:pt>
                <c:pt idx="1">
                  <c:v>16555.8</c:v>
                </c:pt>
                <c:pt idx="2">
                  <c:v>17628.2</c:v>
                </c:pt>
                <c:pt idx="3">
                  <c:v>15939</c:v>
                </c:pt>
                <c:pt idx="4">
                  <c:v>18438</c:v>
                </c:pt>
                <c:pt idx="5">
                  <c:v>15977.5</c:v>
                </c:pt>
                <c:pt idx="6">
                  <c:v>16836.599999999999</c:v>
                </c:pt>
                <c:pt idx="7">
                  <c:v>18837.8</c:v>
                </c:pt>
                <c:pt idx="8">
                  <c:v>19785.400000000001</c:v>
                </c:pt>
                <c:pt idx="9">
                  <c:v>19132.099999999999</c:v>
                </c:pt>
                <c:pt idx="10">
                  <c:v>21291.599999999999</c:v>
                </c:pt>
                <c:pt idx="11">
                  <c:v>19971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A06-4583-BD81-7ED77FAC6E5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17005.5</c:v>
                </c:pt>
                <c:pt idx="1">
                  <c:v>16443.7</c:v>
                </c:pt>
                <c:pt idx="2">
                  <c:v>20078.599999999999</c:v>
                </c:pt>
                <c:pt idx="3">
                  <c:v>17233.8</c:v>
                </c:pt>
                <c:pt idx="4">
                  <c:v>12377.8</c:v>
                </c:pt>
                <c:pt idx="5">
                  <c:v>15011</c:v>
                </c:pt>
                <c:pt idx="6">
                  <c:v>14905</c:v>
                </c:pt>
                <c:pt idx="7">
                  <c:v>14611.7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A06-4583-BD81-7ED77FAC6E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25473880"/>
        <c:axId val="225475056"/>
      </c:lineChart>
      <c:catAx>
        <c:axId val="225473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225475056"/>
        <c:crosses val="autoZero"/>
        <c:auto val="1"/>
        <c:lblAlgn val="ctr"/>
        <c:lblOffset val="100"/>
        <c:noMultiLvlLbl val="0"/>
      </c:catAx>
      <c:valAx>
        <c:axId val="225475056"/>
        <c:scaling>
          <c:orientation val="minMax"/>
          <c:min val="10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1000 MT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225473880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MILK AND CREAM EXPORTS</a:t>
            </a:r>
          </a:p>
          <a:p>
            <a:pPr>
              <a:defRPr/>
            </a:pPr>
            <a:r>
              <a:rPr lang="en-US" sz="2000" b="0" dirty="0"/>
              <a:t>Concentrated</a:t>
            </a:r>
            <a:r>
              <a:rPr lang="en-US" sz="2000" b="0" baseline="0" dirty="0"/>
              <a:t> or Sweetened, </a:t>
            </a: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17E-2"/>
          <c:y val="0.18519648072159994"/>
          <c:w val="0.91314530726762599"/>
          <c:h val="0.6737390484640123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 Avg. 2019-23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64979.119999999995</c:v>
                </c:pt>
                <c:pt idx="1">
                  <c:v>65654.7</c:v>
                </c:pt>
                <c:pt idx="2">
                  <c:v>77559.78</c:v>
                </c:pt>
                <c:pt idx="3">
                  <c:v>73972.28</c:v>
                </c:pt>
                <c:pt idx="4">
                  <c:v>83619.75999999998</c:v>
                </c:pt>
                <c:pt idx="5">
                  <c:v>71302.06</c:v>
                </c:pt>
                <c:pt idx="6">
                  <c:v>69867.06</c:v>
                </c:pt>
                <c:pt idx="7">
                  <c:v>71584.540000000008</c:v>
                </c:pt>
                <c:pt idx="8">
                  <c:v>67593.06</c:v>
                </c:pt>
                <c:pt idx="9">
                  <c:v>73895.16</c:v>
                </c:pt>
                <c:pt idx="10">
                  <c:v>72028.399999999994</c:v>
                </c:pt>
                <c:pt idx="11">
                  <c:v>67917.399999999994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BB-47BA-9F3D-EF9499827F51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60599.4</c:v>
                </c:pt>
                <c:pt idx="1">
                  <c:v>70632.5</c:v>
                </c:pt>
                <c:pt idx="2">
                  <c:v>69245.5</c:v>
                </c:pt>
                <c:pt idx="3">
                  <c:v>68962.7</c:v>
                </c:pt>
                <c:pt idx="4">
                  <c:v>64943.9</c:v>
                </c:pt>
                <c:pt idx="5">
                  <c:v>65060.1</c:v>
                </c:pt>
                <c:pt idx="6">
                  <c:v>73991.199999999997</c:v>
                </c:pt>
                <c:pt idx="7">
                  <c:v>72528.600000000006</c:v>
                </c:pt>
                <c:pt idx="8">
                  <c:v>65276.6</c:v>
                </c:pt>
                <c:pt idx="9">
                  <c:v>63985.7</c:v>
                </c:pt>
                <c:pt idx="10">
                  <c:v>59197.5</c:v>
                </c:pt>
                <c:pt idx="11">
                  <c:v>53085.1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3BB-47BA-9F3D-EF9499827F5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49172.7</c:v>
                </c:pt>
                <c:pt idx="1">
                  <c:v>52996.7</c:v>
                </c:pt>
                <c:pt idx="2">
                  <c:v>69161</c:v>
                </c:pt>
                <c:pt idx="3">
                  <c:v>55950</c:v>
                </c:pt>
                <c:pt idx="4">
                  <c:v>69664.3</c:v>
                </c:pt>
                <c:pt idx="5">
                  <c:v>68269.600000000006</c:v>
                </c:pt>
                <c:pt idx="6">
                  <c:v>66650.7</c:v>
                </c:pt>
                <c:pt idx="7">
                  <c:v>60391.9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3BB-47BA-9F3D-EF9499827F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25472704"/>
        <c:axId val="167064000"/>
      </c:lineChart>
      <c:catAx>
        <c:axId val="225472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67064000"/>
        <c:crosses val="autoZero"/>
        <c:auto val="1"/>
        <c:lblAlgn val="ctr"/>
        <c:lblOffset val="100"/>
        <c:noMultiLvlLbl val="0"/>
      </c:catAx>
      <c:valAx>
        <c:axId val="167064000"/>
        <c:scaling>
          <c:orientation val="minMax"/>
          <c:max val="100000"/>
          <c:min val="40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1000 MT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225472704"/>
        <c:crosses val="autoZero"/>
        <c:crossBetween val="between"/>
        <c:dispUnits>
          <c:builtInUnit val="thousands"/>
        </c:dispUnits>
      </c:valAx>
      <c:spPr>
        <a:noFill/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WHEY AND NATURAL MILK EXPORTS</a:t>
            </a:r>
          </a:p>
          <a:p>
            <a:pPr>
              <a:defRPr/>
            </a:pP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17E-2"/>
          <c:y val="0.18519648072159994"/>
          <c:w val="0.91314530726762599"/>
          <c:h val="0.6737390484640123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 Avg. 2019-23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39876.520000000004</c:v>
                </c:pt>
                <c:pt idx="1">
                  <c:v>42079.840000000004</c:v>
                </c:pt>
                <c:pt idx="2">
                  <c:v>50548.800000000003</c:v>
                </c:pt>
                <c:pt idx="3">
                  <c:v>46027.18</c:v>
                </c:pt>
                <c:pt idx="4">
                  <c:v>47683.619999999995</c:v>
                </c:pt>
                <c:pt idx="5">
                  <c:v>47513</c:v>
                </c:pt>
                <c:pt idx="6">
                  <c:v>45395.220000000008</c:v>
                </c:pt>
                <c:pt idx="7">
                  <c:v>48643.06</c:v>
                </c:pt>
                <c:pt idx="8">
                  <c:v>45760.28</c:v>
                </c:pt>
                <c:pt idx="9">
                  <c:v>48320</c:v>
                </c:pt>
                <c:pt idx="10">
                  <c:v>45886.720000000001</c:v>
                </c:pt>
                <c:pt idx="11">
                  <c:v>43740.119999999995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A19-4F77-863A-EA3CCEC2EA10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41380.1</c:v>
                </c:pt>
                <c:pt idx="1">
                  <c:v>47397.1</c:v>
                </c:pt>
                <c:pt idx="2">
                  <c:v>49542.7</c:v>
                </c:pt>
                <c:pt idx="3">
                  <c:v>48871.6</c:v>
                </c:pt>
                <c:pt idx="4">
                  <c:v>50051.3</c:v>
                </c:pt>
                <c:pt idx="5">
                  <c:v>46250.5</c:v>
                </c:pt>
                <c:pt idx="6">
                  <c:v>45436.800000000003</c:v>
                </c:pt>
                <c:pt idx="7">
                  <c:v>46588.7</c:v>
                </c:pt>
                <c:pt idx="8">
                  <c:v>49867</c:v>
                </c:pt>
                <c:pt idx="9">
                  <c:v>43463.1</c:v>
                </c:pt>
                <c:pt idx="10">
                  <c:v>41339.4</c:v>
                </c:pt>
                <c:pt idx="11">
                  <c:v>45187.3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A19-4F77-863A-EA3CCEC2EA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46321.599999999999</c:v>
                </c:pt>
                <c:pt idx="1">
                  <c:v>44529.4</c:v>
                </c:pt>
                <c:pt idx="2">
                  <c:v>50896.3</c:v>
                </c:pt>
                <c:pt idx="3">
                  <c:v>39764.300000000003</c:v>
                </c:pt>
                <c:pt idx="4">
                  <c:v>39062.9</c:v>
                </c:pt>
                <c:pt idx="5">
                  <c:v>53180.5</c:v>
                </c:pt>
                <c:pt idx="6">
                  <c:v>49696.5</c:v>
                </c:pt>
                <c:pt idx="7">
                  <c:v>46812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A19-4F77-863A-EA3CCEC2EA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7064392"/>
        <c:axId val="167065176"/>
      </c:lineChart>
      <c:catAx>
        <c:axId val="167064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67065176"/>
        <c:crosses val="autoZero"/>
        <c:auto val="1"/>
        <c:lblAlgn val="ctr"/>
        <c:lblOffset val="100"/>
        <c:noMultiLvlLbl val="0"/>
      </c:catAx>
      <c:valAx>
        <c:axId val="167065176"/>
        <c:scaling>
          <c:orientation val="minMax"/>
          <c:min val="30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1000 MT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167064392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CHEESE AND CURD EXPORTS</a:t>
            </a:r>
          </a:p>
          <a:p>
            <a:pPr>
              <a:defRPr/>
            </a:pP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17E-2"/>
          <c:y val="0.18519648072159994"/>
          <c:w val="0.91314530726762599"/>
          <c:h val="0.6737390484640123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 Avg. 2019-23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28858.420000000002</c:v>
                </c:pt>
                <c:pt idx="1">
                  <c:v>31422.440000000002</c:v>
                </c:pt>
                <c:pt idx="2">
                  <c:v>37774.980000000003</c:v>
                </c:pt>
                <c:pt idx="3">
                  <c:v>35557.46</c:v>
                </c:pt>
                <c:pt idx="4">
                  <c:v>34506.080000000002</c:v>
                </c:pt>
                <c:pt idx="5">
                  <c:v>36331.1</c:v>
                </c:pt>
                <c:pt idx="6">
                  <c:v>33473.020000000004</c:v>
                </c:pt>
                <c:pt idx="7">
                  <c:v>33820.740000000005</c:v>
                </c:pt>
                <c:pt idx="8">
                  <c:v>32316.28</c:v>
                </c:pt>
                <c:pt idx="9">
                  <c:v>32301.02</c:v>
                </c:pt>
                <c:pt idx="10">
                  <c:v>32223.640000000003</c:v>
                </c:pt>
                <c:pt idx="11">
                  <c:v>30929.26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BD9-455E-8DC0-D636D9131542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38500.1</c:v>
                </c:pt>
                <c:pt idx="1">
                  <c:v>43249.599999999999</c:v>
                </c:pt>
                <c:pt idx="2">
                  <c:v>49975.6</c:v>
                </c:pt>
                <c:pt idx="3">
                  <c:v>45960.800000000003</c:v>
                </c:pt>
                <c:pt idx="4">
                  <c:v>48123.5</c:v>
                </c:pt>
                <c:pt idx="5">
                  <c:v>38843.699999999997</c:v>
                </c:pt>
                <c:pt idx="6">
                  <c:v>40287</c:v>
                </c:pt>
                <c:pt idx="7">
                  <c:v>42230.7</c:v>
                </c:pt>
                <c:pt idx="8">
                  <c:v>39284.699999999997</c:v>
                </c:pt>
                <c:pt idx="9">
                  <c:v>40534.1</c:v>
                </c:pt>
                <c:pt idx="10">
                  <c:v>39640.9</c:v>
                </c:pt>
                <c:pt idx="11">
                  <c:v>43651.199999999997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BD9-455E-8DC0-D636D913154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46679.7</c:v>
                </c:pt>
                <c:pt idx="1">
                  <c:v>44907.4</c:v>
                </c:pt>
                <c:pt idx="2">
                  <c:v>49287.4</c:v>
                </c:pt>
                <c:pt idx="3">
                  <c:v>49391.9</c:v>
                </c:pt>
                <c:pt idx="4">
                  <c:v>51549.7</c:v>
                </c:pt>
                <c:pt idx="5">
                  <c:v>52191</c:v>
                </c:pt>
                <c:pt idx="6">
                  <c:v>52105</c:v>
                </c:pt>
                <c:pt idx="7">
                  <c:v>54110.1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BD9-455E-8DC0-D636D91315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6635376"/>
        <c:axId val="166635768"/>
      </c:lineChart>
      <c:catAx>
        <c:axId val="166635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66635768"/>
        <c:crosses val="autoZero"/>
        <c:auto val="1"/>
        <c:lblAlgn val="ctr"/>
        <c:lblOffset val="100"/>
        <c:noMultiLvlLbl val="0"/>
      </c:catAx>
      <c:valAx>
        <c:axId val="166635768"/>
        <c:scaling>
          <c:orientation val="minMax"/>
          <c:min val="25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1000 MT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166635376"/>
        <c:crosses val="autoZero"/>
        <c:crossBetween val="between"/>
        <c:minorUnit val="500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BUTTER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AND OIL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EXPORTS</a:t>
            </a:r>
          </a:p>
          <a:p>
            <a:pPr>
              <a:defRPr/>
            </a:pP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17E-2"/>
          <c:y val="0.18519648072159994"/>
          <c:w val="0.91314530726762599"/>
          <c:h val="0.6737390484640123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 Avg. 2019-23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3111.5</c:v>
                </c:pt>
                <c:pt idx="1">
                  <c:v>3668.6</c:v>
                </c:pt>
                <c:pt idx="2">
                  <c:v>4153.68</c:v>
                </c:pt>
                <c:pt idx="3">
                  <c:v>3347.1800000000003</c:v>
                </c:pt>
                <c:pt idx="4">
                  <c:v>3644.7599999999998</c:v>
                </c:pt>
                <c:pt idx="5">
                  <c:v>3532.6400000000003</c:v>
                </c:pt>
                <c:pt idx="6">
                  <c:v>3664.0000000000009</c:v>
                </c:pt>
                <c:pt idx="7">
                  <c:v>3625.96</c:v>
                </c:pt>
                <c:pt idx="8">
                  <c:v>3490.1800000000003</c:v>
                </c:pt>
                <c:pt idx="9">
                  <c:v>3598.7599999999998</c:v>
                </c:pt>
                <c:pt idx="10">
                  <c:v>3239.92</c:v>
                </c:pt>
                <c:pt idx="11">
                  <c:v>3354.5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619-4E45-8954-BDC96D145A66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2924.2</c:v>
                </c:pt>
                <c:pt idx="1">
                  <c:v>2680.7</c:v>
                </c:pt>
                <c:pt idx="2">
                  <c:v>2708.2</c:v>
                </c:pt>
                <c:pt idx="3">
                  <c:v>3289.3</c:v>
                </c:pt>
                <c:pt idx="4">
                  <c:v>2988.7</c:v>
                </c:pt>
                <c:pt idx="5">
                  <c:v>5011.8</c:v>
                </c:pt>
                <c:pt idx="6">
                  <c:v>4750.5</c:v>
                </c:pt>
                <c:pt idx="7">
                  <c:v>3766.2</c:v>
                </c:pt>
                <c:pt idx="8">
                  <c:v>4466.3</c:v>
                </c:pt>
                <c:pt idx="9">
                  <c:v>4522.2</c:v>
                </c:pt>
                <c:pt idx="10">
                  <c:v>4751.1000000000004</c:v>
                </c:pt>
                <c:pt idx="11">
                  <c:v>4376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619-4E45-8954-BDC96D145A6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7139.8</c:v>
                </c:pt>
                <c:pt idx="1">
                  <c:v>8665.5</c:v>
                </c:pt>
                <c:pt idx="2">
                  <c:v>8269.5</c:v>
                </c:pt>
                <c:pt idx="3">
                  <c:v>8565.1</c:v>
                </c:pt>
                <c:pt idx="4">
                  <c:v>7562.9</c:v>
                </c:pt>
                <c:pt idx="5">
                  <c:v>8824.6</c:v>
                </c:pt>
                <c:pt idx="6">
                  <c:v>12235</c:v>
                </c:pt>
                <c:pt idx="7">
                  <c:v>10936.3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619-4E45-8954-BDC96D145A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6638120"/>
        <c:axId val="166637728"/>
      </c:lineChart>
      <c:catAx>
        <c:axId val="166638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66637728"/>
        <c:crosses val="autoZero"/>
        <c:auto val="1"/>
        <c:lblAlgn val="ctr"/>
        <c:lblOffset val="100"/>
        <c:noMultiLvlLbl val="0"/>
      </c:catAx>
      <c:valAx>
        <c:axId val="166637728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1000 MT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166638120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6CE237-39F5-45C2-90B3-9FAAF16835B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78DD92-1C52-4971-A366-C599ACFD7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1969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B921B2AA-320F-424A-A528-6AD087078FE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B3747828-D9CF-4354-B9B3-7A156B549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992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782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7021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9391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248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9355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348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268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96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69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669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69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98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668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729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243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12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157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636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309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1EBB9E2-B22F-02F4-148F-86B284DFF4E9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50138" y="6229350"/>
            <a:ext cx="825500" cy="32385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5979262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3676596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38E5661-DC03-F2FD-4517-C6985F9CBA8E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50138" y="6229350"/>
            <a:ext cx="825500" cy="32385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1396093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142052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E9B9411-3577-6132-138A-6B8474E7F5C8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50138" y="6229350"/>
            <a:ext cx="825500" cy="32385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158192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4262855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1CD9AE2-4294-D01B-A63B-D6D61FA931F9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50138" y="6229350"/>
            <a:ext cx="825500" cy="32385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7707543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2477657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DA40BAA-B79E-2661-6815-F538B2DC68C8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50138" y="6229350"/>
            <a:ext cx="825500" cy="32385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9076824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1968660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2BEACF5-0CC4-CC83-E8A8-1C98280E63F5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50138" y="6229350"/>
            <a:ext cx="825500" cy="32385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6083105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889793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4111490-2DB5-1C3B-BFD1-CC32BD6B5B44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50138" y="6229350"/>
            <a:ext cx="825500" cy="32385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5922032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337282169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3066</TotalTime>
  <Words>122</Words>
  <Application>Microsoft Office PowerPoint</Application>
  <PresentationFormat>On-screen Show (4:3)</PresentationFormat>
  <Paragraphs>42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Erica Rosa-Sanko</dc:creator>
  <cp:lastModifiedBy>Cozzens,Tyler</cp:lastModifiedBy>
  <cp:revision>154</cp:revision>
  <cp:lastPrinted>2018-04-06T17:01:22Z</cp:lastPrinted>
  <dcterms:created xsi:type="dcterms:W3CDTF">2013-08-20T21:41:36Z</dcterms:created>
  <dcterms:modified xsi:type="dcterms:W3CDTF">2025-12-08T22:22:14Z</dcterms:modified>
</cp:coreProperties>
</file>