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5" r:id="rId2"/>
    <p:sldId id="286" r:id="rId3"/>
    <p:sldId id="257" r:id="rId4"/>
    <p:sldId id="287" r:id="rId5"/>
    <p:sldId id="288" r:id="rId6"/>
    <p:sldId id="289" r:id="rId7"/>
    <p:sldId id="290" r:id="rId8"/>
    <p:sldId id="291" r:id="rId9"/>
    <p:sldId id="29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376092"/>
    <a:srgbClr val="FF0000"/>
    <a:srgbClr val="372E92"/>
    <a:srgbClr val="372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0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COMMERCIAL RED MEAT PRODUCTION</a:t>
            </a:r>
          </a:p>
          <a:p>
            <a:pPr>
              <a:defRPr/>
            </a:pPr>
            <a:r>
              <a:rPr lang="en-US" sz="2000" b="0" baseline="0" dirty="0"/>
              <a:t>By Type of Meat,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8593311611910577E-2"/>
          <c:y val="0.18519648072159994"/>
          <c:w val="0.8865343017467644"/>
          <c:h val="0.6737390484640123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</c:v>
                </c:pt>
              </c:strCache>
            </c:strRef>
          </c:tx>
          <c:spPr>
            <a:solidFill>
              <a:srgbClr val="0070C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27192</c:v>
                </c:pt>
                <c:pt idx="1">
                  <c:v>26339</c:v>
                </c:pt>
                <c:pt idx="2">
                  <c:v>24650</c:v>
                </c:pt>
                <c:pt idx="3">
                  <c:v>24786.799999999999</c:v>
                </c:pt>
                <c:pt idx="4">
                  <c:v>26256.300000000003</c:v>
                </c:pt>
                <c:pt idx="5">
                  <c:v>26523.200000000001</c:v>
                </c:pt>
                <c:pt idx="6">
                  <c:v>26657.200000000001</c:v>
                </c:pt>
                <c:pt idx="7">
                  <c:v>26055.600000000002</c:v>
                </c:pt>
                <c:pt idx="8">
                  <c:v>26388.6</c:v>
                </c:pt>
                <c:pt idx="9">
                  <c:v>26270.3</c:v>
                </c:pt>
                <c:pt idx="10">
                  <c:v>25988.899999999998</c:v>
                </c:pt>
                <c:pt idx="11">
                  <c:v>25790.3</c:v>
                </c:pt>
                <c:pt idx="12">
                  <c:v>24327.1</c:v>
                </c:pt>
                <c:pt idx="13">
                  <c:v>23760.399999999998</c:v>
                </c:pt>
                <c:pt idx="14">
                  <c:v>25287.9</c:v>
                </c:pt>
                <c:pt idx="15">
                  <c:v>26255.300000000003</c:v>
                </c:pt>
                <c:pt idx="16">
                  <c:v>26942.400000000001</c:v>
                </c:pt>
                <c:pt idx="17">
                  <c:v>27225.599999999999</c:v>
                </c:pt>
                <c:pt idx="18">
                  <c:v>27244.699999999997</c:v>
                </c:pt>
                <c:pt idx="19">
                  <c:v>28019.2001953125</c:v>
                </c:pt>
                <c:pt idx="20">
                  <c:v>28362.699951171875</c:v>
                </c:pt>
                <c:pt idx="21">
                  <c:v>27039.100341796875</c:v>
                </c:pt>
                <c:pt idx="22">
                  <c:v>27054.2001953125</c:v>
                </c:pt>
                <c:pt idx="23">
                  <c:v>26158.826209018858</c:v>
                </c:pt>
                <c:pt idx="24">
                  <c:v>25165.678888871524</c:v>
                </c:pt>
                <c:pt idx="25">
                  <c:v>24369.966774057524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A7-496C-8DDE-2A3FC10BFDD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Pork</c:v>
                </c:pt>
              </c:strCache>
            </c:strRef>
          </c:tx>
          <c:spPr>
            <a:solidFill>
              <a:srgbClr val="00B050"/>
            </a:solidFill>
            <a:ln w="12700">
              <a:solidFill>
                <a:prstClr val="black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19685</c:v>
                </c:pt>
                <c:pt idx="1">
                  <c:v>19966</c:v>
                </c:pt>
                <c:pt idx="2">
                  <c:v>20529</c:v>
                </c:pt>
                <c:pt idx="3">
                  <c:v>20704.3</c:v>
                </c:pt>
                <c:pt idx="4">
                  <c:v>21073.5</c:v>
                </c:pt>
                <c:pt idx="5">
                  <c:v>21962.1</c:v>
                </c:pt>
                <c:pt idx="6">
                  <c:v>23366.600000000002</c:v>
                </c:pt>
                <c:pt idx="7">
                  <c:v>23020</c:v>
                </c:pt>
                <c:pt idx="8">
                  <c:v>22455.5</c:v>
                </c:pt>
                <c:pt idx="9">
                  <c:v>22775.3</c:v>
                </c:pt>
                <c:pt idx="10">
                  <c:v>23267.9</c:v>
                </c:pt>
                <c:pt idx="11">
                  <c:v>23202.7</c:v>
                </c:pt>
                <c:pt idx="12">
                  <c:v>22858</c:v>
                </c:pt>
                <c:pt idx="13">
                  <c:v>24516.799999999999</c:v>
                </c:pt>
                <c:pt idx="14">
                  <c:v>24956.600000000002</c:v>
                </c:pt>
                <c:pt idx="15">
                  <c:v>25599.4</c:v>
                </c:pt>
                <c:pt idx="16">
                  <c:v>26330.699999999997</c:v>
                </c:pt>
                <c:pt idx="17">
                  <c:v>27631.800000000003</c:v>
                </c:pt>
                <c:pt idx="18">
                  <c:v>28318.699999999997</c:v>
                </c:pt>
                <c:pt idx="19">
                  <c:v>27690.2001953125</c:v>
                </c:pt>
                <c:pt idx="20">
                  <c:v>27011.100463867188</c:v>
                </c:pt>
                <c:pt idx="21">
                  <c:v>27317.400146484375</c:v>
                </c:pt>
                <c:pt idx="22">
                  <c:v>27804.2001953125</c:v>
                </c:pt>
                <c:pt idx="23">
                  <c:v>27847.991637179894</c:v>
                </c:pt>
                <c:pt idx="24">
                  <c:v>28217.927119597938</c:v>
                </c:pt>
                <c:pt idx="25">
                  <c:v>28684.816238653213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A7-496C-8DDE-2A3FC10BFD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Lamb &amp; Veal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Sheet1!$D$2:$D$27</c:f>
              <c:numCache>
                <c:formatCode>General</c:formatCode>
                <c:ptCount val="26"/>
                <c:pt idx="0">
                  <c:v>426.70000000000005</c:v>
                </c:pt>
                <c:pt idx="1">
                  <c:v>404.80000000000007</c:v>
                </c:pt>
                <c:pt idx="2">
                  <c:v>374.5</c:v>
                </c:pt>
                <c:pt idx="3">
                  <c:v>356.4</c:v>
                </c:pt>
                <c:pt idx="4">
                  <c:v>345.1</c:v>
                </c:pt>
                <c:pt idx="5">
                  <c:v>334.6</c:v>
                </c:pt>
                <c:pt idx="6">
                  <c:v>331.79999999999995</c:v>
                </c:pt>
                <c:pt idx="7">
                  <c:v>322.10000000000002</c:v>
                </c:pt>
                <c:pt idx="8">
                  <c:v>310.8</c:v>
                </c:pt>
                <c:pt idx="9">
                  <c:v>289.60000000000002</c:v>
                </c:pt>
                <c:pt idx="10">
                  <c:v>285.90000000000003</c:v>
                </c:pt>
                <c:pt idx="11">
                  <c:v>278.3</c:v>
                </c:pt>
                <c:pt idx="12">
                  <c:v>261</c:v>
                </c:pt>
                <c:pt idx="13">
                  <c:v>243.2</c:v>
                </c:pt>
                <c:pt idx="14">
                  <c:v>236.53999999999996</c:v>
                </c:pt>
                <c:pt idx="15">
                  <c:v>230.60000000000002</c:v>
                </c:pt>
                <c:pt idx="16">
                  <c:v>240.2</c:v>
                </c:pt>
                <c:pt idx="17">
                  <c:v>234.29999999999998</c:v>
                </c:pt>
                <c:pt idx="18">
                  <c:v>214.1</c:v>
                </c:pt>
                <c:pt idx="19">
                  <c:v>202.80000038146972</c:v>
                </c:pt>
                <c:pt idx="20">
                  <c:v>196.39999914169312</c:v>
                </c:pt>
                <c:pt idx="21">
                  <c:v>189.69999957084656</c:v>
                </c:pt>
                <c:pt idx="22">
                  <c:v>184.99999761581421</c:v>
                </c:pt>
                <c:pt idx="23">
                  <c:v>173.00101454286499</c:v>
                </c:pt>
                <c:pt idx="24">
                  <c:v>173.33439833990272</c:v>
                </c:pt>
                <c:pt idx="25">
                  <c:v>173.80078084635556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A7-496C-8DDE-2A3FC10BF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004600"/>
        <c:axId val="148004992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rgbClr val="4BACC6">
                      <a:lumMod val="20000"/>
                      <a:lumOff val="80000"/>
                    </a:srgbClr>
                  </a:solidFill>
                  <a:ln w="12700">
                    <a:solidFill>
                      <a:sysClr val="windowText" lastClr="000000"/>
                    </a:solidFill>
                  </a:ln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Sheet1!$A$2:$A$27</c15:sqref>
                        </c15:formulaRef>
                      </c:ext>
                    </c:extLst>
                    <c:numCache>
                      <c:formatCode>General</c:formatCode>
                      <c:ptCount val="26"/>
                      <c:pt idx="0">
                        <c:v>2002</c:v>
                      </c:pt>
                      <c:pt idx="1">
                        <c:v>2003</c:v>
                      </c:pt>
                      <c:pt idx="2">
                        <c:v>2004</c:v>
                      </c:pt>
                      <c:pt idx="3">
                        <c:v>2005</c:v>
                      </c:pt>
                      <c:pt idx="4">
                        <c:v>2006</c:v>
                      </c:pt>
                      <c:pt idx="5">
                        <c:v>2007</c:v>
                      </c:pt>
                      <c:pt idx="6">
                        <c:v>2008</c:v>
                      </c:pt>
                      <c:pt idx="7">
                        <c:v>2009</c:v>
                      </c:pt>
                      <c:pt idx="8">
                        <c:v>2010</c:v>
                      </c:pt>
                      <c:pt idx="9">
                        <c:v>2011</c:v>
                      </c:pt>
                      <c:pt idx="10">
                        <c:v>2012</c:v>
                      </c:pt>
                      <c:pt idx="11">
                        <c:v>2013</c:v>
                      </c:pt>
                      <c:pt idx="12">
                        <c:v>2014</c:v>
                      </c:pt>
                      <c:pt idx="13">
                        <c:v>2015</c:v>
                      </c:pt>
                      <c:pt idx="14">
                        <c:v>2016</c:v>
                      </c:pt>
                      <c:pt idx="15">
                        <c:v>2017</c:v>
                      </c:pt>
                      <c:pt idx="16">
                        <c:v>2018</c:v>
                      </c:pt>
                      <c:pt idx="17">
                        <c:v>2019</c:v>
                      </c:pt>
                      <c:pt idx="18">
                        <c:v>2020</c:v>
                      </c:pt>
                      <c:pt idx="19">
                        <c:v>2021</c:v>
                      </c:pt>
                      <c:pt idx="20">
                        <c:v>2022</c:v>
                      </c:pt>
                      <c:pt idx="21">
                        <c:v>2023</c:v>
                      </c:pt>
                      <c:pt idx="22">
                        <c:v>2024</c:v>
                      </c:pt>
                      <c:pt idx="23">
                        <c:v>2025</c:v>
                      </c:pt>
                      <c:pt idx="24">
                        <c:v>2026</c:v>
                      </c:pt>
                      <c:pt idx="25">
                        <c:v>2027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36A7-496C-8DDE-2A3FC10BFDD2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rgbClr val="4BACC6">
                      <a:lumMod val="50000"/>
                    </a:srgbClr>
                  </a:solidFill>
                  <a:ln w="12700">
                    <a:solidFill>
                      <a:sysClr val="windowText" lastClr="000000"/>
                    </a:solidFill>
                  </a:ln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Sheet1!$A$2:$A$27</c15:sqref>
                        </c15:formulaRef>
                      </c:ext>
                    </c:extLst>
                    <c:numCache>
                      <c:formatCode>General</c:formatCode>
                      <c:ptCount val="26"/>
                      <c:pt idx="0">
                        <c:v>2002</c:v>
                      </c:pt>
                      <c:pt idx="1">
                        <c:v>2003</c:v>
                      </c:pt>
                      <c:pt idx="2">
                        <c:v>2004</c:v>
                      </c:pt>
                      <c:pt idx="3">
                        <c:v>2005</c:v>
                      </c:pt>
                      <c:pt idx="4">
                        <c:v>2006</c:v>
                      </c:pt>
                      <c:pt idx="5">
                        <c:v>2007</c:v>
                      </c:pt>
                      <c:pt idx="6">
                        <c:v>2008</c:v>
                      </c:pt>
                      <c:pt idx="7">
                        <c:v>2009</c:v>
                      </c:pt>
                      <c:pt idx="8">
                        <c:v>2010</c:v>
                      </c:pt>
                      <c:pt idx="9">
                        <c:v>2011</c:v>
                      </c:pt>
                      <c:pt idx="10">
                        <c:v>2012</c:v>
                      </c:pt>
                      <c:pt idx="11">
                        <c:v>2013</c:v>
                      </c:pt>
                      <c:pt idx="12">
                        <c:v>2014</c:v>
                      </c:pt>
                      <c:pt idx="13">
                        <c:v>2015</c:v>
                      </c:pt>
                      <c:pt idx="14">
                        <c:v>2016</c:v>
                      </c:pt>
                      <c:pt idx="15">
                        <c:v>2017</c:v>
                      </c:pt>
                      <c:pt idx="16">
                        <c:v>2018</c:v>
                      </c:pt>
                      <c:pt idx="17">
                        <c:v>2019</c:v>
                      </c:pt>
                      <c:pt idx="18">
                        <c:v>2020</c:v>
                      </c:pt>
                      <c:pt idx="19">
                        <c:v>2021</c:v>
                      </c:pt>
                      <c:pt idx="20">
                        <c:v>2022</c:v>
                      </c:pt>
                      <c:pt idx="21">
                        <c:v>2023</c:v>
                      </c:pt>
                      <c:pt idx="22">
                        <c:v>2024</c:v>
                      </c:pt>
                      <c:pt idx="23">
                        <c:v>2025</c:v>
                      </c:pt>
                      <c:pt idx="24">
                        <c:v>2026</c:v>
                      </c:pt>
                      <c:pt idx="25">
                        <c:v>2027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36A7-496C-8DDE-2A3FC10BFDD2}"/>
                  </c:ext>
                </c:extLst>
              </c15:ser>
            </c15:filteredBarSeries>
          </c:ext>
        </c:extLst>
      </c:barChart>
      <c:catAx>
        <c:axId val="148004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8004992"/>
        <c:crossesAt val="-1.0000000000000001E+69"/>
        <c:auto val="1"/>
        <c:lblAlgn val="ctr"/>
        <c:lblOffset val="100"/>
        <c:tickLblSkip val="3"/>
        <c:noMultiLvlLbl val="0"/>
      </c:catAx>
      <c:valAx>
        <c:axId val="14800499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48004600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GROUND BEEF AND TRIM</a:t>
            </a: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TOTAL AVAILABILITY vs PER CAPITA</a:t>
            </a:r>
          </a:p>
          <a:p>
            <a:pPr>
              <a:defRPr/>
            </a:pPr>
            <a:r>
              <a:rPr lang="en-US" sz="2000" b="0" baseline="0" dirty="0"/>
              <a:t>Annual, From Traditional Sources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1291802425558866"/>
          <c:h val="0.673739048464012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Trim Prod.</c:v>
                </c:pt>
              </c:strCache>
            </c:strRef>
          </c:tx>
          <c:spPr>
            <a:solidFill>
              <a:srgbClr val="0070C0"/>
            </a:solidFill>
            <a:ln w="12700">
              <a:solidFill>
                <a:srgbClr val="002060"/>
              </a:solidFill>
              <a:prstDash val="solid"/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8190.9095702241793</c:v>
                </c:pt>
                <c:pt idx="1">
                  <c:v>8389.1165830903428</c:v>
                </c:pt>
                <c:pt idx="2">
                  <c:v>8468.2019420749712</c:v>
                </c:pt>
                <c:pt idx="3">
                  <c:v>8669.5638945410592</c:v>
                </c:pt>
                <c:pt idx="4">
                  <c:v>8487.5630659775943</c:v>
                </c:pt>
                <c:pt idx="5">
                  <c:v>8440.1179885992315</c:v>
                </c:pt>
                <c:pt idx="6">
                  <c:v>8285.200019803975</c:v>
                </c:pt>
                <c:pt idx="7">
                  <c:v>8318.0082364549908</c:v>
                </c:pt>
                <c:pt idx="8">
                  <c:v>8433.8408814016566</c:v>
                </c:pt>
                <c:pt idx="9">
                  <c:v>8199.0419462611771</c:v>
                </c:pt>
                <c:pt idx="10">
                  <c:v>8154.1146829410045</c:v>
                </c:pt>
                <c:pt idx="11">
                  <c:v>8054.4747216798369</c:v>
                </c:pt>
                <c:pt idx="12">
                  <c:v>7868.9620130472922</c:v>
                </c:pt>
                <c:pt idx="13">
                  <c:v>7907.3848439822668</c:v>
                </c:pt>
                <c:pt idx="14">
                  <c:v>7878.1186385553538</c:v>
                </c:pt>
                <c:pt idx="15">
                  <c:v>7973.2660903245933</c:v>
                </c:pt>
                <c:pt idx="16">
                  <c:v>8136.8831449240824</c:v>
                </c:pt>
                <c:pt idx="17">
                  <c:v>8152.553177028276</c:v>
                </c:pt>
                <c:pt idx="18">
                  <c:v>8411.5481592289907</c:v>
                </c:pt>
                <c:pt idx="19">
                  <c:v>8638.9994488115844</c:v>
                </c:pt>
                <c:pt idx="20">
                  <c:v>8782.649181972185</c:v>
                </c:pt>
                <c:pt idx="21">
                  <c:v>8935.1579274651922</c:v>
                </c:pt>
                <c:pt idx="22">
                  <c:v>9115.5094587195272</c:v>
                </c:pt>
                <c:pt idx="23">
                  <c:v>9282.070146874461</c:v>
                </c:pt>
                <c:pt idx="24">
                  <c:v>9201.7136720442377</c:v>
                </c:pt>
                <c:pt idx="25">
                  <c:v>9643.3523203823552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704048"/>
        <c:axId val="160319816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50800">
                    <a:solidFill>
                      <a:srgbClr val="0070C0"/>
                    </a:solidFill>
                  </a:ln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Sheet1!$A$2:$A$27</c15:sqref>
                        </c15:formulaRef>
                      </c:ext>
                    </c:extLst>
                    <c:numCache>
                      <c:formatCode>General</c:formatCode>
                      <c:ptCount val="26"/>
                      <c:pt idx="0">
                        <c:v>1999</c:v>
                      </c:pt>
                      <c:pt idx="1">
                        <c:v>2000</c:v>
                      </c:pt>
                      <c:pt idx="2">
                        <c:v>2001</c:v>
                      </c:pt>
                      <c:pt idx="3">
                        <c:v>2002</c:v>
                      </c:pt>
                      <c:pt idx="4">
                        <c:v>2003</c:v>
                      </c:pt>
                      <c:pt idx="5">
                        <c:v>2004</c:v>
                      </c:pt>
                      <c:pt idx="6">
                        <c:v>2005</c:v>
                      </c:pt>
                      <c:pt idx="7">
                        <c:v>2006</c:v>
                      </c:pt>
                      <c:pt idx="8">
                        <c:v>2007</c:v>
                      </c:pt>
                      <c:pt idx="9">
                        <c:v>2008</c:v>
                      </c:pt>
                      <c:pt idx="10">
                        <c:v>2009</c:v>
                      </c:pt>
                      <c:pt idx="11">
                        <c:v>2010</c:v>
                      </c:pt>
                      <c:pt idx="12">
                        <c:v>2011</c:v>
                      </c:pt>
                      <c:pt idx="13">
                        <c:v>2012</c:v>
                      </c:pt>
                      <c:pt idx="14">
                        <c:v>2013</c:v>
                      </c:pt>
                      <c:pt idx="15">
                        <c:v>2014</c:v>
                      </c:pt>
                      <c:pt idx="16">
                        <c:v>2015</c:v>
                      </c:pt>
                      <c:pt idx="17">
                        <c:v>2016</c:v>
                      </c:pt>
                      <c:pt idx="18">
                        <c:v>2017</c:v>
                      </c:pt>
                      <c:pt idx="19">
                        <c:v>2018</c:v>
                      </c:pt>
                      <c:pt idx="20">
                        <c:v>2019</c:v>
                      </c:pt>
                      <c:pt idx="21">
                        <c:v>2020</c:v>
                      </c:pt>
                      <c:pt idx="22">
                        <c:v>2021</c:v>
                      </c:pt>
                      <c:pt idx="23">
                        <c:v>2022</c:v>
                      </c:pt>
                      <c:pt idx="24">
                        <c:v>2023</c:v>
                      </c:pt>
                      <c:pt idx="25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Sheet1!$D$2:$D$27</c15:sqref>
                        </c15:formulaRef>
                      </c:ext>
                    </c:extLst>
                    <c:numCache>
                      <c:formatCode>General</c:formatCode>
                      <c:ptCount val="2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F145-4C19-877C-003B9DA884BD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Per Capita Supply</c:v>
                </c:pt>
              </c:strCache>
            </c:strRef>
          </c:tx>
          <c:spPr>
            <a:ln w="50800">
              <a:solidFill>
                <a:srgbClr val="FF5050"/>
              </a:solidFill>
              <a:prstDash val="solid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29.323677655168861</c:v>
                </c:pt>
                <c:pt idx="1">
                  <c:v>29.706682310376312</c:v>
                </c:pt>
                <c:pt idx="2">
                  <c:v>29.689498106147489</c:v>
                </c:pt>
                <c:pt idx="3">
                  <c:v>30.107377597251581</c:v>
                </c:pt>
                <c:pt idx="4">
                  <c:v>29.204387441802734</c:v>
                </c:pt>
                <c:pt idx="5">
                  <c:v>28.780098869166721</c:v>
                </c:pt>
                <c:pt idx="6">
                  <c:v>27.991221474995253</c:v>
                </c:pt>
                <c:pt idx="7">
                  <c:v>27.836415994561868</c:v>
                </c:pt>
                <c:pt idx="8">
                  <c:v>27.954765331332386</c:v>
                </c:pt>
                <c:pt idx="9">
                  <c:v>26.922444273095021</c:v>
                </c:pt>
                <c:pt idx="10">
                  <c:v>26.539860438038254</c:v>
                </c:pt>
                <c:pt idx="11">
                  <c:v>25.995691485884876</c:v>
                </c:pt>
                <c:pt idx="12">
                  <c:v>25.197187639092469</c:v>
                </c:pt>
                <c:pt idx="13">
                  <c:v>25.124710065463731</c:v>
                </c:pt>
                <c:pt idx="14">
                  <c:v>24.844350308753267</c:v>
                </c:pt>
                <c:pt idx="15">
                  <c:v>24.947608559097915</c:v>
                </c:pt>
                <c:pt idx="16">
                  <c:v>25.260984701804386</c:v>
                </c:pt>
                <c:pt idx="17">
                  <c:v>25.114968486308495</c:v>
                </c:pt>
                <c:pt idx="18">
                  <c:v>25.734432899018817</c:v>
                </c:pt>
                <c:pt idx="19">
                  <c:v>26.274768734913703</c:v>
                </c:pt>
                <c:pt idx="20">
                  <c:v>26.572813335565442</c:v>
                </c:pt>
                <c:pt idx="21">
                  <c:v>26.930537623683509</c:v>
                </c:pt>
                <c:pt idx="22">
                  <c:v>27.429064385214527</c:v>
                </c:pt>
                <c:pt idx="23">
                  <c:v>27.831631146795075</c:v>
                </c:pt>
                <c:pt idx="24">
                  <c:v>27.456728673278111</c:v>
                </c:pt>
                <c:pt idx="25">
                  <c:v>28.624607184212586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494672"/>
        <c:axId val="432033120"/>
      </c:lineChart>
      <c:catAx>
        <c:axId val="34170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0319816"/>
        <c:crosses val="autoZero"/>
        <c:auto val="1"/>
        <c:lblAlgn val="ctr"/>
        <c:lblOffset val="100"/>
        <c:tickLblSkip val="2"/>
        <c:noMultiLvlLbl val="0"/>
      </c:catAx>
      <c:valAx>
        <c:axId val="160319816"/>
        <c:scaling>
          <c:orientation val="minMax"/>
          <c:min val="7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41704048"/>
        <c:crosses val="autoZero"/>
        <c:crossBetween val="between"/>
        <c:majorUnit val="500"/>
        <c:minorUnit val="50"/>
        <c:dispUnits>
          <c:builtInUnit val="thousands"/>
        </c:dispUnits>
      </c:valAx>
      <c:valAx>
        <c:axId val="432033120"/>
        <c:scaling>
          <c:orientation val="minMax"/>
          <c:min val="23"/>
        </c:scaling>
        <c:delete val="0"/>
        <c:axPos val="r"/>
        <c:numFmt formatCode="General" sourceLinked="1"/>
        <c:majorTickMark val="out"/>
        <c:minorTickMark val="none"/>
        <c:tickLblPos val="high"/>
        <c:crossAx val="444494672"/>
        <c:crosses val="max"/>
        <c:crossBetween val="between"/>
      </c:valAx>
      <c:catAx>
        <c:axId val="444494672"/>
        <c:scaling>
          <c:orientation val="minMax"/>
        </c:scaling>
        <c:delete val="1"/>
        <c:axPos val="b"/>
        <c:title>
          <c:tx>
            <c:rich>
              <a:bodyPr rot="0" anchor="b" anchorCtr="1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0.87571839080459768"/>
              <c:y val="0.1001720823629440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3203312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COMMERCIAL MEAT &amp; POULTRY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PRODUCTION</a:t>
            </a:r>
          </a:p>
          <a:p>
            <a:pPr>
              <a:defRPr/>
            </a:pPr>
            <a:r>
              <a:rPr lang="en-US" sz="2000" b="0" baseline="0" dirty="0"/>
              <a:t>By Type of Meat,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8593311611910577E-2"/>
          <c:y val="0.18519648072159994"/>
          <c:w val="0.8865343017467644"/>
          <c:h val="0.6737390484640123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</c:v>
                </c:pt>
              </c:strCache>
            </c:strRef>
          </c:tx>
          <c:spPr>
            <a:solidFill>
              <a:srgbClr val="0070C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27192</c:v>
                </c:pt>
                <c:pt idx="1">
                  <c:v>26339</c:v>
                </c:pt>
                <c:pt idx="2">
                  <c:v>24650</c:v>
                </c:pt>
                <c:pt idx="3">
                  <c:v>24786.799999999999</c:v>
                </c:pt>
                <c:pt idx="4">
                  <c:v>26256.300000000003</c:v>
                </c:pt>
                <c:pt idx="5">
                  <c:v>26523.200000000001</c:v>
                </c:pt>
                <c:pt idx="6">
                  <c:v>26657.200000000001</c:v>
                </c:pt>
                <c:pt idx="7">
                  <c:v>26055.600000000002</c:v>
                </c:pt>
                <c:pt idx="8">
                  <c:v>26388.6</c:v>
                </c:pt>
                <c:pt idx="9">
                  <c:v>26270.3</c:v>
                </c:pt>
                <c:pt idx="10">
                  <c:v>25988.899999999998</c:v>
                </c:pt>
                <c:pt idx="11">
                  <c:v>25790.3</c:v>
                </c:pt>
                <c:pt idx="12">
                  <c:v>24327.1</c:v>
                </c:pt>
                <c:pt idx="13">
                  <c:v>23760.399999999998</c:v>
                </c:pt>
                <c:pt idx="14">
                  <c:v>25287.9</c:v>
                </c:pt>
                <c:pt idx="15">
                  <c:v>26255.300000000003</c:v>
                </c:pt>
                <c:pt idx="16">
                  <c:v>26942.400000000001</c:v>
                </c:pt>
                <c:pt idx="17">
                  <c:v>27225.599999999999</c:v>
                </c:pt>
                <c:pt idx="18">
                  <c:v>27244.699999999997</c:v>
                </c:pt>
                <c:pt idx="19">
                  <c:v>28019.2001953125</c:v>
                </c:pt>
                <c:pt idx="20">
                  <c:v>28362.699951171875</c:v>
                </c:pt>
                <c:pt idx="21">
                  <c:v>27039.100341796875</c:v>
                </c:pt>
                <c:pt idx="22">
                  <c:v>27054.2001953125</c:v>
                </c:pt>
                <c:pt idx="23">
                  <c:v>26158.826209018858</c:v>
                </c:pt>
                <c:pt idx="24">
                  <c:v>25165.678888871524</c:v>
                </c:pt>
                <c:pt idx="25">
                  <c:v>24369.966774057524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A7-496C-8DDE-2A3FC10BFDD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Pork</c:v>
                </c:pt>
              </c:strCache>
            </c:strRef>
          </c:tx>
          <c:spPr>
            <a:solidFill>
              <a:srgbClr val="00B050"/>
            </a:solidFill>
            <a:ln w="12700">
              <a:solidFill>
                <a:prstClr val="black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19685</c:v>
                </c:pt>
                <c:pt idx="1">
                  <c:v>19966</c:v>
                </c:pt>
                <c:pt idx="2">
                  <c:v>20529</c:v>
                </c:pt>
                <c:pt idx="3">
                  <c:v>20704.3</c:v>
                </c:pt>
                <c:pt idx="4">
                  <c:v>21073.5</c:v>
                </c:pt>
                <c:pt idx="5">
                  <c:v>21962.1</c:v>
                </c:pt>
                <c:pt idx="6">
                  <c:v>23366.600000000002</c:v>
                </c:pt>
                <c:pt idx="7">
                  <c:v>23020</c:v>
                </c:pt>
                <c:pt idx="8">
                  <c:v>22455.5</c:v>
                </c:pt>
                <c:pt idx="9">
                  <c:v>22775.3</c:v>
                </c:pt>
                <c:pt idx="10">
                  <c:v>23267.9</c:v>
                </c:pt>
                <c:pt idx="11">
                  <c:v>23202.7</c:v>
                </c:pt>
                <c:pt idx="12">
                  <c:v>22858</c:v>
                </c:pt>
                <c:pt idx="13">
                  <c:v>24516.799999999999</c:v>
                </c:pt>
                <c:pt idx="14">
                  <c:v>24956.600000000002</c:v>
                </c:pt>
                <c:pt idx="15">
                  <c:v>25599.4</c:v>
                </c:pt>
                <c:pt idx="16">
                  <c:v>26330.699999999997</c:v>
                </c:pt>
                <c:pt idx="17">
                  <c:v>27631.800000000003</c:v>
                </c:pt>
                <c:pt idx="18">
                  <c:v>28318.699999999997</c:v>
                </c:pt>
                <c:pt idx="19">
                  <c:v>27690.2001953125</c:v>
                </c:pt>
                <c:pt idx="20">
                  <c:v>27011.100463867188</c:v>
                </c:pt>
                <c:pt idx="21">
                  <c:v>27317.400146484375</c:v>
                </c:pt>
                <c:pt idx="22">
                  <c:v>27804.2001953125</c:v>
                </c:pt>
                <c:pt idx="23">
                  <c:v>27847.991637179894</c:v>
                </c:pt>
                <c:pt idx="24">
                  <c:v>28217.927119597938</c:v>
                </c:pt>
                <c:pt idx="25">
                  <c:v>28684.816238653213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A7-496C-8DDE-2A3FC10BFD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Lamb &amp; Veal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Sheet1!$D$2:$D$27</c:f>
              <c:numCache>
                <c:formatCode>General</c:formatCode>
                <c:ptCount val="26"/>
                <c:pt idx="0">
                  <c:v>426.70000000000005</c:v>
                </c:pt>
                <c:pt idx="1">
                  <c:v>404.80000000000007</c:v>
                </c:pt>
                <c:pt idx="2">
                  <c:v>374.5</c:v>
                </c:pt>
                <c:pt idx="3">
                  <c:v>356.4</c:v>
                </c:pt>
                <c:pt idx="4">
                  <c:v>345.1</c:v>
                </c:pt>
                <c:pt idx="5">
                  <c:v>334.6</c:v>
                </c:pt>
                <c:pt idx="6">
                  <c:v>331.79999999999995</c:v>
                </c:pt>
                <c:pt idx="7">
                  <c:v>322.10000000000002</c:v>
                </c:pt>
                <c:pt idx="8">
                  <c:v>310.8</c:v>
                </c:pt>
                <c:pt idx="9">
                  <c:v>289.60000000000002</c:v>
                </c:pt>
                <c:pt idx="10">
                  <c:v>285.90000000000003</c:v>
                </c:pt>
                <c:pt idx="11">
                  <c:v>278.3</c:v>
                </c:pt>
                <c:pt idx="12">
                  <c:v>261</c:v>
                </c:pt>
                <c:pt idx="13">
                  <c:v>243.2</c:v>
                </c:pt>
                <c:pt idx="14">
                  <c:v>236.53999999999996</c:v>
                </c:pt>
                <c:pt idx="15">
                  <c:v>230.60000000000002</c:v>
                </c:pt>
                <c:pt idx="16">
                  <c:v>240.2</c:v>
                </c:pt>
                <c:pt idx="17">
                  <c:v>234.29999999999998</c:v>
                </c:pt>
                <c:pt idx="18">
                  <c:v>214.1</c:v>
                </c:pt>
                <c:pt idx="19">
                  <c:v>202.80000038146972</c:v>
                </c:pt>
                <c:pt idx="20">
                  <c:v>196.39999914169312</c:v>
                </c:pt>
                <c:pt idx="21">
                  <c:v>189.69999957084656</c:v>
                </c:pt>
                <c:pt idx="22">
                  <c:v>184.99999761581421</c:v>
                </c:pt>
                <c:pt idx="23">
                  <c:v>173.00101454286499</c:v>
                </c:pt>
                <c:pt idx="24">
                  <c:v>173.33439833990272</c:v>
                </c:pt>
                <c:pt idx="25">
                  <c:v>173.80078084635556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A7-496C-8DDE-2A3FC10BFDD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Chicken</c:v>
                </c:pt>
              </c:strCache>
            </c:strRef>
          </c:tx>
          <c:spPr>
            <a:solidFill>
              <a:srgbClr val="4BACC6">
                <a:lumMod val="20000"/>
                <a:lumOff val="80000"/>
              </a:srgbClr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Sheet1!$E$2:$E$27</c:f>
              <c:numCache>
                <c:formatCode>General</c:formatCode>
                <c:ptCount val="26"/>
                <c:pt idx="0">
                  <c:v>32441.278570000002</c:v>
                </c:pt>
                <c:pt idx="1">
                  <c:v>32900.781390000004</c:v>
                </c:pt>
                <c:pt idx="2">
                  <c:v>34202.517529999997</c:v>
                </c:pt>
                <c:pt idx="3">
                  <c:v>35502.275890000004</c:v>
                </c:pt>
                <c:pt idx="4">
                  <c:v>35623.848640000004</c:v>
                </c:pt>
                <c:pt idx="5">
                  <c:v>36269.700860000004</c:v>
                </c:pt>
                <c:pt idx="6">
                  <c:v>37070.031430000003</c:v>
                </c:pt>
                <c:pt idx="7">
                  <c:v>35629.839669999994</c:v>
                </c:pt>
                <c:pt idx="8">
                  <c:v>37018.360220000002</c:v>
                </c:pt>
                <c:pt idx="9">
                  <c:v>37325.108640000006</c:v>
                </c:pt>
                <c:pt idx="10">
                  <c:v>37159.058499999999</c:v>
                </c:pt>
                <c:pt idx="11">
                  <c:v>37948.089849999997</c:v>
                </c:pt>
                <c:pt idx="12">
                  <c:v>38673.126920000002</c:v>
                </c:pt>
                <c:pt idx="13">
                  <c:v>40141.656190000002</c:v>
                </c:pt>
                <c:pt idx="14">
                  <c:v>40808.493530000007</c:v>
                </c:pt>
                <c:pt idx="15">
                  <c:v>41751.270909999999</c:v>
                </c:pt>
                <c:pt idx="16">
                  <c:v>42683.624279999996</c:v>
                </c:pt>
                <c:pt idx="17">
                  <c:v>43963.281110000004</c:v>
                </c:pt>
                <c:pt idx="18">
                  <c:v>44654.999409999997</c:v>
                </c:pt>
                <c:pt idx="19">
                  <c:v>44955.432849999997</c:v>
                </c:pt>
                <c:pt idx="20">
                  <c:v>46283.297519999993</c:v>
                </c:pt>
                <c:pt idx="21">
                  <c:v>46477.456000000006</c:v>
                </c:pt>
                <c:pt idx="22">
                  <c:v>47052.791339999996</c:v>
                </c:pt>
                <c:pt idx="23">
                  <c:v>47698.123909999995</c:v>
                </c:pt>
                <c:pt idx="24">
                  <c:v>48474.561699999998</c:v>
                </c:pt>
                <c:pt idx="25">
                  <c:v>49694.463600000003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A7-496C-8DDE-2A3FC10BFDD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Turkey</c:v>
                </c:pt>
              </c:strCache>
            </c:strRef>
          </c:tx>
          <c:spPr>
            <a:solidFill>
              <a:srgbClr val="4BACC6">
                <a:lumMod val="50000"/>
              </a:srgbClr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Sheet1!$F$2:$F$27</c:f>
              <c:numCache>
                <c:formatCode>General</c:formatCode>
                <c:ptCount val="26"/>
                <c:pt idx="0">
                  <c:v>5638.4349000000002</c:v>
                </c:pt>
                <c:pt idx="1">
                  <c:v>5576.9448000000002</c:v>
                </c:pt>
                <c:pt idx="2">
                  <c:v>5382.9992999999995</c:v>
                </c:pt>
                <c:pt idx="3">
                  <c:v>5432.6453999999994</c:v>
                </c:pt>
                <c:pt idx="4">
                  <c:v>5607.8379000000004</c:v>
                </c:pt>
                <c:pt idx="5">
                  <c:v>5873.4395999999997</c:v>
                </c:pt>
                <c:pt idx="6">
                  <c:v>6165.9863999999989</c:v>
                </c:pt>
                <c:pt idx="7">
                  <c:v>5589.7757999999994</c:v>
                </c:pt>
                <c:pt idx="8">
                  <c:v>5570.9241000000002</c:v>
                </c:pt>
                <c:pt idx="9">
                  <c:v>5715.1248000000005</c:v>
                </c:pt>
                <c:pt idx="10">
                  <c:v>5889.7251000000006</c:v>
                </c:pt>
                <c:pt idx="11">
                  <c:v>5730.1272000000008</c:v>
                </c:pt>
                <c:pt idx="12">
                  <c:v>5680.8759</c:v>
                </c:pt>
                <c:pt idx="13">
                  <c:v>5553.4542000000001</c:v>
                </c:pt>
                <c:pt idx="14">
                  <c:v>5903.4444000000003</c:v>
                </c:pt>
                <c:pt idx="15">
                  <c:v>5902.8522000000003</c:v>
                </c:pt>
                <c:pt idx="16">
                  <c:v>5801.6847000000007</c:v>
                </c:pt>
                <c:pt idx="17">
                  <c:v>5741.8725000000004</c:v>
                </c:pt>
                <c:pt idx="18">
                  <c:v>5668.5383999999995</c:v>
                </c:pt>
                <c:pt idx="19">
                  <c:v>5486.3382000000001</c:v>
                </c:pt>
                <c:pt idx="20">
                  <c:v>5154.4101000000001</c:v>
                </c:pt>
                <c:pt idx="21">
                  <c:v>5386.0590000000002</c:v>
                </c:pt>
                <c:pt idx="22">
                  <c:v>5054.6243999999997</c:v>
                </c:pt>
                <c:pt idx="23">
                  <c:v>4805.6043</c:v>
                </c:pt>
                <c:pt idx="24">
                  <c:v>5151.1530000000002</c:v>
                </c:pt>
                <c:pt idx="25">
                  <c:v>5037.6480000000001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A7-496C-8DDE-2A3FC10BF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004600"/>
        <c:axId val="148004992"/>
      </c:barChart>
      <c:catAx>
        <c:axId val="148004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8004992"/>
        <c:crossesAt val="-1.0000000000000001E+69"/>
        <c:auto val="1"/>
        <c:lblAlgn val="ctr"/>
        <c:lblOffset val="100"/>
        <c:tickLblSkip val="3"/>
        <c:noMultiLvlLbl val="0"/>
      </c:catAx>
      <c:valAx>
        <c:axId val="14800499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48004600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BEEF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PRODUCTION PER COW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baseline="0" dirty="0"/>
              <a:t>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1291802425558866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 Cows</c:v>
                </c:pt>
              </c:strCache>
            </c:strRef>
          </c:tx>
          <c:spPr>
            <a:ln w="53975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800.83395383469849</c:v>
                </c:pt>
                <c:pt idx="1">
                  <c:v>784.83741541409665</c:v>
                </c:pt>
                <c:pt idx="2">
                  <c:v>820.66759220136419</c:v>
                </c:pt>
                <c:pt idx="3">
                  <c:v>798.56289603735252</c:v>
                </c:pt>
                <c:pt idx="4">
                  <c:v>757.73877224800958</c:v>
                </c:pt>
                <c:pt idx="5">
                  <c:v>758.60929179163861</c:v>
                </c:pt>
                <c:pt idx="6">
                  <c:v>802.87129621135693</c:v>
                </c:pt>
                <c:pt idx="7">
                  <c:v>812.49846832496019</c:v>
                </c:pt>
                <c:pt idx="8">
                  <c:v>821.86526899953765</c:v>
                </c:pt>
                <c:pt idx="9">
                  <c:v>819.51827085784032</c:v>
                </c:pt>
                <c:pt idx="10">
                  <c:v>839.33473070843093</c:v>
                </c:pt>
                <c:pt idx="11">
                  <c:v>849.82499045696579</c:v>
                </c:pt>
                <c:pt idx="12">
                  <c:v>858.23214527490006</c:v>
                </c:pt>
                <c:pt idx="13">
                  <c:v>870.37355769068517</c:v>
                </c:pt>
                <c:pt idx="14">
                  <c:v>840.1286071472972</c:v>
                </c:pt>
                <c:pt idx="15">
                  <c:v>810.04769518718399</c:v>
                </c:pt>
                <c:pt idx="16">
                  <c:v>838.35259483221614</c:v>
                </c:pt>
                <c:pt idx="17">
                  <c:v>842.30703834049291</c:v>
                </c:pt>
                <c:pt idx="18">
                  <c:v>856.23303735436764</c:v>
                </c:pt>
                <c:pt idx="19">
                  <c:v>860.46136779527626</c:v>
                </c:pt>
                <c:pt idx="20">
                  <c:v>869.0854804186456</c:v>
                </c:pt>
                <c:pt idx="21">
                  <c:v>908.04561083568831</c:v>
                </c:pt>
                <c:pt idx="22">
                  <c:v>946.52129640956423</c:v>
                </c:pt>
                <c:pt idx="23">
                  <c:v>934.33843741199257</c:v>
                </c:pt>
                <c:pt idx="24">
                  <c:v>965.77304092073325</c:v>
                </c:pt>
                <c:pt idx="25">
                  <c:v>938.82054332796884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45-4C19-877C-003B9DA884BD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All Cows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628.8413864072221</c:v>
                </c:pt>
                <c:pt idx="1">
                  <c:v>615.73878318064362</c:v>
                </c:pt>
                <c:pt idx="2">
                  <c:v>643.75</c:v>
                </c:pt>
                <c:pt idx="3">
                  <c:v>625.25816023738867</c:v>
                </c:pt>
                <c:pt idx="4">
                  <c:v>593.70408728533914</c:v>
                </c:pt>
                <c:pt idx="5">
                  <c:v>594.72143576947065</c:v>
                </c:pt>
                <c:pt idx="6">
                  <c:v>628.05099746447888</c:v>
                </c:pt>
                <c:pt idx="7">
                  <c:v>634.69334035272436</c:v>
                </c:pt>
                <c:pt idx="8">
                  <c:v>639.38405449486709</c:v>
                </c:pt>
                <c:pt idx="9">
                  <c:v>633.5461720638225</c:v>
                </c:pt>
                <c:pt idx="10">
                  <c:v>651.14591969679009</c:v>
                </c:pt>
                <c:pt idx="11">
                  <c:v>655.63963442330828</c:v>
                </c:pt>
                <c:pt idx="12">
                  <c:v>657.65713331342647</c:v>
                </c:pt>
                <c:pt idx="13">
                  <c:v>663.8002702528795</c:v>
                </c:pt>
                <c:pt idx="14">
                  <c:v>637.4191012707978</c:v>
                </c:pt>
                <c:pt idx="15">
                  <c:v>614.85353483076278</c:v>
                </c:pt>
                <c:pt idx="16">
                  <c:v>640.5859733206338</c:v>
                </c:pt>
                <c:pt idx="17">
                  <c:v>647.65214903106141</c:v>
                </c:pt>
                <c:pt idx="18">
                  <c:v>658.76576777029845</c:v>
                </c:pt>
                <c:pt idx="19">
                  <c:v>664.13459497830172</c:v>
                </c:pt>
                <c:pt idx="20">
                  <c:v>669.52961616816935</c:v>
                </c:pt>
                <c:pt idx="21">
                  <c:v>695.14476878240748</c:v>
                </c:pt>
                <c:pt idx="22">
                  <c:v>720.84978857353133</c:v>
                </c:pt>
                <c:pt idx="23">
                  <c:v>705.30405098487279</c:v>
                </c:pt>
                <c:pt idx="24">
                  <c:v>724.15270411812958</c:v>
                </c:pt>
                <c:pt idx="25">
                  <c:v>702.9523768439584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704048"/>
        <c:axId val="160319816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50800">
                    <a:solidFill>
                      <a:srgbClr val="0070C0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Sheet1!$A$2:$A$27</c15:sqref>
                        </c15:formulaRef>
                      </c:ext>
                    </c:extLst>
                    <c:numCache>
                      <c:formatCode>General</c:formatCode>
                      <c:ptCount val="26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Sheet1!$D$2:$D$27</c15:sqref>
                        </c15:formulaRef>
                      </c:ext>
                    </c:extLst>
                    <c:numCache>
                      <c:formatCode>General</c:formatCode>
                      <c:ptCount val="2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F145-4C19-877C-003B9DA884BD}"/>
                  </c:ext>
                </c:extLst>
              </c15:ser>
            </c15:filteredLineSeries>
          </c:ext>
        </c:extLst>
      </c:lineChart>
      <c:catAx>
        <c:axId val="34170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0319816"/>
        <c:crosses val="autoZero"/>
        <c:auto val="1"/>
        <c:lblAlgn val="ctr"/>
        <c:lblOffset val="100"/>
        <c:tickLblSkip val="2"/>
        <c:noMultiLvlLbl val="0"/>
      </c:catAx>
      <c:valAx>
        <c:axId val="160319816"/>
        <c:scaling>
          <c:orientation val="minMax"/>
          <c:min val="5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4170404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BEEF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PRODUCTION PER COW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baseline="0" dirty="0"/>
              <a:t>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1291802425558866"/>
          <c:h val="0.7582460907175335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All Cows</c:v>
                </c:pt>
              </c:strCache>
            </c:strRef>
          </c:tx>
          <c:spPr>
            <a:ln w="53975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628.8413864072221</c:v>
                </c:pt>
                <c:pt idx="1">
                  <c:v>615.73878318064362</c:v>
                </c:pt>
                <c:pt idx="2">
                  <c:v>643.75</c:v>
                </c:pt>
                <c:pt idx="3">
                  <c:v>625.25816023738867</c:v>
                </c:pt>
                <c:pt idx="4">
                  <c:v>593.70408728533914</c:v>
                </c:pt>
                <c:pt idx="5">
                  <c:v>594.72143576947065</c:v>
                </c:pt>
                <c:pt idx="6">
                  <c:v>628.05099746447888</c:v>
                </c:pt>
                <c:pt idx="7">
                  <c:v>634.69334035272436</c:v>
                </c:pt>
                <c:pt idx="8">
                  <c:v>639.38405449486709</c:v>
                </c:pt>
                <c:pt idx="9">
                  <c:v>633.5461720638225</c:v>
                </c:pt>
                <c:pt idx="10">
                  <c:v>651.14591969679009</c:v>
                </c:pt>
                <c:pt idx="11">
                  <c:v>655.63963442330828</c:v>
                </c:pt>
                <c:pt idx="12">
                  <c:v>657.65713331342647</c:v>
                </c:pt>
                <c:pt idx="13">
                  <c:v>663.8002702528795</c:v>
                </c:pt>
                <c:pt idx="14">
                  <c:v>637.4191012707978</c:v>
                </c:pt>
                <c:pt idx="15">
                  <c:v>614.85353483076278</c:v>
                </c:pt>
                <c:pt idx="16">
                  <c:v>640.5859733206338</c:v>
                </c:pt>
                <c:pt idx="17">
                  <c:v>647.65214903106141</c:v>
                </c:pt>
                <c:pt idx="18">
                  <c:v>658.76576777029845</c:v>
                </c:pt>
                <c:pt idx="19">
                  <c:v>664.13459497830172</c:v>
                </c:pt>
                <c:pt idx="20">
                  <c:v>669.52961616816935</c:v>
                </c:pt>
                <c:pt idx="21">
                  <c:v>695.14476878240748</c:v>
                </c:pt>
                <c:pt idx="22">
                  <c:v>720.84978857353133</c:v>
                </c:pt>
                <c:pt idx="23">
                  <c:v>705.30405098487279</c:v>
                </c:pt>
                <c:pt idx="24">
                  <c:v>724.15270411812958</c:v>
                </c:pt>
                <c:pt idx="25">
                  <c:v>702.9523768439584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704048"/>
        <c:axId val="160319816"/>
      </c:lineChart>
      <c:catAx>
        <c:axId val="34170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0319816"/>
        <c:crosses val="autoZero"/>
        <c:auto val="1"/>
        <c:lblAlgn val="ctr"/>
        <c:lblOffset val="100"/>
        <c:tickLblSkip val="2"/>
        <c:noMultiLvlLbl val="0"/>
      </c:catAx>
      <c:valAx>
        <c:axId val="160319816"/>
        <c:scaling>
          <c:orientation val="minMax"/>
          <c:min val="54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4170404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PORK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PRODUCTION PER BREEDING HOG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baseline="0" dirty="0"/>
              <a:t>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1291802425558866"/>
          <c:h val="0.7582460907175335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spPr>
            <a:ln w="53975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3040.590405904059</c:v>
                </c:pt>
                <c:pt idx="1">
                  <c:v>3057.6033189723948</c:v>
                </c:pt>
                <c:pt idx="2">
                  <c:v>3174.4879858087406</c:v>
                </c:pt>
                <c:pt idx="3">
                  <c:v>3295.8071970947508</c:v>
                </c:pt>
                <c:pt idx="4">
                  <c:v>3410.6994517361686</c:v>
                </c:pt>
                <c:pt idx="5">
                  <c:v>3462.2575250836117</c:v>
                </c:pt>
                <c:pt idx="6">
                  <c:v>3494.1966506383687</c:v>
                </c:pt>
                <c:pt idx="7">
                  <c:v>3590.9254414650095</c:v>
                </c:pt>
                <c:pt idx="8">
                  <c:v>3748.8528798331467</c:v>
                </c:pt>
                <c:pt idx="9">
                  <c:v>3797.4265918838664</c:v>
                </c:pt>
                <c:pt idx="10">
                  <c:v>3838.5470085470088</c:v>
                </c:pt>
                <c:pt idx="11">
                  <c:v>3941.7272412599514</c:v>
                </c:pt>
                <c:pt idx="12">
                  <c:v>4009.6329484749267</c:v>
                </c:pt>
                <c:pt idx="13">
                  <c:v>3987.4033339061693</c:v>
                </c:pt>
                <c:pt idx="14">
                  <c:v>3970.4707312836545</c:v>
                </c:pt>
                <c:pt idx="15">
                  <c:v>4128.10237413706</c:v>
                </c:pt>
                <c:pt idx="16">
                  <c:v>4158.0473175608131</c:v>
                </c:pt>
                <c:pt idx="17">
                  <c:v>4189.7545008183306</c:v>
                </c:pt>
                <c:pt idx="18">
                  <c:v>4261.3206020391644</c:v>
                </c:pt>
                <c:pt idx="19">
                  <c:v>4368.2496522069059</c:v>
                </c:pt>
                <c:pt idx="20">
                  <c:v>4362.696615365654</c:v>
                </c:pt>
                <c:pt idx="21">
                  <c:v>4483.5894679823996</c:v>
                </c:pt>
                <c:pt idx="22">
                  <c:v>4374.4089628598795</c:v>
                </c:pt>
                <c:pt idx="23">
                  <c:v>4403.5464087183645</c:v>
                </c:pt>
                <c:pt idx="24">
                  <c:v>4635.0376240372916</c:v>
                </c:pt>
                <c:pt idx="25">
                  <c:v>4638.0080337724457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704048"/>
        <c:axId val="160319816"/>
      </c:lineChart>
      <c:catAx>
        <c:axId val="34170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0319816"/>
        <c:crosses val="autoZero"/>
        <c:auto val="1"/>
        <c:lblAlgn val="ctr"/>
        <c:lblOffset val="100"/>
        <c:tickLblSkip val="2"/>
        <c:noMultiLvlLbl val="0"/>
      </c:catAx>
      <c:valAx>
        <c:axId val="160319816"/>
        <c:scaling>
          <c:orientation val="minMax"/>
          <c:min val="2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Thou.</a:t>
                </a:r>
                <a:r>
                  <a:rPr lang="en-US" b="0" baseline="0" dirty="0"/>
                  <a:t> </a:t>
                </a: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41704048"/>
        <c:crosses val="autoZero"/>
        <c:crossBetween val="between"/>
        <c:dispUnits>
          <c:builtInUnit val="thousands"/>
          <c:dispUnitsLbl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LAMB AND MUTTON COMMERCIAL PRODUCTION PER EWE 1 YEAR AND OLDER</a:t>
            </a:r>
          </a:p>
          <a:p>
            <a:pPr>
              <a:defRPr/>
            </a:pPr>
            <a:r>
              <a:rPr lang="en-US" sz="2000" b="0" baseline="0" dirty="0"/>
              <a:t>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1291802425558866"/>
          <c:h val="0.7582460907175335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spPr>
            <a:ln w="53975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55.266887104393007</c:v>
                </c:pt>
                <c:pt idx="1">
                  <c:v>55.735691476295742</c:v>
                </c:pt>
                <c:pt idx="2">
                  <c:v>56.359482102056361</c:v>
                </c:pt>
                <c:pt idx="3">
                  <c:v>53.962364166445809</c:v>
                </c:pt>
                <c:pt idx="4">
                  <c:v>55.65826330532213</c:v>
                </c:pt>
                <c:pt idx="5">
                  <c:v>54.04795486600846</c:v>
                </c:pt>
                <c:pt idx="6">
                  <c:v>52.314049586776854</c:v>
                </c:pt>
                <c:pt idx="7">
                  <c:v>52.15469613259669</c:v>
                </c:pt>
                <c:pt idx="8">
                  <c:v>50.847457627118651</c:v>
                </c:pt>
                <c:pt idx="9">
                  <c:v>51.483113069016149</c:v>
                </c:pt>
                <c:pt idx="10">
                  <c:v>50.434782608695649</c:v>
                </c:pt>
                <c:pt idx="11">
                  <c:v>47.682737169517878</c:v>
                </c:pt>
                <c:pt idx="12">
                  <c:v>50.868878357030013</c:v>
                </c:pt>
                <c:pt idx="13">
                  <c:v>51.355661881977667</c:v>
                </c:pt>
                <c:pt idx="14">
                  <c:v>52.272727272727266</c:v>
                </c:pt>
                <c:pt idx="15">
                  <c:v>50.12903225806452</c:v>
                </c:pt>
                <c:pt idx="16">
                  <c:v>50.129032258064512</c:v>
                </c:pt>
                <c:pt idx="17">
                  <c:v>49.182472204054939</c:v>
                </c:pt>
                <c:pt idx="18">
                  <c:v>52.225519287833819</c:v>
                </c:pt>
                <c:pt idx="19">
                  <c:v>51.233333333333334</c:v>
                </c:pt>
                <c:pt idx="20">
                  <c:v>48.171754444817175</c:v>
                </c:pt>
                <c:pt idx="21">
                  <c:v>48.25151317778576</c:v>
                </c:pt>
                <c:pt idx="22">
                  <c:v>46.185009935109854</c:v>
                </c:pt>
                <c:pt idx="23">
                  <c:v>46.31399317406143</c:v>
                </c:pt>
                <c:pt idx="24">
                  <c:v>48.432055151005656</c:v>
                </c:pt>
                <c:pt idx="25">
                  <c:v>49.336852273564247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704048"/>
        <c:axId val="160319816"/>
      </c:lineChart>
      <c:catAx>
        <c:axId val="34170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0319816"/>
        <c:crosses val="autoZero"/>
        <c:auto val="1"/>
        <c:lblAlgn val="ctr"/>
        <c:lblOffset val="100"/>
        <c:tickLblSkip val="2"/>
        <c:noMultiLvlLbl val="0"/>
      </c:catAx>
      <c:valAx>
        <c:axId val="160319816"/>
        <c:scaling>
          <c:orientation val="minMax"/>
          <c:min val="4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0"/>
              <c:y val="9.9224612768474385E-2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4170404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BEEF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PRODUCTION vs. CATTLE 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baseline="0" dirty="0"/>
              <a:t>Inventory on January 1, U.S.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1291802425558866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Inventory</c:v>
                </c:pt>
              </c:strCache>
            </c:strRef>
          </c:tx>
          <c:spPr>
            <a:ln w="53975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98199</c:v>
                </c:pt>
                <c:pt idx="1">
                  <c:v>97298</c:v>
                </c:pt>
                <c:pt idx="2">
                  <c:v>96723</c:v>
                </c:pt>
                <c:pt idx="3">
                  <c:v>96100</c:v>
                </c:pt>
                <c:pt idx="4">
                  <c:v>94403</c:v>
                </c:pt>
                <c:pt idx="5">
                  <c:v>95018</c:v>
                </c:pt>
                <c:pt idx="6">
                  <c:v>96342</c:v>
                </c:pt>
                <c:pt idx="7">
                  <c:v>96573</c:v>
                </c:pt>
                <c:pt idx="8">
                  <c:v>96035</c:v>
                </c:pt>
                <c:pt idx="9">
                  <c:v>94721</c:v>
                </c:pt>
                <c:pt idx="10">
                  <c:v>94081.2</c:v>
                </c:pt>
                <c:pt idx="11">
                  <c:v>92887.4</c:v>
                </c:pt>
                <c:pt idx="12">
                  <c:v>91160.2</c:v>
                </c:pt>
                <c:pt idx="13">
                  <c:v>90095.2</c:v>
                </c:pt>
                <c:pt idx="14">
                  <c:v>88243</c:v>
                </c:pt>
                <c:pt idx="15">
                  <c:v>89173</c:v>
                </c:pt>
                <c:pt idx="16">
                  <c:v>91888</c:v>
                </c:pt>
                <c:pt idx="17">
                  <c:v>93624.6</c:v>
                </c:pt>
                <c:pt idx="18">
                  <c:v>94298</c:v>
                </c:pt>
                <c:pt idx="19">
                  <c:v>94664.7</c:v>
                </c:pt>
                <c:pt idx="20">
                  <c:v>93768.3</c:v>
                </c:pt>
                <c:pt idx="21">
                  <c:v>93586.5</c:v>
                </c:pt>
                <c:pt idx="22">
                  <c:v>91788.7</c:v>
                </c:pt>
                <c:pt idx="23">
                  <c:v>88841</c:v>
                </c:pt>
                <c:pt idx="24">
                  <c:v>87157.4</c:v>
                </c:pt>
                <c:pt idx="25">
                  <c:v>86662.2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704048"/>
        <c:axId val="160319816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50800">
                    <a:solidFill>
                      <a:srgbClr val="0070C0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Sheet1!$A$2:$A$27</c15:sqref>
                        </c15:formulaRef>
                      </c:ext>
                    </c:extLst>
                    <c:numCache>
                      <c:formatCode>General</c:formatCode>
                      <c:ptCount val="26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Sheet1!$D$2:$D$27</c15:sqref>
                        </c15:formulaRef>
                      </c:ext>
                    </c:extLst>
                    <c:numCache>
                      <c:formatCode>General</c:formatCode>
                      <c:ptCount val="2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F145-4C19-877C-003B9DA884BD}"/>
                  </c:ext>
                </c:extLst>
              </c15:ser>
            </c15:filteredLineSeries>
          </c:ext>
        </c:extLst>
      </c:line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Production</c:v>
                </c:pt>
              </c:strCache>
            </c:strRef>
          </c:tx>
          <c:spPr>
            <a:ln w="50800">
              <a:solidFill>
                <a:srgbClr val="FF5050"/>
              </a:solidFill>
              <a:prstDash val="solid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26888</c:v>
                </c:pt>
                <c:pt idx="1">
                  <c:v>26212</c:v>
                </c:pt>
                <c:pt idx="2">
                  <c:v>27192</c:v>
                </c:pt>
                <c:pt idx="3">
                  <c:v>26339</c:v>
                </c:pt>
                <c:pt idx="4">
                  <c:v>24650</c:v>
                </c:pt>
                <c:pt idx="5">
                  <c:v>24786.799999999999</c:v>
                </c:pt>
                <c:pt idx="6">
                  <c:v>26256.300000000003</c:v>
                </c:pt>
                <c:pt idx="7">
                  <c:v>26523.200000000001</c:v>
                </c:pt>
                <c:pt idx="8">
                  <c:v>26657.200000000001</c:v>
                </c:pt>
                <c:pt idx="9">
                  <c:v>26055.600000000002</c:v>
                </c:pt>
                <c:pt idx="10">
                  <c:v>26388.6</c:v>
                </c:pt>
                <c:pt idx="11">
                  <c:v>26270.3</c:v>
                </c:pt>
                <c:pt idx="12">
                  <c:v>25988.899999999998</c:v>
                </c:pt>
                <c:pt idx="13">
                  <c:v>25790.3</c:v>
                </c:pt>
                <c:pt idx="14">
                  <c:v>24327.1</c:v>
                </c:pt>
                <c:pt idx="15">
                  <c:v>23760.399999999998</c:v>
                </c:pt>
                <c:pt idx="16">
                  <c:v>25287.9</c:v>
                </c:pt>
                <c:pt idx="17">
                  <c:v>26255.300000000003</c:v>
                </c:pt>
                <c:pt idx="18">
                  <c:v>26942.400000000001</c:v>
                </c:pt>
                <c:pt idx="19">
                  <c:v>27225.599999999999</c:v>
                </c:pt>
                <c:pt idx="20">
                  <c:v>27244.699999999997</c:v>
                </c:pt>
                <c:pt idx="21">
                  <c:v>28019.2001953125</c:v>
                </c:pt>
                <c:pt idx="22">
                  <c:v>28362.699951171875</c:v>
                </c:pt>
                <c:pt idx="23">
                  <c:v>27039.100341796875</c:v>
                </c:pt>
                <c:pt idx="24">
                  <c:v>27054.2001953125</c:v>
                </c:pt>
                <c:pt idx="25">
                  <c:v>26158.826209018858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494672"/>
        <c:axId val="432033120"/>
      </c:lineChart>
      <c:catAx>
        <c:axId val="34170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0319816"/>
        <c:crosses val="autoZero"/>
        <c:auto val="1"/>
        <c:lblAlgn val="ctr"/>
        <c:lblOffset val="100"/>
        <c:tickLblSkip val="2"/>
        <c:noMultiLvlLbl val="0"/>
      </c:catAx>
      <c:valAx>
        <c:axId val="160319816"/>
        <c:scaling>
          <c:orientation val="minMax"/>
          <c:max val="106000"/>
          <c:min val="86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</a:t>
                </a:r>
                <a:r>
                  <a:rPr lang="en-US" b="0" baseline="0" dirty="0"/>
                  <a:t> Head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41704048"/>
        <c:crosses val="autoZero"/>
        <c:crossBetween val="between"/>
        <c:dispUnits>
          <c:builtInUnit val="thousands"/>
        </c:dispUnits>
      </c:valAx>
      <c:valAx>
        <c:axId val="432033120"/>
        <c:scaling>
          <c:orientation val="minMax"/>
          <c:max val="29000"/>
          <c:min val="23000"/>
        </c:scaling>
        <c:delete val="0"/>
        <c:axPos val="r"/>
        <c:numFmt formatCode="General" sourceLinked="1"/>
        <c:majorTickMark val="out"/>
        <c:minorTickMark val="none"/>
        <c:tickLblPos val="high"/>
        <c:crossAx val="444494672"/>
        <c:crosses val="max"/>
        <c:crossBetween val="between"/>
        <c:majorUnit val="1000"/>
        <c:dispUnits>
          <c:builtInUnit val="thousands"/>
        </c:dispUnits>
      </c:valAx>
      <c:catAx>
        <c:axId val="444494672"/>
        <c:scaling>
          <c:orientation val="minMax"/>
        </c:scaling>
        <c:delete val="1"/>
        <c:axPos val="b"/>
        <c:title>
          <c:tx>
            <c:rich>
              <a:bodyPr rot="0" anchor="b" anchorCtr="1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0.87571839080459768"/>
              <c:y val="0.1001720823629440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3203312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PORK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PRODUCTION vs. BREEDING HOG 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baseline="0" dirty="0"/>
              <a:t>Inventory on December 1, U.S.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1291802425558866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Inventory</c:v>
                </c:pt>
              </c:strCache>
            </c:strRef>
          </c:tx>
          <c:spPr>
            <a:ln w="53975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6233</c:v>
                </c:pt>
                <c:pt idx="1">
                  <c:v>6267</c:v>
                </c:pt>
                <c:pt idx="2">
                  <c:v>6201</c:v>
                </c:pt>
                <c:pt idx="3">
                  <c:v>6058</c:v>
                </c:pt>
                <c:pt idx="4">
                  <c:v>6019</c:v>
                </c:pt>
                <c:pt idx="5">
                  <c:v>5980</c:v>
                </c:pt>
                <c:pt idx="6">
                  <c:v>6031</c:v>
                </c:pt>
                <c:pt idx="7">
                  <c:v>6116</c:v>
                </c:pt>
                <c:pt idx="8">
                  <c:v>6233</c:v>
                </c:pt>
                <c:pt idx="9">
                  <c:v>6062</c:v>
                </c:pt>
                <c:pt idx="10">
                  <c:v>5850</c:v>
                </c:pt>
                <c:pt idx="11">
                  <c:v>5778</c:v>
                </c:pt>
                <c:pt idx="12">
                  <c:v>5803</c:v>
                </c:pt>
                <c:pt idx="13">
                  <c:v>5819</c:v>
                </c:pt>
                <c:pt idx="14">
                  <c:v>5757</c:v>
                </c:pt>
                <c:pt idx="15">
                  <c:v>5939</c:v>
                </c:pt>
                <c:pt idx="16">
                  <c:v>6002</c:v>
                </c:pt>
                <c:pt idx="17">
                  <c:v>6110</c:v>
                </c:pt>
                <c:pt idx="18">
                  <c:v>6179</c:v>
                </c:pt>
                <c:pt idx="19">
                  <c:v>6325.6</c:v>
                </c:pt>
                <c:pt idx="20">
                  <c:v>6491.1</c:v>
                </c:pt>
                <c:pt idx="21">
                  <c:v>6175.9</c:v>
                </c:pt>
                <c:pt idx="22">
                  <c:v>6174.8</c:v>
                </c:pt>
                <c:pt idx="23">
                  <c:v>6203.5</c:v>
                </c:pt>
                <c:pt idx="24">
                  <c:v>5998.7</c:v>
                </c:pt>
                <c:pt idx="25">
                  <c:v>6004.3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704048"/>
        <c:axId val="160319816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50800">
                    <a:solidFill>
                      <a:srgbClr val="0070C0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Sheet1!$A$2:$A$27</c15:sqref>
                        </c15:formulaRef>
                      </c:ext>
                    </c:extLst>
                    <c:numCache>
                      <c:formatCode>General</c:formatCode>
                      <c:ptCount val="26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Sheet1!$D$2:$D$27</c15:sqref>
                        </c15:formulaRef>
                      </c:ext>
                    </c:extLst>
                    <c:numCache>
                      <c:formatCode>General</c:formatCode>
                      <c:ptCount val="2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F145-4C19-877C-003B9DA884BD}"/>
                  </c:ext>
                </c:extLst>
              </c15:ser>
            </c15:filteredLineSeries>
          </c:ext>
        </c:extLst>
      </c:line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Production</c:v>
                </c:pt>
              </c:strCache>
            </c:strRef>
          </c:tx>
          <c:spPr>
            <a:ln w="50800">
              <a:solidFill>
                <a:srgbClr val="FF5050"/>
              </a:solidFill>
              <a:prstDash val="solid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18952</c:v>
                </c:pt>
                <c:pt idx="1">
                  <c:v>19162</c:v>
                </c:pt>
                <c:pt idx="2">
                  <c:v>19685</c:v>
                </c:pt>
                <c:pt idx="3">
                  <c:v>19966</c:v>
                </c:pt>
                <c:pt idx="4">
                  <c:v>20529</c:v>
                </c:pt>
                <c:pt idx="5">
                  <c:v>20704.3</c:v>
                </c:pt>
                <c:pt idx="6">
                  <c:v>21073.5</c:v>
                </c:pt>
                <c:pt idx="7">
                  <c:v>21962.1</c:v>
                </c:pt>
                <c:pt idx="8">
                  <c:v>23366.600000000002</c:v>
                </c:pt>
                <c:pt idx="9">
                  <c:v>23020</c:v>
                </c:pt>
                <c:pt idx="10">
                  <c:v>22455.5</c:v>
                </c:pt>
                <c:pt idx="11">
                  <c:v>22775.3</c:v>
                </c:pt>
                <c:pt idx="12">
                  <c:v>23267.9</c:v>
                </c:pt>
                <c:pt idx="13">
                  <c:v>23202.7</c:v>
                </c:pt>
                <c:pt idx="14">
                  <c:v>22858</c:v>
                </c:pt>
                <c:pt idx="15">
                  <c:v>24516.799999999999</c:v>
                </c:pt>
                <c:pt idx="16">
                  <c:v>24956.600000000002</c:v>
                </c:pt>
                <c:pt idx="17">
                  <c:v>25599.4</c:v>
                </c:pt>
                <c:pt idx="18">
                  <c:v>26330.699999999997</c:v>
                </c:pt>
                <c:pt idx="19">
                  <c:v>27631.800000000003</c:v>
                </c:pt>
                <c:pt idx="20">
                  <c:v>28318.699999999997</c:v>
                </c:pt>
                <c:pt idx="21">
                  <c:v>27690.2001953125</c:v>
                </c:pt>
                <c:pt idx="22">
                  <c:v>27011.100463867188</c:v>
                </c:pt>
                <c:pt idx="23">
                  <c:v>27317.400146484375</c:v>
                </c:pt>
                <c:pt idx="24">
                  <c:v>27804.2001953125</c:v>
                </c:pt>
                <c:pt idx="25">
                  <c:v>27847.991637179894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494672"/>
        <c:axId val="432033120"/>
      </c:lineChart>
      <c:catAx>
        <c:axId val="34170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0319816"/>
        <c:crosses val="autoZero"/>
        <c:auto val="1"/>
        <c:lblAlgn val="ctr"/>
        <c:lblOffset val="100"/>
        <c:tickLblSkip val="2"/>
        <c:noMultiLvlLbl val="0"/>
      </c:catAx>
      <c:valAx>
        <c:axId val="160319816"/>
        <c:scaling>
          <c:orientation val="minMax"/>
          <c:max val="7100"/>
          <c:min val="57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</a:t>
                </a:r>
                <a:r>
                  <a:rPr lang="en-US" b="0" baseline="0" dirty="0"/>
                  <a:t> Head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41704048"/>
        <c:crosses val="autoZero"/>
        <c:crossBetween val="between"/>
        <c:dispUnits>
          <c:builtInUnit val="thousands"/>
        </c:dispUnits>
      </c:valAx>
      <c:valAx>
        <c:axId val="432033120"/>
        <c:scaling>
          <c:orientation val="minMax"/>
          <c:max val="30000"/>
          <c:min val="16000"/>
        </c:scaling>
        <c:delete val="0"/>
        <c:axPos val="r"/>
        <c:numFmt formatCode="General" sourceLinked="1"/>
        <c:majorTickMark val="out"/>
        <c:minorTickMark val="none"/>
        <c:tickLblPos val="high"/>
        <c:crossAx val="444494672"/>
        <c:crosses val="max"/>
        <c:crossBetween val="between"/>
        <c:dispUnits>
          <c:builtInUnit val="thousands"/>
        </c:dispUnits>
      </c:valAx>
      <c:catAx>
        <c:axId val="444494672"/>
        <c:scaling>
          <c:orientation val="minMax"/>
        </c:scaling>
        <c:delete val="1"/>
        <c:axPos val="b"/>
        <c:title>
          <c:tx>
            <c:rich>
              <a:bodyPr rot="0" anchor="b" anchorCtr="1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0.87571839080459768"/>
              <c:y val="0.1001720823629440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3203312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LAMB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PRODUCTION vs. SHEEP AND LAMB 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baseline="0" dirty="0"/>
              <a:t>Inventory on December 1, U.S.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1291802425558866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Inventory</c:v>
                </c:pt>
              </c:strCache>
            </c:strRef>
          </c:tx>
          <c:spPr>
            <a:ln w="53975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7036</c:v>
                </c:pt>
                <c:pt idx="1">
                  <c:v>6908</c:v>
                </c:pt>
                <c:pt idx="2">
                  <c:v>6623</c:v>
                </c:pt>
                <c:pt idx="3">
                  <c:v>6321</c:v>
                </c:pt>
                <c:pt idx="4">
                  <c:v>6065</c:v>
                </c:pt>
                <c:pt idx="5">
                  <c:v>6135</c:v>
                </c:pt>
                <c:pt idx="6">
                  <c:v>6200</c:v>
                </c:pt>
                <c:pt idx="7">
                  <c:v>6120</c:v>
                </c:pt>
                <c:pt idx="8">
                  <c:v>5950</c:v>
                </c:pt>
                <c:pt idx="9">
                  <c:v>5747</c:v>
                </c:pt>
                <c:pt idx="10">
                  <c:v>5620</c:v>
                </c:pt>
                <c:pt idx="11">
                  <c:v>5470</c:v>
                </c:pt>
                <c:pt idx="12">
                  <c:v>5375</c:v>
                </c:pt>
                <c:pt idx="13">
                  <c:v>5360</c:v>
                </c:pt>
                <c:pt idx="14">
                  <c:v>5235</c:v>
                </c:pt>
                <c:pt idx="15">
                  <c:v>5270</c:v>
                </c:pt>
                <c:pt idx="16">
                  <c:v>5295</c:v>
                </c:pt>
                <c:pt idx="17">
                  <c:v>5270</c:v>
                </c:pt>
                <c:pt idx="18">
                  <c:v>5265</c:v>
                </c:pt>
                <c:pt idx="19">
                  <c:v>5230</c:v>
                </c:pt>
                <c:pt idx="20">
                  <c:v>5210</c:v>
                </c:pt>
                <c:pt idx="21">
                  <c:v>5200</c:v>
                </c:pt>
                <c:pt idx="22">
                  <c:v>5165</c:v>
                </c:pt>
                <c:pt idx="23">
                  <c:v>5130</c:v>
                </c:pt>
                <c:pt idx="24">
                  <c:v>5030</c:v>
                </c:pt>
                <c:pt idx="25">
                  <c:v>5050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704048"/>
        <c:axId val="160319816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50800">
                    <a:solidFill>
                      <a:srgbClr val="0070C0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Sheet1!$A$2:$A$27</c15:sqref>
                        </c15:formulaRef>
                      </c:ext>
                    </c:extLst>
                    <c:numCache>
                      <c:formatCode>General</c:formatCode>
                      <c:ptCount val="26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Sheet1!$D$2:$D$27</c15:sqref>
                        </c15:formulaRef>
                      </c:ext>
                    </c:extLst>
                    <c:numCache>
                      <c:formatCode>General</c:formatCode>
                      <c:ptCount val="2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F145-4C19-877C-003B9DA884BD}"/>
                  </c:ext>
                </c:extLst>
              </c15:ser>
            </c15:filteredLineSeries>
          </c:ext>
        </c:extLst>
      </c:line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Commercial Production</c:v>
                </c:pt>
              </c:strCache>
            </c:strRef>
          </c:tx>
          <c:spPr>
            <a:ln w="50800">
              <a:solidFill>
                <a:srgbClr val="FF5050"/>
              </a:solidFill>
              <a:prstDash val="solid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234</c:v>
                </c:pt>
                <c:pt idx="1">
                  <c:v>226.89999999999998</c:v>
                </c:pt>
                <c:pt idx="2">
                  <c:v>222</c:v>
                </c:pt>
                <c:pt idx="3">
                  <c:v>203.60000000000002</c:v>
                </c:pt>
                <c:pt idx="4">
                  <c:v>198.7</c:v>
                </c:pt>
                <c:pt idx="5">
                  <c:v>191.6</c:v>
                </c:pt>
                <c:pt idx="6">
                  <c:v>189.89999999999998</c:v>
                </c:pt>
                <c:pt idx="7">
                  <c:v>188.8</c:v>
                </c:pt>
                <c:pt idx="8">
                  <c:v>180</c:v>
                </c:pt>
                <c:pt idx="9">
                  <c:v>175.29999999999998</c:v>
                </c:pt>
                <c:pt idx="10">
                  <c:v>168.2</c:v>
                </c:pt>
                <c:pt idx="11">
                  <c:v>153.29999999999998</c:v>
                </c:pt>
                <c:pt idx="12">
                  <c:v>161</c:v>
                </c:pt>
                <c:pt idx="13">
                  <c:v>161</c:v>
                </c:pt>
                <c:pt idx="14">
                  <c:v>161</c:v>
                </c:pt>
                <c:pt idx="15">
                  <c:v>155.4</c:v>
                </c:pt>
                <c:pt idx="16">
                  <c:v>155.39999999999998</c:v>
                </c:pt>
                <c:pt idx="17">
                  <c:v>150.4</c:v>
                </c:pt>
                <c:pt idx="18">
                  <c:v>158.39999999999998</c:v>
                </c:pt>
                <c:pt idx="19">
                  <c:v>153.69999999999999</c:v>
                </c:pt>
                <c:pt idx="20">
                  <c:v>143.6</c:v>
                </c:pt>
                <c:pt idx="21">
                  <c:v>143.50000019073485</c:v>
                </c:pt>
                <c:pt idx="22">
                  <c:v>136.7999994277954</c:v>
                </c:pt>
                <c:pt idx="23">
                  <c:v>135.69999999999999</c:v>
                </c:pt>
                <c:pt idx="24">
                  <c:v>138.99999828338622</c:v>
                </c:pt>
                <c:pt idx="25">
                  <c:v>142.09013454786503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45-4C19-877C-003B9DA88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494672"/>
        <c:axId val="432033120"/>
      </c:lineChart>
      <c:catAx>
        <c:axId val="34170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0319816"/>
        <c:crosses val="autoZero"/>
        <c:auto val="1"/>
        <c:lblAlgn val="ctr"/>
        <c:lblOffset val="100"/>
        <c:tickLblSkip val="2"/>
        <c:noMultiLvlLbl val="0"/>
      </c:catAx>
      <c:valAx>
        <c:axId val="160319816"/>
        <c:scaling>
          <c:orientation val="minMax"/>
          <c:max val="9500"/>
          <c:min val="45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</a:t>
                </a:r>
                <a:r>
                  <a:rPr lang="en-US" b="0" baseline="0" dirty="0"/>
                  <a:t> Head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41704048"/>
        <c:crosses val="autoZero"/>
        <c:crossBetween val="between"/>
        <c:dispUnits>
          <c:builtInUnit val="thousands"/>
        </c:dispUnits>
      </c:valAx>
      <c:valAx>
        <c:axId val="432033120"/>
        <c:scaling>
          <c:orientation val="minMax"/>
          <c:max val="320"/>
          <c:min val="120"/>
        </c:scaling>
        <c:delete val="0"/>
        <c:axPos val="r"/>
        <c:numFmt formatCode="General" sourceLinked="1"/>
        <c:majorTickMark val="out"/>
        <c:minorTickMark val="none"/>
        <c:tickLblPos val="high"/>
        <c:crossAx val="444494672"/>
        <c:crosses val="max"/>
        <c:crossBetween val="between"/>
      </c:valAx>
      <c:catAx>
        <c:axId val="444494672"/>
        <c:scaling>
          <c:orientation val="minMax"/>
        </c:scaling>
        <c:delete val="1"/>
        <c:axPos val="b"/>
        <c:title>
          <c:tx>
            <c:rich>
              <a:bodyPr rot="0" anchor="b" anchorCtr="1"/>
              <a:lstStyle/>
              <a:p>
                <a:pPr>
                  <a:defRPr/>
                </a:pPr>
                <a:r>
                  <a:rPr lang="en-US" b="0" dirty="0"/>
                  <a:t>Mil. Pounds</a:t>
                </a:r>
              </a:p>
            </c:rich>
          </c:tx>
          <c:layout>
            <c:manualLayout>
              <c:xMode val="edge"/>
              <c:yMode val="edge"/>
              <c:x val="0.87571839080459768"/>
              <c:y val="0.1001720823629440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3203312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0.32888</cdr:x>
      <cdr:y>0.7255</cdr:y>
    </cdr:from>
    <cdr:to>
      <cdr:x>0.52949</cdr:x>
      <cdr:y>0.78239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0831FB1D-E016-48B7-90C9-66AE30B33F6E}"/>
            </a:ext>
          </a:extLst>
        </cdr:cNvPr>
        <cdr:cNvSpPr txBox="1"/>
      </cdr:nvSpPr>
      <cdr:spPr>
        <a:xfrm xmlns:a="http://schemas.openxmlformats.org/drawingml/2006/main">
          <a:off x="2907062" y="3925107"/>
          <a:ext cx="1773231" cy="3077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Total Cattle Inventory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0.67615</cdr:x>
      <cdr:y>0.69435</cdr:y>
    </cdr:from>
    <cdr:to>
      <cdr:x>0.93477</cdr:x>
      <cdr:y>0.7535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DA88ACAD-202C-458C-ACBD-96970A734292}"/>
            </a:ext>
          </a:extLst>
        </cdr:cNvPr>
        <cdr:cNvSpPr txBox="1"/>
      </cdr:nvSpPr>
      <cdr:spPr>
        <a:xfrm xmlns:a="http://schemas.openxmlformats.org/drawingml/2006/main">
          <a:off x="5976642" y="3756569"/>
          <a:ext cx="2285994" cy="320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Breeding Hog Inventory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0.06559</cdr:x>
      <cdr:y>0.64568</cdr:y>
    </cdr:from>
    <cdr:to>
      <cdr:x>0.32421</cdr:x>
      <cdr:y>0.70484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DA88ACAD-202C-458C-ACBD-96970A734292}"/>
            </a:ext>
          </a:extLst>
        </cdr:cNvPr>
        <cdr:cNvSpPr txBox="1"/>
      </cdr:nvSpPr>
      <cdr:spPr>
        <a:xfrm xmlns:a="http://schemas.openxmlformats.org/drawingml/2006/main">
          <a:off x="579754" y="3493245"/>
          <a:ext cx="2285994" cy="320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Sheep &amp; Lamb Inventory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EFDB5-4C08-47B0-8702-6EEE98B2970C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A1FCE-654A-45A2-BD16-CFF3B1526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96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46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686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585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51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400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296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48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12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26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77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20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33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5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96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91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2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08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06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4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4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580697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0B0AA04-57A1-AD20-4FB3-870847D2D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3463" y="6229350"/>
            <a:ext cx="86360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68F48673-EC25-4923-B98D-0B7FC4148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Compiled &amp;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21010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31256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A39E00C9-D35E-E993-1C52-F2F822EDA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2063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03CF55A4-7761-4E5D-A6F6-0287D0F47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USDA-ERS &amp; USDA-NASS,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35499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01186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>
            <a:extLst>
              <a:ext uri="{FF2B5EF4-FFF2-40B4-BE49-F238E27FC236}">
                <a16:creationId xmlns:a16="http://schemas.microsoft.com/office/drawing/2014/main" id="{68F48673-EC25-4923-B98D-0B7FC4148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Compiled &amp;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0895B2-E90C-AFA1-6853-587B67F8D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6188" y="6229350"/>
            <a:ext cx="64770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57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863239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264EECE-F649-AE5C-503A-11440E95A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2063" y="62166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7">
            <a:extLst>
              <a:ext uri="{FF2B5EF4-FFF2-40B4-BE49-F238E27FC236}">
                <a16:creationId xmlns:a16="http://schemas.microsoft.com/office/drawing/2014/main" id="{3B82593C-F4E1-4539-B32D-578A56519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Compiled &amp;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616237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44349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0A56D9D6-7559-A6F4-8104-CEBE64EAA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2063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7">
            <a:extLst>
              <a:ext uri="{FF2B5EF4-FFF2-40B4-BE49-F238E27FC236}">
                <a16:creationId xmlns:a16="http://schemas.microsoft.com/office/drawing/2014/main" id="{CBC56D3E-044F-460D-9776-17DA501A9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Compiled &amp;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772325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87106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7">
            <a:extLst>
              <a:ext uri="{FF2B5EF4-FFF2-40B4-BE49-F238E27FC236}">
                <a16:creationId xmlns:a16="http://schemas.microsoft.com/office/drawing/2014/main" id="{CBC56D3E-044F-460D-9776-17DA501A9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Compiled &amp;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AF9365-51A1-CE99-7B71-C0A5747BE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2063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740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49186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7">
            <a:extLst>
              <a:ext uri="{FF2B5EF4-FFF2-40B4-BE49-F238E27FC236}">
                <a16:creationId xmlns:a16="http://schemas.microsoft.com/office/drawing/2014/main" id="{CBC56D3E-044F-460D-9776-17DA501A9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Compiled &amp;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359975-2312-200A-5E74-566BF9CD5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2063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114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852319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929125F-9E4E-6810-FA07-C6594D24D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2063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31FB1D-E016-48B7-90C9-66AE30B33F6E}"/>
              </a:ext>
            </a:extLst>
          </p:cNvPr>
          <p:cNvSpPr txBox="1"/>
          <p:nvPr/>
        </p:nvSpPr>
        <p:spPr>
          <a:xfrm>
            <a:off x="4929591" y="1994179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Commercial Beef Production</a:t>
            </a: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AEF47E7C-C687-457D-839C-8334146BF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Compiled &amp;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67253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55189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831FB1D-E016-48B7-90C9-66AE30B33F6E}"/>
              </a:ext>
            </a:extLst>
          </p:cNvPr>
          <p:cNvSpPr txBox="1"/>
          <p:nvPr/>
        </p:nvSpPr>
        <p:spPr>
          <a:xfrm>
            <a:off x="4082870" y="2183173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Commercial Pork Production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1E75C900-053F-427E-BE56-C993FDDD3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Compiled &amp;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E7F1FD-81DB-E169-02B7-6162F490C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2063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24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456104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831FB1D-E016-48B7-90C9-66AE30B33F6E}"/>
              </a:ext>
            </a:extLst>
          </p:cNvPr>
          <p:cNvSpPr txBox="1"/>
          <p:nvPr/>
        </p:nvSpPr>
        <p:spPr>
          <a:xfrm>
            <a:off x="1034906" y="2789112"/>
            <a:ext cx="2617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Commercial Lamb Production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1E75C900-053F-427E-BE56-C993FDDD3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Compiled &amp;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BDB0B0-4CC3-DAFA-BC93-9D335363B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2063" y="6224588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6531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316</Words>
  <Application>Microsoft Office PowerPoint</Application>
  <PresentationFormat>On-screen Show (4:3)</PresentationFormat>
  <Paragraphs>71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Cozzens,Tyler</cp:lastModifiedBy>
  <cp:revision>123</cp:revision>
  <dcterms:created xsi:type="dcterms:W3CDTF">2013-08-20T17:24:00Z</dcterms:created>
  <dcterms:modified xsi:type="dcterms:W3CDTF">2025-09-18T20:45:55Z</dcterms:modified>
</cp:coreProperties>
</file>