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0" r:id="rId2"/>
    <p:sldId id="261" r:id="rId3"/>
    <p:sldId id="265" r:id="rId4"/>
    <p:sldId id="264" r:id="rId5"/>
    <p:sldId id="263" r:id="rId6"/>
    <p:sldId id="262" r:id="rId7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16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4807"/>
    <a:srgbClr val="983407"/>
    <a:srgbClr val="17375E"/>
    <a:srgbClr val="FF5050"/>
    <a:srgbClr val="193660"/>
    <a:srgbClr val="CB9661"/>
    <a:srgbClr val="C58A4F"/>
    <a:srgbClr val="D8B088"/>
    <a:srgbClr val="EFE1D9"/>
    <a:srgbClr val="E8D2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00" autoAdjust="0"/>
  </p:normalViewPr>
  <p:slideViewPr>
    <p:cSldViewPr>
      <p:cViewPr varScale="1">
        <p:scale>
          <a:sx n="106" d="100"/>
          <a:sy n="106" d="100"/>
        </p:scale>
        <p:origin x="177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126" y="-72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000" baseline="0" dirty="0">
                <a:latin typeface="Arial" pitchFamily="34" charset="0"/>
                <a:cs typeface="Arial" pitchFamily="34" charset="0"/>
              </a:rPr>
              <a:t>COMMERCIAL BEEF PRODUCTION</a:t>
            </a:r>
          </a:p>
          <a:p>
            <a:pPr>
              <a:defRPr/>
            </a:pPr>
            <a:r>
              <a:rPr lang="en-US" sz="1800" b="0" baseline="0" dirty="0">
                <a:latin typeface="Arial" panose="020B0604020202020204" pitchFamily="34" charset="0"/>
                <a:cs typeface="Arial" panose="020B0604020202020204" pitchFamily="34" charset="0"/>
              </a:rPr>
              <a:t>US, Quarterly</a:t>
            </a:r>
            <a:endParaRPr lang="en-US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2012851841795636E-2"/>
          <c:y val="0.18284906288122435"/>
          <c:w val="0.90578887229613525"/>
          <c:h val="0.67605375032346304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Avg. 2019/23</c:v>
                </c:pt>
              </c:strCache>
            </c:strRef>
          </c:tx>
          <c:spPr>
            <a:solidFill>
              <a:srgbClr val="FF0000"/>
            </a:solidFill>
            <a:ln w="9525" cap="sq">
              <a:solidFill>
                <a:schemeClr val="tx1"/>
              </a:solidFill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JAN-MAR</c:v>
                </c:pt>
                <c:pt idx="1">
                  <c:v>APR-JUN</c:v>
                </c:pt>
                <c:pt idx="2">
                  <c:v>JUL-SEP</c:v>
                </c:pt>
                <c:pt idx="3">
                  <c:v>OCT-DEC</c:v>
                </c:pt>
              </c:strCache>
            </c:strRef>
          </c:cat>
          <c:val>
            <c:numRef>
              <c:f>Sheet1!$B$2:$B$5</c:f>
              <c:numCache>
                <c:formatCode>0.00</c:formatCode>
                <c:ptCount val="4"/>
                <c:pt idx="0">
                  <c:v>6818.3199804687492</c:v>
                </c:pt>
                <c:pt idx="1">
                  <c:v>6724.4799511718738</c:v>
                </c:pt>
                <c:pt idx="2">
                  <c:v>6956.5200683593748</c:v>
                </c:pt>
                <c:pt idx="3">
                  <c:v>7007.5400976562496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A8-4FB2-994D-25B387C4B331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002060"/>
            </a:solidFill>
            <a:ln w="9525" cap="sq">
              <a:solidFill>
                <a:srgbClr val="002060"/>
              </a:solidFill>
              <a:prstDash val="sysDash"/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JAN-MAR</c:v>
                </c:pt>
                <c:pt idx="1">
                  <c:v>APR-JUN</c:v>
                </c:pt>
                <c:pt idx="2">
                  <c:v>JUL-SEP</c:v>
                </c:pt>
                <c:pt idx="3">
                  <c:v>OCT-DEC</c:v>
                </c:pt>
              </c:strCache>
            </c:strRef>
          </c:cat>
          <c:val>
            <c:numRef>
              <c:f>Sheet1!$C$2:$C$5</c:f>
              <c:numCache>
                <c:formatCode>0.00</c:formatCode>
                <c:ptCount val="4"/>
                <c:pt idx="0">
                  <c:v>6558.60009765625</c:v>
                </c:pt>
                <c:pt idx="1">
                  <c:v>6761.89990234375</c:v>
                </c:pt>
                <c:pt idx="2">
                  <c:v>6781.60009765625</c:v>
                </c:pt>
                <c:pt idx="3">
                  <c:v>6882.10009765625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1A8-4FB2-994D-25B387C4B33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rgbClr val="00B0F0"/>
            </a:solidFill>
            <a:ln w="9525" cap="sq">
              <a:solidFill>
                <a:schemeClr val="tx1"/>
              </a:solidFill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JAN-MAR</c:v>
                </c:pt>
                <c:pt idx="1">
                  <c:v>APR-JUN</c:v>
                </c:pt>
                <c:pt idx="2">
                  <c:v>JUL-SEP</c:v>
                </c:pt>
                <c:pt idx="3">
                  <c:v>OCT-DEC</c:v>
                </c:pt>
              </c:strCache>
            </c:strRef>
          </c:cat>
          <c:val>
            <c:numRef>
              <c:f>Sheet1!$D$2:$D$5</c:f>
              <c:numCache>
                <c:formatCode>0.00</c:formatCode>
                <c:ptCount val="4"/>
                <c:pt idx="0">
                  <c:v>6543.199951171875</c:v>
                </c:pt>
                <c:pt idx="1">
                  <c:v>6562.7603211607257</c:v>
                </c:pt>
                <c:pt idx="2">
                  <c:v>6685.1118159123871</c:v>
                </c:pt>
                <c:pt idx="3">
                  <c:v>6724.1857592710821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1A8-4FB2-994D-25B387C4B33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2026</c:v>
                </c:pt>
              </c:strCache>
            </c:strRef>
          </c:tx>
          <c:spPr>
            <a:solidFill>
              <a:srgbClr val="984807"/>
            </a:solidFill>
            <a:ln cap="sq">
              <a:solidFill>
                <a:srgbClr val="0070C0"/>
              </a:solidFill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JAN-MAR</c:v>
                </c:pt>
                <c:pt idx="1">
                  <c:v>APR-JUN</c:v>
                </c:pt>
                <c:pt idx="2">
                  <c:v>JUL-SEP</c:v>
                </c:pt>
                <c:pt idx="3">
                  <c:v>OCT-DEC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6410.4469846330994</c:v>
                </c:pt>
                <c:pt idx="1">
                  <c:v>6429.2458170044192</c:v>
                </c:pt>
                <c:pt idx="2">
                  <c:v>6534.9326106167237</c:v>
                </c:pt>
                <c:pt idx="3">
                  <c:v>6534.5470240300338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1A8-4FB2-994D-25B387C4B3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9092144"/>
        <c:axId val="369091360"/>
      </c:barChart>
      <c:catAx>
        <c:axId val="369092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369091360"/>
        <c:crosses val="autoZero"/>
        <c:auto val="1"/>
        <c:lblAlgn val="ctr"/>
        <c:lblOffset val="100"/>
        <c:noMultiLvlLbl val="0"/>
      </c:catAx>
      <c:valAx>
        <c:axId val="369091360"/>
        <c:scaling>
          <c:orientation val="minMax"/>
          <c:min val="550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b="0"/>
                </a:pPr>
                <a:r>
                  <a:rPr lang="en-US" b="0" dirty="0" err="1"/>
                  <a:t>Bil</a:t>
                </a:r>
                <a:r>
                  <a:rPr lang="en-US" b="0" dirty="0"/>
                  <a:t>. Pounds</a:t>
                </a:r>
              </a:p>
            </c:rich>
          </c:tx>
          <c:layout>
            <c:manualLayout>
              <c:xMode val="edge"/>
              <c:yMode val="edge"/>
              <c:x val="9.897841433613901E-3"/>
              <c:y val="9.9224628171478563E-2"/>
            </c:manualLayout>
          </c:layout>
          <c:overlay val="0"/>
        </c:title>
        <c:numFmt formatCode="0.00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369092144"/>
        <c:crosses val="autoZero"/>
        <c:crossBetween val="between"/>
        <c:majorUnit val="250"/>
        <c:dispUnits>
          <c:builtInUnit val="thousands"/>
        </c:dispUnits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r"/>
      <c:layout>
        <c:manualLayout>
          <c:xMode val="edge"/>
          <c:yMode val="edge"/>
          <c:x val="0.22272049506742694"/>
          <c:y val="0.9150110901630254"/>
          <c:w val="0.62975054303556888"/>
          <c:h val="8.4988909836974602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/>
            </a:pPr>
            <a:r>
              <a:rPr lang="en-US" sz="2000" baseline="0" dirty="0">
                <a:latin typeface="Arial" pitchFamily="34" charset="0"/>
                <a:cs typeface="Arial" pitchFamily="34" charset="0"/>
              </a:rPr>
              <a:t>COMMERCIAL PORK PRODUCTION</a:t>
            </a:r>
          </a:p>
          <a:p>
            <a:pPr algn="ctr">
              <a:defRPr/>
            </a:pPr>
            <a:r>
              <a:rPr lang="en-US" sz="1800" b="0" baseline="0" dirty="0">
                <a:latin typeface="Arial" panose="020B0604020202020204" pitchFamily="34" charset="0"/>
                <a:cs typeface="Arial" panose="020B0604020202020204" pitchFamily="34" charset="0"/>
              </a:rPr>
              <a:t>US, Quarterly</a:t>
            </a:r>
            <a:endParaRPr lang="en-US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2012851841795636E-2"/>
          <c:y val="0.18284906288122435"/>
          <c:w val="0.90578887229613525"/>
          <c:h val="0.67605375032346304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Avg. 2019/23</c:v>
                </c:pt>
              </c:strCache>
            </c:strRef>
          </c:tx>
          <c:spPr>
            <a:solidFill>
              <a:srgbClr val="FF0000"/>
            </a:solidFill>
            <a:ln w="9525" cap="sq">
              <a:solidFill>
                <a:schemeClr val="tx1"/>
              </a:solidFill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JAN-MAR</c:v>
                </c:pt>
                <c:pt idx="1">
                  <c:v>APR-JUN</c:v>
                </c:pt>
                <c:pt idx="2">
                  <c:v>JUL-SEP</c:v>
                </c:pt>
                <c:pt idx="3">
                  <c:v>OCT-DEC</c:v>
                </c:pt>
              </c:strCache>
            </c:strRef>
          </c:cat>
          <c:val>
            <c:numRef>
              <c:f>Sheet1!$B$2:$B$5</c:f>
              <c:numCache>
                <c:formatCode>0.00</c:formatCode>
                <c:ptCount val="4"/>
                <c:pt idx="0">
                  <c:v>7102.1600683593742</c:v>
                </c:pt>
                <c:pt idx="1">
                  <c:v>6565.7200585937508</c:v>
                </c:pt>
                <c:pt idx="2">
                  <c:v>6661.5399755859371</c:v>
                </c:pt>
                <c:pt idx="3">
                  <c:v>7249.0200585937509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FD-4A25-94AF-075A00FA090F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002060"/>
            </a:solidFill>
            <a:ln w="9525" cap="sq">
              <a:solidFill>
                <a:srgbClr val="002060"/>
              </a:solidFill>
              <a:prstDash val="sysDash"/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JAN-MAR</c:v>
                </c:pt>
                <c:pt idx="1">
                  <c:v>APR-JUN</c:v>
                </c:pt>
                <c:pt idx="2">
                  <c:v>JUL-SEP</c:v>
                </c:pt>
                <c:pt idx="3">
                  <c:v>OCT-DEC</c:v>
                </c:pt>
              </c:strCache>
            </c:strRef>
          </c:cat>
          <c:val>
            <c:numRef>
              <c:f>Sheet1!$C$2:$C$5</c:f>
              <c:numCache>
                <c:formatCode>0.00</c:formatCode>
                <c:ptCount val="4"/>
                <c:pt idx="0">
                  <c:v>7093.300048828125</c:v>
                </c:pt>
                <c:pt idx="1">
                  <c:v>6713</c:v>
                </c:pt>
                <c:pt idx="2">
                  <c:v>6776.10009765625</c:v>
                </c:pt>
                <c:pt idx="3">
                  <c:v>7206.800048828125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FD-4A25-94AF-075A00FA090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rgbClr val="00B0F0"/>
            </a:solidFill>
            <a:ln w="9525" cap="sq">
              <a:solidFill>
                <a:schemeClr val="tx1"/>
              </a:solidFill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JAN-MAR</c:v>
                </c:pt>
                <c:pt idx="1">
                  <c:v>APR-JUN</c:v>
                </c:pt>
                <c:pt idx="2">
                  <c:v>JUL-SEP</c:v>
                </c:pt>
                <c:pt idx="3">
                  <c:v>OCT-DEC</c:v>
                </c:pt>
              </c:strCache>
            </c:strRef>
          </c:cat>
          <c:val>
            <c:numRef>
              <c:f>Sheet1!$D$2:$D$5</c:f>
              <c:numCache>
                <c:formatCode>0.00</c:formatCode>
                <c:ptCount val="4"/>
                <c:pt idx="0">
                  <c:v>6956.300048828125</c:v>
                </c:pt>
                <c:pt idx="1">
                  <c:v>6739.4033793817025</c:v>
                </c:pt>
                <c:pt idx="2">
                  <c:v>6955.2599330194425</c:v>
                </c:pt>
                <c:pt idx="3">
                  <c:v>7377.811375985646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1FD-4A25-94AF-075A00FA090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2026</c:v>
                </c:pt>
              </c:strCache>
            </c:strRef>
          </c:tx>
          <c:spPr>
            <a:solidFill>
              <a:srgbClr val="984807"/>
            </a:solidFill>
            <a:ln cap="sq">
              <a:solidFill>
                <a:srgbClr val="0070C0"/>
              </a:solidFill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JAN-MAR</c:v>
                </c:pt>
                <c:pt idx="1">
                  <c:v>APR-JUN</c:v>
                </c:pt>
                <c:pt idx="2">
                  <c:v>JUL-SEP</c:v>
                </c:pt>
                <c:pt idx="3">
                  <c:v>OCT-DEC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7028.0898086354609</c:v>
                </c:pt>
                <c:pt idx="1">
                  <c:v>6866.4648178765738</c:v>
                </c:pt>
                <c:pt idx="2">
                  <c:v>7092.4695073900903</c:v>
                </c:pt>
                <c:pt idx="3">
                  <c:v>7416.6771399752251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1FD-4A25-94AF-075A00FA09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9834264"/>
        <c:axId val="459826032"/>
      </c:barChart>
      <c:catAx>
        <c:axId val="459834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459826032"/>
        <c:crosses val="autoZero"/>
        <c:auto val="1"/>
        <c:lblAlgn val="ctr"/>
        <c:lblOffset val="100"/>
        <c:noMultiLvlLbl val="0"/>
      </c:catAx>
      <c:valAx>
        <c:axId val="459826032"/>
        <c:scaling>
          <c:orientation val="minMax"/>
          <c:min val="525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b="0"/>
                </a:pPr>
                <a:r>
                  <a:rPr lang="en-US" b="0" dirty="0" err="1"/>
                  <a:t>Bil</a:t>
                </a:r>
                <a:r>
                  <a:rPr lang="en-US" b="0" dirty="0"/>
                  <a:t>. Pounds</a:t>
                </a:r>
              </a:p>
            </c:rich>
          </c:tx>
          <c:layout>
            <c:manualLayout>
              <c:xMode val="edge"/>
              <c:yMode val="edge"/>
              <c:x val="9.897841433613901E-3"/>
              <c:y val="9.9224628171478563E-2"/>
            </c:manualLayout>
          </c:layout>
          <c:overlay val="0"/>
        </c:title>
        <c:numFmt formatCode="0.00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459834264"/>
        <c:crosses val="autoZero"/>
        <c:crossBetween val="between"/>
        <c:dispUnits>
          <c:builtInUnit val="thousands"/>
        </c:dispUnits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r"/>
      <c:layout>
        <c:manualLayout>
          <c:xMode val="edge"/>
          <c:yMode val="edge"/>
          <c:x val="0.22272049506742694"/>
          <c:y val="0.9150110901630254"/>
          <c:w val="0.62975054303556888"/>
          <c:h val="8.4988909836974602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/>
            </a:pPr>
            <a:r>
              <a:rPr lang="en-US" sz="2000" baseline="0" dirty="0">
                <a:latin typeface="Arial" pitchFamily="34" charset="0"/>
                <a:cs typeface="Arial" pitchFamily="34" charset="0"/>
              </a:rPr>
              <a:t>COMMERCIAL LAMB AND MUTTON PRODUCTION</a:t>
            </a:r>
          </a:p>
          <a:p>
            <a:pPr algn="ctr">
              <a:defRPr/>
            </a:pPr>
            <a:r>
              <a:rPr lang="en-US" sz="1800" b="0" baseline="0" dirty="0">
                <a:latin typeface="Arial" panose="020B0604020202020204" pitchFamily="34" charset="0"/>
                <a:cs typeface="Arial" panose="020B0604020202020204" pitchFamily="34" charset="0"/>
              </a:rPr>
              <a:t>US, Quarterly</a:t>
            </a:r>
            <a:endParaRPr lang="en-US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2012851841795636E-2"/>
          <c:y val="0.18284906288122435"/>
          <c:w val="0.90578887229613525"/>
          <c:h val="0.67605375032346304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Avg. 2019/23</c:v>
                </c:pt>
              </c:strCache>
            </c:strRef>
          </c:tx>
          <c:spPr>
            <a:solidFill>
              <a:srgbClr val="FF0000"/>
            </a:solidFill>
            <a:ln w="9525" cap="sq">
              <a:solidFill>
                <a:schemeClr val="tx1"/>
              </a:solidFill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JAN-MAR</c:v>
                </c:pt>
                <c:pt idx="1">
                  <c:v>APR-JUN</c:v>
                </c:pt>
                <c:pt idx="2">
                  <c:v>JUL-SEP</c:v>
                </c:pt>
                <c:pt idx="3">
                  <c:v>OCT-DEC</c:v>
                </c:pt>
              </c:strCache>
            </c:strRef>
          </c:cat>
          <c:val>
            <c:numRef>
              <c:f>Sheet1!$B$2:$B$5</c:f>
              <c:numCache>
                <c:formatCode>0.00</c:formatCode>
                <c:ptCount val="4"/>
                <c:pt idx="0">
                  <c:v>34.339999771118165</c:v>
                </c:pt>
                <c:pt idx="1">
                  <c:v>36.080000076293949</c:v>
                </c:pt>
                <c:pt idx="2">
                  <c:v>32.92</c:v>
                </c:pt>
                <c:pt idx="3">
                  <c:v>34.120000076293948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82-469A-A165-806C2C36829A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002060"/>
            </a:solidFill>
            <a:ln w="9525" cap="sq">
              <a:solidFill>
                <a:srgbClr val="002060"/>
              </a:solidFill>
              <a:prstDash val="sysDash"/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JAN-MAR</c:v>
                </c:pt>
                <c:pt idx="1">
                  <c:v>APR-JUN</c:v>
                </c:pt>
                <c:pt idx="2">
                  <c:v>JUL-SEP</c:v>
                </c:pt>
                <c:pt idx="3">
                  <c:v>OCT-DEC</c:v>
                </c:pt>
              </c:strCache>
            </c:strRef>
          </c:cat>
          <c:val>
            <c:numRef>
              <c:f>Sheet1!$C$2:$C$5</c:f>
              <c:numCache>
                <c:formatCode>0.00</c:formatCode>
                <c:ptCount val="4"/>
                <c:pt idx="0">
                  <c:v>33.899999618530273</c:v>
                </c:pt>
                <c:pt idx="1">
                  <c:v>33.19999885559082</c:v>
                </c:pt>
                <c:pt idx="2">
                  <c:v>32.5</c:v>
                </c:pt>
                <c:pt idx="3">
                  <c:v>34.199999809265137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82-469A-A165-806C2C36829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rgbClr val="00B0F0"/>
            </a:solidFill>
            <a:ln w="9525" cap="sq">
              <a:solidFill>
                <a:schemeClr val="tx1"/>
              </a:solidFill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JAN-MAR</c:v>
                </c:pt>
                <c:pt idx="1">
                  <c:v>APR-JUN</c:v>
                </c:pt>
                <c:pt idx="2">
                  <c:v>JUL-SEP</c:v>
                </c:pt>
                <c:pt idx="3">
                  <c:v>OCT-DEC</c:v>
                </c:pt>
              </c:strCache>
            </c:strRef>
          </c:cat>
          <c:val>
            <c:numRef>
              <c:f>Sheet1!$D$2:$D$5</c:f>
              <c:numCache>
                <c:formatCode>0.00</c:formatCode>
                <c:ptCount val="4"/>
                <c:pt idx="0">
                  <c:v>34.199999809265137</c:v>
                </c:pt>
                <c:pt idx="1">
                  <c:v>35.758250305903815</c:v>
                </c:pt>
                <c:pt idx="2">
                  <c:v>32.547739690548035</c:v>
                </c:pt>
                <c:pt idx="3">
                  <c:v>34.21580880525643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782-469A-A165-806C2C36829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2026</c:v>
                </c:pt>
              </c:strCache>
            </c:strRef>
          </c:tx>
          <c:spPr>
            <a:solidFill>
              <a:srgbClr val="984807"/>
            </a:solidFill>
            <a:ln cap="sq">
              <a:solidFill>
                <a:srgbClr val="0070C0"/>
              </a:solidFill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JAN-MAR</c:v>
                </c:pt>
                <c:pt idx="1">
                  <c:v>APR-JUN</c:v>
                </c:pt>
                <c:pt idx="2">
                  <c:v>JUL-SEP</c:v>
                </c:pt>
                <c:pt idx="3">
                  <c:v>OCT-DEC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34.099958288070241</c:v>
                </c:pt>
                <c:pt idx="1">
                  <c:v>35.323487367951842</c:v>
                </c:pt>
                <c:pt idx="2">
                  <c:v>33.023485091835823</c:v>
                </c:pt>
                <c:pt idx="3">
                  <c:v>34.602571692682901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782-469A-A165-806C2C3682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35884224"/>
        <c:axId val="535885792"/>
      </c:barChart>
      <c:catAx>
        <c:axId val="535884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535885792"/>
        <c:crosses val="autoZero"/>
        <c:auto val="1"/>
        <c:lblAlgn val="ctr"/>
        <c:lblOffset val="100"/>
        <c:noMultiLvlLbl val="0"/>
      </c:catAx>
      <c:valAx>
        <c:axId val="535885792"/>
        <c:scaling>
          <c:orientation val="minMax"/>
          <c:min val="27"/>
        </c:scaling>
        <c:delete val="0"/>
        <c:axPos val="l"/>
        <c:majorGridlines/>
        <c:minorGridlines/>
        <c:title>
          <c:tx>
            <c:rich>
              <a:bodyPr rot="0" vert="horz"/>
              <a:lstStyle/>
              <a:p>
                <a:pPr>
                  <a:defRPr b="0"/>
                </a:pPr>
                <a:r>
                  <a:rPr lang="en-US" b="0" dirty="0"/>
                  <a:t>Mil. Pounds</a:t>
                </a:r>
              </a:p>
            </c:rich>
          </c:tx>
          <c:layout>
            <c:manualLayout>
              <c:xMode val="edge"/>
              <c:yMode val="edge"/>
              <c:x val="9.897841433613901E-3"/>
              <c:y val="9.9224628171478563E-2"/>
            </c:manualLayout>
          </c:layout>
          <c:overlay val="0"/>
        </c:title>
        <c:numFmt formatCode="0.0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535884224"/>
        <c:crosses val="autoZero"/>
        <c:crossBetween val="between"/>
        <c:majorUnit val="2"/>
        <c:minorUnit val="1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r"/>
      <c:layout>
        <c:manualLayout>
          <c:xMode val="edge"/>
          <c:yMode val="edge"/>
          <c:x val="0.22272049506742694"/>
          <c:y val="0.9150110901630254"/>
          <c:w val="0.62975054303556888"/>
          <c:h val="8.4988909836974602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/>
            </a:pPr>
            <a:r>
              <a:rPr lang="en-US" sz="2000" baseline="0" dirty="0">
                <a:latin typeface="Arial" pitchFamily="34" charset="0"/>
                <a:cs typeface="Arial" pitchFamily="34" charset="0"/>
              </a:rPr>
              <a:t>RTC BROILER PRODUCTION</a:t>
            </a:r>
          </a:p>
          <a:p>
            <a:pPr algn="ctr">
              <a:defRPr/>
            </a:pPr>
            <a:r>
              <a:rPr lang="en-US" sz="1800" b="0" baseline="0" dirty="0">
                <a:latin typeface="Arial" panose="020B0604020202020204" pitchFamily="34" charset="0"/>
                <a:cs typeface="Arial" panose="020B0604020202020204" pitchFamily="34" charset="0"/>
              </a:rPr>
              <a:t>US, Quarterly</a:t>
            </a:r>
            <a:endParaRPr lang="en-US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2012851841795636E-2"/>
          <c:y val="0.18284906288122435"/>
          <c:w val="0.90578887229613525"/>
          <c:h val="0.67605375032346304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Avg. 2019/23</c:v>
                </c:pt>
              </c:strCache>
            </c:strRef>
          </c:tx>
          <c:spPr>
            <a:solidFill>
              <a:srgbClr val="FF0000"/>
            </a:solidFill>
            <a:ln w="9525" cap="sq">
              <a:solidFill>
                <a:schemeClr val="tx1"/>
              </a:solidFill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JAN-MAR</c:v>
                </c:pt>
                <c:pt idx="1">
                  <c:v>APR-JUN</c:v>
                </c:pt>
                <c:pt idx="2">
                  <c:v>JUL-SEP</c:v>
                </c:pt>
                <c:pt idx="3">
                  <c:v>OCT-DEC</c:v>
                </c:pt>
              </c:strCache>
            </c:strRef>
          </c:cat>
          <c:val>
            <c:numRef>
              <c:f>Sheet1!$B$2:$B$5</c:f>
              <c:numCache>
                <c:formatCode>0.00</c:formatCode>
                <c:ptCount val="4"/>
                <c:pt idx="0">
                  <c:v>10928.619026</c:v>
                </c:pt>
                <c:pt idx="1">
                  <c:v>11068.604975999999</c:v>
                </c:pt>
                <c:pt idx="2">
                  <c:v>11459.635694000001</c:v>
                </c:pt>
                <c:pt idx="3">
                  <c:v>11255.879466000002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71-4B58-B37E-1FEB3D81B890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002060"/>
            </a:solidFill>
            <a:ln w="9525" cap="sq">
              <a:solidFill>
                <a:srgbClr val="002060"/>
              </a:solidFill>
              <a:prstDash val="sysDash"/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JAN-MAR</c:v>
                </c:pt>
                <c:pt idx="1">
                  <c:v>APR-JUN</c:v>
                </c:pt>
                <c:pt idx="2">
                  <c:v>JUL-SEP</c:v>
                </c:pt>
                <c:pt idx="3">
                  <c:v>OCT-DEC</c:v>
                </c:pt>
              </c:strCache>
            </c:strRef>
          </c:cat>
          <c:val>
            <c:numRef>
              <c:f>Sheet1!$C$2:$C$5</c:f>
              <c:numCache>
                <c:formatCode>0.00</c:formatCode>
                <c:ptCount val="4"/>
                <c:pt idx="0">
                  <c:v>11308.292580000001</c:v>
                </c:pt>
                <c:pt idx="1">
                  <c:v>11529.697920000001</c:v>
                </c:pt>
                <c:pt idx="2">
                  <c:v>11875.458269999999</c:v>
                </c:pt>
                <c:pt idx="3">
                  <c:v>11777.51757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71-4B58-B37E-1FEB3D81B89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rgbClr val="00B0F0"/>
            </a:solidFill>
            <a:ln w="9525" cap="sq">
              <a:solidFill>
                <a:schemeClr val="tx1"/>
              </a:solidFill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JAN-MAR</c:v>
                </c:pt>
                <c:pt idx="1">
                  <c:v>APR-JUN</c:v>
                </c:pt>
                <c:pt idx="2">
                  <c:v>JUL-SEP</c:v>
                </c:pt>
                <c:pt idx="3">
                  <c:v>OCT-DEC</c:v>
                </c:pt>
              </c:strCache>
            </c:strRef>
          </c:cat>
          <c:val>
            <c:numRef>
              <c:f>Sheet1!$D$2:$D$5</c:f>
              <c:numCache>
                <c:formatCode>0.00</c:formatCode>
                <c:ptCount val="4"/>
                <c:pt idx="0">
                  <c:v>11441.056639999999</c:v>
                </c:pt>
                <c:pt idx="1">
                  <c:v>11749.9161</c:v>
                </c:pt>
                <c:pt idx="2">
                  <c:v>12016.0378</c:v>
                </c:pt>
                <c:pt idx="3">
                  <c:v>12125.8501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371-4B58-B37E-1FEB3D81B89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2026</c:v>
                </c:pt>
              </c:strCache>
            </c:strRef>
          </c:tx>
          <c:spPr>
            <a:solidFill>
              <a:srgbClr val="984807"/>
            </a:solidFill>
            <a:ln cap="sq">
              <a:solidFill>
                <a:srgbClr val="0070C0"/>
              </a:solidFill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JAN-MAR</c:v>
                </c:pt>
                <c:pt idx="1">
                  <c:v>APR-JUN</c:v>
                </c:pt>
                <c:pt idx="2">
                  <c:v>JUL-SEP</c:v>
                </c:pt>
                <c:pt idx="3">
                  <c:v>OCT-DEC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11804.327600000001</c:v>
                </c:pt>
                <c:pt idx="1">
                  <c:v>12112.9892</c:v>
                </c:pt>
                <c:pt idx="2">
                  <c:v>12535.4203</c:v>
                </c:pt>
                <c:pt idx="3">
                  <c:v>12036.813099999999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371-4B58-B37E-1FEB3D81B8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7548792"/>
        <c:axId val="377548400"/>
      </c:barChart>
      <c:catAx>
        <c:axId val="377548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377548400"/>
        <c:crosses val="autoZero"/>
        <c:auto val="1"/>
        <c:lblAlgn val="ctr"/>
        <c:lblOffset val="100"/>
        <c:noMultiLvlLbl val="0"/>
      </c:catAx>
      <c:valAx>
        <c:axId val="377548400"/>
        <c:scaling>
          <c:orientation val="minMax"/>
          <c:min val="900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b="0"/>
                </a:pPr>
                <a:r>
                  <a:rPr lang="en-US" b="0" dirty="0" err="1"/>
                  <a:t>Bil</a:t>
                </a:r>
                <a:r>
                  <a:rPr lang="en-US" b="0" dirty="0"/>
                  <a:t>. Pounds</a:t>
                </a:r>
              </a:p>
            </c:rich>
          </c:tx>
          <c:layout>
            <c:manualLayout>
              <c:xMode val="edge"/>
              <c:yMode val="edge"/>
              <c:x val="9.897841433613901E-3"/>
              <c:y val="9.9224628171478563E-2"/>
            </c:manualLayout>
          </c:layout>
          <c:overlay val="0"/>
        </c:title>
        <c:numFmt formatCode="0.0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377548792"/>
        <c:crosses val="autoZero"/>
        <c:crossBetween val="between"/>
        <c:dispUnits>
          <c:builtInUnit val="thousands"/>
        </c:dispUnits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r"/>
      <c:layout>
        <c:manualLayout>
          <c:xMode val="edge"/>
          <c:yMode val="edge"/>
          <c:x val="0.22272049506742694"/>
          <c:y val="0.9150110901630254"/>
          <c:w val="0.62975054303556888"/>
          <c:h val="8.4988909836974602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/>
            </a:pPr>
            <a:r>
              <a:rPr lang="en-US" sz="2000" baseline="0" dirty="0">
                <a:latin typeface="Arial" pitchFamily="34" charset="0"/>
                <a:cs typeface="Arial" pitchFamily="34" charset="0"/>
              </a:rPr>
              <a:t>RTC TURKEY PRODUCTION</a:t>
            </a:r>
          </a:p>
          <a:p>
            <a:pPr algn="ctr">
              <a:defRPr/>
            </a:pPr>
            <a:r>
              <a:rPr lang="en-US" sz="1800" b="0" baseline="0" dirty="0">
                <a:latin typeface="Arial" panose="020B0604020202020204" pitchFamily="34" charset="0"/>
                <a:cs typeface="Arial" panose="020B0604020202020204" pitchFamily="34" charset="0"/>
              </a:rPr>
              <a:t>US, Quarterly</a:t>
            </a:r>
            <a:endParaRPr lang="en-US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2012851841795636E-2"/>
          <c:y val="0.18284906288122435"/>
          <c:w val="0.90578887229613525"/>
          <c:h val="0.67605375032346304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Avg. 2019/23</c:v>
                </c:pt>
              </c:strCache>
            </c:strRef>
          </c:tx>
          <c:spPr>
            <a:solidFill>
              <a:srgbClr val="FF0000"/>
            </a:solidFill>
            <a:ln w="9525" cap="sq">
              <a:solidFill>
                <a:schemeClr val="tx1"/>
              </a:solidFill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JAN-MAR</c:v>
                </c:pt>
                <c:pt idx="1">
                  <c:v>APR-JUN</c:v>
                </c:pt>
                <c:pt idx="2">
                  <c:v>JUL-SEP</c:v>
                </c:pt>
                <c:pt idx="3">
                  <c:v>OCT-DEC</c:v>
                </c:pt>
              </c:strCache>
            </c:strRef>
          </c:cat>
          <c:val>
            <c:numRef>
              <c:f>Sheet1!$B$2:$B$5</c:f>
              <c:numCache>
                <c:formatCode>0.00</c:formatCode>
                <c:ptCount val="4"/>
                <c:pt idx="0">
                  <c:v>1387.0903199999998</c:v>
                </c:pt>
                <c:pt idx="1">
                  <c:v>1363.06674</c:v>
                </c:pt>
                <c:pt idx="2">
                  <c:v>1367.8833</c:v>
                </c:pt>
                <c:pt idx="3">
                  <c:v>1369.40328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A4-463B-B46C-591D35D5A206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002060"/>
            </a:solidFill>
            <a:ln w="9525" cap="sq">
              <a:solidFill>
                <a:srgbClr val="002060"/>
              </a:solidFill>
              <a:prstDash val="sysDash"/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JAN-MAR</c:v>
                </c:pt>
                <c:pt idx="1">
                  <c:v>APR-JUN</c:v>
                </c:pt>
                <c:pt idx="2">
                  <c:v>JUL-SEP</c:v>
                </c:pt>
                <c:pt idx="3">
                  <c:v>OCT-DEC</c:v>
                </c:pt>
              </c:strCache>
            </c:strRef>
          </c:cat>
          <c:val>
            <c:numRef>
              <c:f>Sheet1!$C$2:$C$5</c:f>
              <c:numCache>
                <c:formatCode>0.00</c:formatCode>
                <c:ptCount val="4"/>
                <c:pt idx="0">
                  <c:v>1252.1081999999999</c:v>
                </c:pt>
                <c:pt idx="1">
                  <c:v>1289.4168000000002</c:v>
                </c:pt>
                <c:pt idx="2">
                  <c:v>1265.2353000000001</c:v>
                </c:pt>
                <c:pt idx="3">
                  <c:v>1247.8641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FA4-463B-B46C-591D35D5A20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rgbClr val="00B0F0"/>
            </a:solidFill>
            <a:ln w="9525" cap="sq">
              <a:solidFill>
                <a:schemeClr val="tx1"/>
              </a:solidFill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JAN-MAR</c:v>
                </c:pt>
                <c:pt idx="1">
                  <c:v>APR-JUN</c:v>
                </c:pt>
                <c:pt idx="2">
                  <c:v>JUL-SEP</c:v>
                </c:pt>
                <c:pt idx="3">
                  <c:v>OCT-DEC</c:v>
                </c:pt>
              </c:strCache>
            </c:strRef>
          </c:cat>
          <c:val>
            <c:numRef>
              <c:f>Sheet1!$D$2:$D$5</c:f>
              <c:numCache>
                <c:formatCode>0.00</c:formatCode>
                <c:ptCount val="4"/>
                <c:pt idx="0">
                  <c:v>1130.6085</c:v>
                </c:pt>
                <c:pt idx="1">
                  <c:v>1174.53</c:v>
                </c:pt>
                <c:pt idx="2">
                  <c:v>1242.633</c:v>
                </c:pt>
                <c:pt idx="3">
                  <c:v>1294.944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FA4-463B-B46C-591D35D5A20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2026</c:v>
                </c:pt>
              </c:strCache>
            </c:strRef>
          </c:tx>
          <c:spPr>
            <a:solidFill>
              <a:srgbClr val="984807"/>
            </a:solidFill>
            <a:ln cap="sq">
              <a:solidFill>
                <a:srgbClr val="0070C0"/>
              </a:solidFill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JAN-MAR</c:v>
                </c:pt>
                <c:pt idx="1">
                  <c:v>APR-JUN</c:v>
                </c:pt>
                <c:pt idx="2">
                  <c:v>JUL-SEP</c:v>
                </c:pt>
                <c:pt idx="3">
                  <c:v>OCT-DEC</c:v>
                </c:pt>
              </c:strCache>
            </c:strRef>
          </c:cat>
          <c:val>
            <c:numRef>
              <c:f>Sheet1!$E$2:$E$5</c:f>
              <c:numCache>
                <c:formatCode>0.00</c:formatCode>
                <c:ptCount val="4"/>
                <c:pt idx="0">
                  <c:v>1185.3869999999999</c:v>
                </c:pt>
                <c:pt idx="1">
                  <c:v>1253.49</c:v>
                </c:pt>
                <c:pt idx="2">
                  <c:v>1257.4380000000001</c:v>
                </c:pt>
                <c:pt idx="3">
                  <c:v>1284.087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FA4-463B-B46C-591D35D5A2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9833480"/>
        <c:axId val="459833088"/>
      </c:barChart>
      <c:catAx>
        <c:axId val="459833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459833088"/>
        <c:crosses val="autoZero"/>
        <c:auto val="1"/>
        <c:lblAlgn val="ctr"/>
        <c:lblOffset val="100"/>
        <c:noMultiLvlLbl val="0"/>
      </c:catAx>
      <c:valAx>
        <c:axId val="459833088"/>
        <c:scaling>
          <c:orientation val="minMax"/>
          <c:min val="110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b="0"/>
                </a:pPr>
                <a:r>
                  <a:rPr lang="en-US" b="0" dirty="0" err="1"/>
                  <a:t>Bil</a:t>
                </a:r>
                <a:r>
                  <a:rPr lang="en-US" b="0" dirty="0"/>
                  <a:t>. Pounds</a:t>
                </a:r>
              </a:p>
            </c:rich>
          </c:tx>
          <c:layout>
            <c:manualLayout>
              <c:xMode val="edge"/>
              <c:yMode val="edge"/>
              <c:x val="9.897841433613901E-3"/>
              <c:y val="9.9224628171478563E-2"/>
            </c:manualLayout>
          </c:layout>
          <c:overlay val="0"/>
        </c:title>
        <c:numFmt formatCode="0.00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459833480"/>
        <c:crosses val="autoZero"/>
        <c:crossBetween val="between"/>
        <c:majorUnit val="50"/>
        <c:dispUnits>
          <c:builtInUnit val="thousands"/>
        </c:dispUnits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r"/>
      <c:layout>
        <c:manualLayout>
          <c:xMode val="edge"/>
          <c:yMode val="edge"/>
          <c:x val="0.22272049506742694"/>
          <c:y val="0.9150110901630254"/>
          <c:w val="0.62975054303556888"/>
          <c:h val="8.4988909836974602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/>
            </a:pPr>
            <a:r>
              <a:rPr lang="en-US" sz="2000" baseline="0" dirty="0">
                <a:latin typeface="Arial" pitchFamily="34" charset="0"/>
                <a:cs typeface="Arial" pitchFamily="34" charset="0"/>
              </a:rPr>
              <a:t>TOTAL RED MEAT &amp; POULTRY PRODUCTION</a:t>
            </a:r>
          </a:p>
          <a:p>
            <a:pPr algn="ctr">
              <a:defRPr/>
            </a:pPr>
            <a:r>
              <a:rPr lang="en-US" sz="1800" b="0" baseline="0" dirty="0">
                <a:latin typeface="Arial" panose="020B0604020202020204" pitchFamily="34" charset="0"/>
                <a:cs typeface="Arial" panose="020B0604020202020204" pitchFamily="34" charset="0"/>
              </a:rPr>
              <a:t>US, Quarterly</a:t>
            </a:r>
            <a:endParaRPr lang="en-US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2012851841795636E-2"/>
          <c:y val="0.18284906288122435"/>
          <c:w val="0.90578887229613525"/>
          <c:h val="0.67605375032346304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Avg. 2019/23</c:v>
                </c:pt>
              </c:strCache>
            </c:strRef>
          </c:tx>
          <c:spPr>
            <a:solidFill>
              <a:srgbClr val="FF0000"/>
            </a:solidFill>
            <a:ln w="9525" cap="sq">
              <a:solidFill>
                <a:schemeClr val="tx1"/>
              </a:solidFill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JAN-MAR</c:v>
                </c:pt>
                <c:pt idx="1">
                  <c:v>APR-JUN</c:v>
                </c:pt>
                <c:pt idx="2">
                  <c:v>JUL-SEP</c:v>
                </c:pt>
                <c:pt idx="3">
                  <c:v>OCT-DEC</c:v>
                </c:pt>
              </c:strCache>
            </c:strRef>
          </c:cat>
          <c:val>
            <c:numRef>
              <c:f>Sheet1!$B$2:$B$5</c:f>
              <c:numCache>
                <c:formatCode>0.00</c:formatCode>
                <c:ptCount val="4"/>
                <c:pt idx="0">
                  <c:v>26452.889578494342</c:v>
                </c:pt>
                <c:pt idx="1">
                  <c:v>25927.363029803768</c:v>
                </c:pt>
                <c:pt idx="2">
                  <c:v>26654.382661964384</c:v>
                </c:pt>
                <c:pt idx="3">
                  <c:v>27099.262006345369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84-45E5-AD36-9CDC4B8E945F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002060"/>
            </a:solidFill>
            <a:ln w="9525" cap="sq">
              <a:solidFill>
                <a:srgbClr val="002060"/>
              </a:solidFill>
              <a:prstDash val="sysDash"/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JAN-MAR</c:v>
                </c:pt>
                <c:pt idx="1">
                  <c:v>APR-JUN</c:v>
                </c:pt>
                <c:pt idx="2">
                  <c:v>JUL-SEP</c:v>
                </c:pt>
                <c:pt idx="3">
                  <c:v>OCT-DEC</c:v>
                </c:pt>
              </c:strCache>
            </c:strRef>
          </c:cat>
          <c:val>
            <c:numRef>
              <c:f>Sheet1!$C$2:$C$5</c:f>
              <c:numCache>
                <c:formatCode>0.00</c:formatCode>
                <c:ptCount val="4"/>
                <c:pt idx="0">
                  <c:v>26425.738566007538</c:v>
                </c:pt>
                <c:pt idx="1">
                  <c:v>26497.040381103976</c:v>
                </c:pt>
                <c:pt idx="2">
                  <c:v>26904.11472507408</c:v>
                </c:pt>
                <c:pt idx="3">
                  <c:v>27323.922456055221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84-45E5-AD36-9CDC4B8E945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rgbClr val="00B0F0"/>
            </a:solidFill>
            <a:ln w="9525" cap="sq">
              <a:solidFill>
                <a:schemeClr val="tx1"/>
              </a:solidFill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JAN-MAR</c:v>
                </c:pt>
                <c:pt idx="1">
                  <c:v>APR-JUN</c:v>
                </c:pt>
                <c:pt idx="2">
                  <c:v>JUL-SEP</c:v>
                </c:pt>
                <c:pt idx="3">
                  <c:v>OCT-DEC</c:v>
                </c:pt>
              </c:strCache>
            </c:strRef>
          </c:cat>
          <c:val>
            <c:numRef>
              <c:f>Sheet1!$D$2:$D$5</c:f>
              <c:numCache>
                <c:formatCode>0.00</c:formatCode>
                <c:ptCount val="4"/>
                <c:pt idx="0">
                  <c:v>26263.922579713897</c:v>
                </c:pt>
                <c:pt idx="1">
                  <c:v>26426.768147685922</c:v>
                </c:pt>
                <c:pt idx="2">
                  <c:v>27098.018187737991</c:v>
                </c:pt>
                <c:pt idx="3">
                  <c:v>27729.682062524556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84-45E5-AD36-9CDC4B8E945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2026</c:v>
                </c:pt>
              </c:strCache>
            </c:strRef>
          </c:tx>
          <c:spPr>
            <a:solidFill>
              <a:srgbClr val="984807"/>
            </a:solidFill>
            <a:ln cap="sq">
              <a:solidFill>
                <a:srgbClr val="0070C0"/>
              </a:solidFill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JAN-MAR</c:v>
                </c:pt>
                <c:pt idx="1">
                  <c:v>APR-JUN</c:v>
                </c:pt>
                <c:pt idx="2">
                  <c:v>JUL-SEP</c:v>
                </c:pt>
                <c:pt idx="3">
                  <c:v>OCT-DEC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26631.639578716011</c:v>
                </c:pt>
                <c:pt idx="1">
                  <c:v>26852.397724185295</c:v>
                </c:pt>
                <c:pt idx="2">
                  <c:v>27610.444108178246</c:v>
                </c:pt>
                <c:pt idx="3">
                  <c:v>27482.79984069437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C84-45E5-AD36-9CDC4B8E94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9823288"/>
        <c:axId val="459831912"/>
      </c:barChart>
      <c:catAx>
        <c:axId val="459823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459831912"/>
        <c:crosses val="autoZero"/>
        <c:auto val="1"/>
        <c:lblAlgn val="ctr"/>
        <c:lblOffset val="100"/>
        <c:noMultiLvlLbl val="0"/>
      </c:catAx>
      <c:valAx>
        <c:axId val="459831912"/>
        <c:scaling>
          <c:orientation val="minMax"/>
          <c:min val="2200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b="0"/>
                </a:pPr>
                <a:r>
                  <a:rPr lang="en-US" b="0" dirty="0" err="1"/>
                  <a:t>Bil</a:t>
                </a:r>
                <a:r>
                  <a:rPr lang="en-US" b="0" dirty="0"/>
                  <a:t>. Pounds</a:t>
                </a:r>
              </a:p>
            </c:rich>
          </c:tx>
          <c:layout>
            <c:manualLayout>
              <c:xMode val="edge"/>
              <c:yMode val="edge"/>
              <c:x val="9.897841433613901E-3"/>
              <c:y val="9.9224628171478563E-2"/>
            </c:manualLayout>
          </c:layout>
          <c:overlay val="0"/>
        </c:title>
        <c:numFmt formatCode="0.0" sourceLinked="0"/>
        <c:majorTickMark val="out"/>
        <c:minorTickMark val="out"/>
        <c:tickLblPos val="nextTo"/>
        <c:spPr>
          <a:ln>
            <a:solidFill>
              <a:prstClr val="black"/>
            </a:solidFill>
          </a:ln>
        </c:spPr>
        <c:crossAx val="459823288"/>
        <c:crosses val="autoZero"/>
        <c:crossBetween val="between"/>
        <c:dispUnits>
          <c:builtInUnit val="thousands"/>
        </c:dispUnits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r"/>
      <c:layout>
        <c:manualLayout>
          <c:xMode val="edge"/>
          <c:yMode val="edge"/>
          <c:x val="0.22272049506742694"/>
          <c:y val="0.9150110901630254"/>
          <c:w val="0.62975054303556888"/>
          <c:h val="8.4988909836974602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79287E8D-D126-4E0D-8A7E-3FA9A0FD5493}" type="datetimeFigureOut">
              <a:rPr lang="en-US" smtClean="0"/>
              <a:pPr/>
              <a:t>7/15/2025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E3A957A5-0BCD-4C21-BE98-15868B4A57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588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851760AD-1AA4-4968-B221-D5F615AABC83}" type="datetimeFigureOut">
              <a:rPr lang="en-US" smtClean="0"/>
              <a:pPr/>
              <a:t>7/15/2025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ED7ED44A-C1D5-4AF7-AD38-9696193710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4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5</a:t>
            </a:r>
            <a:r>
              <a:rPr lang="en-US" baseline="0" dirty="0"/>
              <a:t> year average with a lighter shade of red?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88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5</a:t>
            </a:r>
            <a:r>
              <a:rPr lang="en-US" baseline="0" dirty="0"/>
              <a:t> year average with a lighter shade of red?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9788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5</a:t>
            </a:r>
            <a:r>
              <a:rPr lang="en-US" baseline="0" dirty="0"/>
              <a:t> year average with a lighter shade of red?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7081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5</a:t>
            </a:r>
            <a:r>
              <a:rPr lang="en-US" baseline="0" dirty="0"/>
              <a:t> year average with a lighter shade of red?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4425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5</a:t>
            </a:r>
            <a:r>
              <a:rPr lang="en-US" baseline="0" dirty="0"/>
              <a:t> year average with a lighter shade of red?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497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5</a:t>
            </a:r>
            <a:r>
              <a:rPr lang="en-US" baseline="0" dirty="0"/>
              <a:t> year average with a lighter shade of red?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955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/>
              <a:pPr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/>
              <a:pPr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/>
              <a:pPr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/>
              <a:pPr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/>
              <a:pPr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/>
              <a:pPr/>
              <a:t>7/15/2025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/>
              <a:pPr/>
              <a:t>7/15/2025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/>
              <a:pPr/>
              <a:t>7/15/2025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/>
              <a:pPr/>
              <a:t>7/15/2025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/>
              <a:pPr/>
              <a:t>7/15/2025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/>
              <a:pPr/>
              <a:t>7/15/2025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2484F-855B-4783-8212-31BCAFA65E21}" type="datetimeFigureOut">
              <a:rPr lang="en-US" smtClean="0"/>
              <a:pPr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71738-DB4D-4A4F-BF1E-A8E95AD276F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6423131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USDA-NASS, Forecasts by LMIC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6C4786B-06AA-23C1-AD65-E6411E193EDB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7620000" y="6464300"/>
            <a:ext cx="619125" cy="1714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5709027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USDA-NASS, Forecasts by LMIC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CF68897-3481-CA4A-22D8-CF99259FC8A0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7620000" y="6464300"/>
            <a:ext cx="619125" cy="17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761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659649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USDA-NASS, Forecasts by LMIC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4CE7F8E-F51F-A70C-E578-BAC1261C1561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7620000" y="6464300"/>
            <a:ext cx="619125" cy="17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060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6902278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USDA-NASS, Forecasts by LMIC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7B126CE-260B-9E14-311A-D6EB4746E19C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7620000" y="6464300"/>
            <a:ext cx="619125" cy="17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177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1100268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USDA-NASS, Forecasts by LMIC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9F8B3C4-C4C2-8B86-D777-2EA18AF1A1A6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7620000" y="6464300"/>
            <a:ext cx="619125" cy="17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158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7253353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USDA-NASS, Forecasts by LMIC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651A424-993E-C2BC-0B18-2F6C201AB5C1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7620000" y="6464300"/>
            <a:ext cx="619125" cy="17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8727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1636</TotalTime>
  <Words>197</Words>
  <Application>Microsoft Office PowerPoint</Application>
  <PresentationFormat>On-screen Show (4:3)</PresentationFormat>
  <Paragraphs>42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Colorado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LIVE  TO  CUTOUT  BEEF  PRICE  SPREAD Monthly</dc:title>
  <dc:creator>Laura Lahr</dc:creator>
  <cp:lastModifiedBy>Lohr,Gary</cp:lastModifiedBy>
  <cp:revision>264</cp:revision>
  <cp:lastPrinted>2019-07-03T21:22:34Z</cp:lastPrinted>
  <dcterms:created xsi:type="dcterms:W3CDTF">2012-08-27T19:49:32Z</dcterms:created>
  <dcterms:modified xsi:type="dcterms:W3CDTF">2025-07-15T19:32:55Z</dcterms:modified>
</cp:coreProperties>
</file>