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7" r:id="rId2"/>
    <p:sldId id="260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07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7200" cy="457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BROILER 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PRICE-QUANTITY RELATIONSHIP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/>
              <a:t>Annual, Retail Weight, Deflated Retail Whole Bird Price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8902163091682502E-2"/>
          <c:y val="0.18519648072159997"/>
          <c:w val="0.9064426644945246"/>
          <c:h val="0.67373904846401256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Sheet1!$E$2</c:f>
              <c:strCache>
                <c:ptCount val="1"/>
                <c:pt idx="0">
                  <c:v>98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Sheet1!$B$2</c:f>
              <c:numCache>
                <c:formatCode>General</c:formatCode>
                <c:ptCount val="1"/>
                <c:pt idx="0">
                  <c:v>72.024071423579457</c:v>
                </c:pt>
              </c:numCache>
            </c:numRef>
          </c:xVal>
          <c:yVal>
            <c:numRef>
              <c:f>Sheet1!$C$2</c:f>
              <c:numCache>
                <c:formatCode>General</c:formatCode>
                <c:ptCount val="1"/>
                <c:pt idx="0">
                  <c:v>1.4884220634445253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C67D-4A5B-88FD-24704DADDBA7}"/>
            </c:ext>
          </c:extLst>
        </c:ser>
        <c:ser>
          <c:idx val="1"/>
          <c:order val="1"/>
          <c:tx>
            <c:strRef>
              <c:f>Sheet1!$E$3</c:f>
              <c:strCache>
                <c:ptCount val="1"/>
                <c:pt idx="0">
                  <c:v>99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Sheet1!$B$3</c:f>
              <c:numCache>
                <c:formatCode>General</c:formatCode>
                <c:ptCount val="1"/>
                <c:pt idx="0">
                  <c:v>76.296770985776647</c:v>
                </c:pt>
              </c:numCache>
            </c:numRef>
          </c:xVal>
          <c:yVal>
            <c:numRef>
              <c:f>Sheet1!$C$3</c:f>
              <c:numCache>
                <c:formatCode>General</c:formatCode>
                <c:ptCount val="1"/>
                <c:pt idx="0">
                  <c:v>1.4848851326330195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C67D-4A5B-88FD-24704DADDBA7}"/>
            </c:ext>
          </c:extLst>
        </c:ser>
        <c:ser>
          <c:idx val="2"/>
          <c:order val="2"/>
          <c:tx>
            <c:strRef>
              <c:f>Sheet1!$E$4</c:f>
              <c:strCache>
                <c:ptCount val="1"/>
                <c:pt idx="0">
                  <c:v>00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Sheet1!$B$4</c:f>
              <c:numCache>
                <c:formatCode>General</c:formatCode>
                <c:ptCount val="1"/>
                <c:pt idx="0">
                  <c:v>76.962585849136232</c:v>
                </c:pt>
              </c:numCache>
            </c:numRef>
          </c:xVal>
          <c:yVal>
            <c:numRef>
              <c:f>Sheet1!$C$4</c:f>
              <c:numCache>
                <c:formatCode>General</c:formatCode>
                <c:ptCount val="1"/>
                <c:pt idx="0">
                  <c:v>1.4729609563360011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C67D-4A5B-88FD-24704DADDBA7}"/>
            </c:ext>
          </c:extLst>
        </c:ser>
        <c:ser>
          <c:idx val="3"/>
          <c:order val="3"/>
          <c:tx>
            <c:strRef>
              <c:f>Sheet1!$E$5</c:f>
              <c:strCache>
                <c:ptCount val="1"/>
                <c:pt idx="0">
                  <c:v>01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Sheet1!$B$5</c:f>
              <c:numCache>
                <c:formatCode>General</c:formatCode>
                <c:ptCount val="1"/>
                <c:pt idx="0">
                  <c:v>76.762236882544926</c:v>
                </c:pt>
              </c:numCache>
            </c:numRef>
          </c:xVal>
          <c:yVal>
            <c:numRef>
              <c:f>Sheet1!$C$5</c:f>
              <c:numCache>
                <c:formatCode>General</c:formatCode>
                <c:ptCount val="1"/>
                <c:pt idx="0">
                  <c:v>1.4862381208535056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C67D-4A5B-88FD-24704DADDBA7}"/>
            </c:ext>
          </c:extLst>
        </c:ser>
        <c:ser>
          <c:idx val="4"/>
          <c:order val="4"/>
          <c:tx>
            <c:strRef>
              <c:f>Sheet1!$E$6</c:f>
              <c:strCache>
                <c:ptCount val="1"/>
                <c:pt idx="0">
                  <c:v>02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Sheet1!$B$6</c:f>
              <c:numCache>
                <c:formatCode>General</c:formatCode>
                <c:ptCount val="1"/>
                <c:pt idx="0">
                  <c:v>80.722513572474341</c:v>
                </c:pt>
              </c:numCache>
            </c:numRef>
          </c:xVal>
          <c:yVal>
            <c:numRef>
              <c:f>Sheet1!$C$6</c:f>
              <c:numCache>
                <c:formatCode>General</c:formatCode>
                <c:ptCount val="1"/>
                <c:pt idx="0">
                  <c:v>1.4221236398949435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C67D-4A5B-88FD-24704DADDBA7}"/>
            </c:ext>
          </c:extLst>
        </c:ser>
        <c:ser>
          <c:idx val="5"/>
          <c:order val="5"/>
          <c:tx>
            <c:strRef>
              <c:f>Sheet1!$E$7</c:f>
              <c:strCache>
                <c:ptCount val="1"/>
                <c:pt idx="0">
                  <c:v>03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Sheet1!$B$7</c:f>
              <c:numCache>
                <c:formatCode>General</c:formatCode>
                <c:ptCount val="1"/>
                <c:pt idx="0">
                  <c:v>81.773154381791471</c:v>
                </c:pt>
              </c:numCache>
            </c:numRef>
          </c:xVal>
          <c:yVal>
            <c:numRef>
              <c:f>Sheet1!$C$7</c:f>
              <c:numCache>
                <c:formatCode>General</c:formatCode>
                <c:ptCount val="1"/>
                <c:pt idx="0">
                  <c:v>1.3432935961699954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C67D-4A5B-88FD-24704DADDBA7}"/>
            </c:ext>
          </c:extLst>
        </c:ser>
        <c:ser>
          <c:idx val="6"/>
          <c:order val="6"/>
          <c:tx>
            <c:strRef>
              <c:f>Sheet1!$E$8</c:f>
              <c:strCache>
                <c:ptCount val="1"/>
                <c:pt idx="0">
                  <c:v>04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Sheet1!$B$8</c:f>
              <c:numCache>
                <c:formatCode>General</c:formatCode>
                <c:ptCount val="1"/>
                <c:pt idx="0">
                  <c:v>84.487782179841517</c:v>
                </c:pt>
              </c:numCache>
            </c:numRef>
          </c:xVal>
          <c:yVal>
            <c:numRef>
              <c:f>Sheet1!$C$8</c:f>
              <c:numCache>
                <c:formatCode>General</c:formatCode>
                <c:ptCount val="1"/>
                <c:pt idx="0">
                  <c:v>1.3525846116232705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C67D-4A5B-88FD-24704DADDBA7}"/>
            </c:ext>
          </c:extLst>
        </c:ser>
        <c:ser>
          <c:idx val="7"/>
          <c:order val="7"/>
          <c:tx>
            <c:strRef>
              <c:f>Sheet1!$E$9</c:f>
              <c:strCache>
                <c:ptCount val="1"/>
                <c:pt idx="0">
                  <c:v>05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Sheet1!$B$9</c:f>
              <c:numCache>
                <c:formatCode>General</c:formatCode>
                <c:ptCount val="1"/>
                <c:pt idx="0">
                  <c:v>85.950699602841226</c:v>
                </c:pt>
              </c:numCache>
            </c:numRef>
          </c:xVal>
          <c:yVal>
            <c:numRef>
              <c:f>Sheet1!$C$9</c:f>
              <c:numCache>
                <c:formatCode>General</c:formatCode>
                <c:ptCount val="1"/>
                <c:pt idx="0">
                  <c:v>1.2945092942272798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C67D-4A5B-88FD-24704DADDBA7}"/>
            </c:ext>
          </c:extLst>
        </c:ser>
        <c:ser>
          <c:idx val="8"/>
          <c:order val="8"/>
          <c:tx>
            <c:strRef>
              <c:f>Sheet1!$E$10</c:f>
              <c:strCache>
                <c:ptCount val="1"/>
                <c:pt idx="0">
                  <c:v>06</c:v>
                </c:pt>
              </c:strCache>
            </c:strRef>
          </c:tx>
          <c:spPr>
            <a:ln w="28575">
              <a:noFill/>
            </a:ln>
          </c:spPr>
          <c:dPt>
            <c:idx val="0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8-C67D-4A5B-88FD-24704DADDBA7}"/>
              </c:ext>
            </c:extLst>
          </c:dPt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Sheet1!$B$10</c:f>
              <c:numCache>
                <c:formatCode>General</c:formatCode>
                <c:ptCount val="1"/>
                <c:pt idx="0">
                  <c:v>86.674769775178291</c:v>
                </c:pt>
              </c:numCache>
            </c:numRef>
          </c:xVal>
          <c:yVal>
            <c:numRef>
              <c:f>Sheet1!$C$10</c:f>
              <c:numCache>
                <c:formatCode>General</c:formatCode>
                <c:ptCount val="1"/>
                <c:pt idx="0">
                  <c:v>1.2481513641247677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9-C67D-4A5B-88FD-24704DADDBA7}"/>
            </c:ext>
          </c:extLst>
        </c:ser>
        <c:ser>
          <c:idx val="9"/>
          <c:order val="9"/>
          <c:tx>
            <c:strRef>
              <c:f>Sheet1!$E$11</c:f>
              <c:strCache>
                <c:ptCount val="1"/>
                <c:pt idx="0">
                  <c:v>07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Sheet1!$B$11</c:f>
              <c:numCache>
                <c:formatCode>General</c:formatCode>
                <c:ptCount val="1"/>
                <c:pt idx="0">
                  <c:v>85.306102223550383</c:v>
                </c:pt>
              </c:numCache>
            </c:numRef>
          </c:xVal>
          <c:yVal>
            <c:numRef>
              <c:f>Sheet1!$C$11</c:f>
              <c:numCache>
                <c:formatCode>General</c:formatCode>
                <c:ptCount val="1"/>
                <c:pt idx="0">
                  <c:v>1.2914644832790958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A-C67D-4A5B-88FD-24704DADDBA7}"/>
            </c:ext>
          </c:extLst>
        </c:ser>
        <c:ser>
          <c:idx val="10"/>
          <c:order val="10"/>
          <c:tx>
            <c:strRef>
              <c:f>Sheet1!$E$12</c:f>
              <c:strCache>
                <c:ptCount val="1"/>
                <c:pt idx="0">
                  <c:v>08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dLbl>
              <c:idx val="0"/>
              <c:dLblPos val="ct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67D-4A5B-88FD-24704DADDBA7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Sheet1!$B$12</c:f>
              <c:numCache>
                <c:formatCode>General</c:formatCode>
                <c:ptCount val="1"/>
                <c:pt idx="0">
                  <c:v>83.544551159350789</c:v>
                </c:pt>
              </c:numCache>
            </c:numRef>
          </c:xVal>
          <c:yVal>
            <c:numRef>
              <c:f>Sheet1!$C$12</c:f>
              <c:numCache>
                <c:formatCode>General</c:formatCode>
                <c:ptCount val="1"/>
                <c:pt idx="0">
                  <c:v>1.3712936346524567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C-C67D-4A5B-88FD-24704DADDBA7}"/>
            </c:ext>
          </c:extLst>
        </c:ser>
        <c:ser>
          <c:idx val="11"/>
          <c:order val="11"/>
          <c:tx>
            <c:strRef>
              <c:f>Sheet1!$E$13</c:f>
              <c:strCache>
                <c:ptCount val="1"/>
                <c:pt idx="0">
                  <c:v>09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Sheet1!$B$13</c:f>
              <c:numCache>
                <c:formatCode>General</c:formatCode>
                <c:ptCount val="1"/>
                <c:pt idx="0">
                  <c:v>79.793755191062203</c:v>
                </c:pt>
              </c:numCache>
            </c:numRef>
          </c:xVal>
          <c:yVal>
            <c:numRef>
              <c:f>Sheet1!$C$13</c:f>
              <c:numCache>
                <c:formatCode>General</c:formatCode>
                <c:ptCount val="1"/>
                <c:pt idx="0">
                  <c:v>1.443342818856618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D-C67D-4A5B-88FD-24704DADDBA7}"/>
            </c:ext>
          </c:extLst>
        </c:ser>
        <c:ser>
          <c:idx val="12"/>
          <c:order val="12"/>
          <c:tx>
            <c:strRef>
              <c:f>Sheet1!$E$14</c:f>
              <c:strCache>
                <c:ptCount val="1"/>
                <c:pt idx="0">
                  <c:v>10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Sheet1!$B$14</c:f>
              <c:numCache>
                <c:formatCode>General</c:formatCode>
                <c:ptCount val="1"/>
                <c:pt idx="0">
                  <c:v>82.350629543820105</c:v>
                </c:pt>
              </c:numCache>
            </c:numRef>
          </c:xVal>
          <c:yVal>
            <c:numRef>
              <c:f>Sheet1!$C$14</c:f>
              <c:numCache>
                <c:formatCode>General</c:formatCode>
                <c:ptCount val="1"/>
                <c:pt idx="0">
                  <c:v>1.4092809115791978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E-C67D-4A5B-88FD-24704DADDBA7}"/>
            </c:ext>
          </c:extLst>
        </c:ser>
        <c:ser>
          <c:idx val="13"/>
          <c:order val="13"/>
          <c:tx>
            <c:strRef>
              <c:f>Sheet1!$E$15</c:f>
              <c:strCache>
                <c:ptCount val="1"/>
                <c:pt idx="0">
                  <c:v>11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Sheet1!$B$15</c:f>
              <c:numCache>
                <c:formatCode>General</c:formatCode>
                <c:ptCount val="1"/>
                <c:pt idx="0">
                  <c:v>82.913007961213921</c:v>
                </c:pt>
              </c:numCache>
            </c:numRef>
          </c:xVal>
          <c:yVal>
            <c:numRef>
              <c:f>Sheet1!$C$15</c:f>
              <c:numCache>
                <c:formatCode>General</c:formatCode>
                <c:ptCount val="1"/>
                <c:pt idx="0">
                  <c:v>1.4115863767704044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F-C67D-4A5B-88FD-24704DADDBA7}"/>
            </c:ext>
          </c:extLst>
        </c:ser>
        <c:ser>
          <c:idx val="14"/>
          <c:order val="14"/>
          <c:tx>
            <c:strRef>
              <c:f>Sheet1!$E$16</c:f>
              <c:strCache>
                <c:ptCount val="1"/>
                <c:pt idx="0">
                  <c:v>12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Sheet1!$B$16</c:f>
              <c:numCache>
                <c:formatCode>General</c:formatCode>
                <c:ptCount val="1"/>
                <c:pt idx="0">
                  <c:v>80.429332290336291</c:v>
                </c:pt>
              </c:numCache>
            </c:numRef>
          </c:xVal>
          <c:yVal>
            <c:numRef>
              <c:f>Sheet1!$C$16</c:f>
              <c:numCache>
                <c:formatCode>General</c:formatCode>
                <c:ptCount val="1"/>
                <c:pt idx="0">
                  <c:v>1.5261755289656775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0-C67D-4A5B-88FD-24704DADDBA7}"/>
            </c:ext>
          </c:extLst>
        </c:ser>
        <c:ser>
          <c:idx val="15"/>
          <c:order val="15"/>
          <c:tx>
            <c:strRef>
              <c:f>Sheet1!$E$17</c:f>
              <c:strCache>
                <c:ptCount val="1"/>
                <c:pt idx="0">
                  <c:v>13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Sheet1!$B$17</c:f>
              <c:numCache>
                <c:formatCode>General</c:formatCode>
                <c:ptCount val="1"/>
                <c:pt idx="0">
                  <c:v>81.95891096487064</c:v>
                </c:pt>
              </c:numCache>
            </c:numRef>
          </c:xVal>
          <c:yVal>
            <c:numRef>
              <c:f>Sheet1!$C$17</c:f>
              <c:numCache>
                <c:formatCode>General</c:formatCode>
                <c:ptCount val="1"/>
                <c:pt idx="0">
                  <c:v>1.5787178215558206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1-C67D-4A5B-88FD-24704DADDBA7}"/>
            </c:ext>
          </c:extLst>
        </c:ser>
        <c:ser>
          <c:idx val="16"/>
          <c:order val="16"/>
          <c:tx>
            <c:strRef>
              <c:f>Sheet1!$E$18</c:f>
              <c:strCache>
                <c:ptCount val="1"/>
                <c:pt idx="0">
                  <c:v>14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Sheet1!$B$18</c:f>
              <c:numCache>
                <c:formatCode>General</c:formatCode>
                <c:ptCount val="1"/>
                <c:pt idx="0">
                  <c:v>83.467920482295455</c:v>
                </c:pt>
              </c:numCache>
            </c:numRef>
          </c:xVal>
          <c:yVal>
            <c:numRef>
              <c:f>Sheet1!$C$18</c:f>
              <c:numCache>
                <c:formatCode>General</c:formatCode>
                <c:ptCount val="1"/>
                <c:pt idx="0">
                  <c:v>1.5901618941931737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2-C67D-4A5B-88FD-24704DADDBA7}"/>
            </c:ext>
          </c:extLst>
        </c:ser>
        <c:ser>
          <c:idx val="17"/>
          <c:order val="17"/>
          <c:tx>
            <c:strRef>
              <c:f>Sheet1!$E$19</c:f>
              <c:strCache>
                <c:ptCount val="1"/>
                <c:pt idx="0">
                  <c:v>15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Sheet1!$B$19</c:f>
              <c:numCache>
                <c:formatCode>General</c:formatCode>
                <c:ptCount val="1"/>
                <c:pt idx="0">
                  <c:v>89.074263220938917</c:v>
                </c:pt>
              </c:numCache>
            </c:numRef>
          </c:xVal>
          <c:yVal>
            <c:numRef>
              <c:f>Sheet1!$C$19</c:f>
              <c:numCache>
                <c:formatCode>General</c:formatCode>
                <c:ptCount val="1"/>
                <c:pt idx="0">
                  <c:v>1.5292963130420487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3-C67D-4A5B-88FD-24704DADDBA7}"/>
            </c:ext>
          </c:extLst>
        </c:ser>
        <c:ser>
          <c:idx val="18"/>
          <c:order val="18"/>
          <c:tx>
            <c:strRef>
              <c:f>Sheet1!$E$20</c:f>
              <c:strCache>
                <c:ptCount val="1"/>
                <c:pt idx="0">
                  <c:v>16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dLbl>
              <c:idx val="0"/>
              <c:dLblPos val="ct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C67D-4A5B-88FD-24704DADDBA7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Sheet1!$B$20</c:f>
              <c:numCache>
                <c:formatCode>General</c:formatCode>
                <c:ptCount val="1"/>
                <c:pt idx="0">
                  <c:v>89.841738115506161</c:v>
                </c:pt>
              </c:numCache>
            </c:numRef>
          </c:xVal>
          <c:yVal>
            <c:numRef>
              <c:f>Sheet1!$C$20</c:f>
              <c:numCache>
                <c:formatCode>General</c:formatCode>
                <c:ptCount val="1"/>
                <c:pt idx="0">
                  <c:v>1.4898735422752889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5-C67D-4A5B-88FD-24704DADDBA7}"/>
            </c:ext>
          </c:extLst>
        </c:ser>
        <c:ser>
          <c:idx val="19"/>
          <c:order val="19"/>
          <c:tx>
            <c:strRef>
              <c:f>Sheet1!$E$21</c:f>
              <c:strCache>
                <c:ptCount val="1"/>
                <c:pt idx="0">
                  <c:v>17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Sheet1!$B$21</c:f>
              <c:numCache>
                <c:formatCode>General</c:formatCode>
                <c:ptCount val="1"/>
                <c:pt idx="0">
                  <c:v>91.067172678004269</c:v>
                </c:pt>
              </c:numCache>
            </c:numRef>
          </c:xVal>
          <c:yVal>
            <c:numRef>
              <c:f>Sheet1!$C$21</c:f>
              <c:numCache>
                <c:formatCode>General</c:formatCode>
                <c:ptCount val="1"/>
                <c:pt idx="0">
                  <c:v>1.471916666666667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6-C67D-4A5B-88FD-24704DADDBA7}"/>
            </c:ext>
          </c:extLst>
        </c:ser>
        <c:ser>
          <c:idx val="20"/>
          <c:order val="20"/>
          <c:tx>
            <c:strRef>
              <c:f>Sheet1!$E$22</c:f>
              <c:strCache>
                <c:ptCount val="1"/>
                <c:pt idx="0">
                  <c:v>18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Sheet1!$B$22</c:f>
              <c:numCache>
                <c:formatCode>General</c:formatCode>
                <c:ptCount val="1"/>
                <c:pt idx="0">
                  <c:v>92.551236315182237</c:v>
                </c:pt>
              </c:numCache>
            </c:numRef>
          </c:xVal>
          <c:yVal>
            <c:numRef>
              <c:f>Sheet1!$C$22</c:f>
              <c:numCache>
                <c:formatCode>General</c:formatCode>
                <c:ptCount val="1"/>
                <c:pt idx="0">
                  <c:v>1.4635533266204588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7-C67D-4A5B-88FD-24704DADDBA7}"/>
            </c:ext>
          </c:extLst>
        </c:ser>
        <c:ser>
          <c:idx val="21"/>
          <c:order val="21"/>
          <c:tx>
            <c:strRef>
              <c:f>Sheet1!$E$23</c:f>
              <c:strCache>
                <c:ptCount val="1"/>
                <c:pt idx="0">
                  <c:v>19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Sheet1!$B$23</c:f>
              <c:numCache>
                <c:formatCode>General</c:formatCode>
                <c:ptCount val="1"/>
                <c:pt idx="0">
                  <c:v>95.098781382194872</c:v>
                </c:pt>
              </c:numCache>
            </c:numRef>
          </c:xVal>
          <c:yVal>
            <c:numRef>
              <c:f>Sheet1!$C$23</c:f>
              <c:numCache>
                <c:formatCode>General</c:formatCode>
                <c:ptCount val="1"/>
                <c:pt idx="0">
                  <c:v>1.437389431582186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8-C67D-4A5B-88FD-24704DADDBA7}"/>
            </c:ext>
          </c:extLst>
        </c:ser>
        <c:ser>
          <c:idx val="22"/>
          <c:order val="22"/>
          <c:tx>
            <c:strRef>
              <c:f>Sheet1!$E$24</c:f>
              <c:strCache>
                <c:ptCount val="1"/>
                <c:pt idx="0">
                  <c:v>20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Sheet1!$B$24</c:f>
              <c:numCache>
                <c:formatCode>General</c:formatCode>
                <c:ptCount val="1"/>
                <c:pt idx="0">
                  <c:v>96.129715258033301</c:v>
                </c:pt>
              </c:numCache>
            </c:numRef>
          </c:xVal>
          <c:yVal>
            <c:numRef>
              <c:f>Sheet1!$C$24</c:f>
              <c:numCache>
                <c:formatCode>General</c:formatCode>
                <c:ptCount val="1"/>
                <c:pt idx="0">
                  <c:v>1.483103302216805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9-C67D-4A5B-88FD-24704DADDBA7}"/>
            </c:ext>
          </c:extLst>
        </c:ser>
        <c:ser>
          <c:idx val="23"/>
          <c:order val="23"/>
          <c:tx>
            <c:strRef>
              <c:f>Sheet1!$E$25</c:f>
              <c:strCache>
                <c:ptCount val="1"/>
                <c:pt idx="0">
                  <c:v>21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dLbl>
              <c:idx val="0"/>
              <c:dLblPos val="ct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C67D-4A5B-88FD-24704DADDBA7}"/>
                </c:ext>
              </c:extLst>
            </c:dLbl>
            <c:numFmt formatCode="#\ ?/?" sourceLinked="0"/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Sheet1!$B$25</c:f>
              <c:numCache>
                <c:formatCode>General</c:formatCode>
                <c:ptCount val="1"/>
                <c:pt idx="0">
                  <c:v>96.454568603769005</c:v>
                </c:pt>
              </c:numCache>
            </c:numRef>
          </c:xVal>
          <c:yVal>
            <c:numRef>
              <c:f>Sheet1!$C$25</c:f>
              <c:numCache>
                <c:formatCode>General</c:formatCode>
                <c:ptCount val="1"/>
                <c:pt idx="0">
                  <c:v>1.3851209324973763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B-C67D-4A5B-88FD-24704DADDBA7}"/>
            </c:ext>
          </c:extLst>
        </c:ser>
        <c:ser>
          <c:idx val="24"/>
          <c:order val="24"/>
          <c:tx>
            <c:strRef>
              <c:f>Sheet1!$E$26</c:f>
              <c:strCache>
                <c:ptCount val="1"/>
                <c:pt idx="0">
                  <c:v>22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dLbl>
              <c:idx val="0"/>
              <c:numFmt formatCode="General" sourceLinked="0"/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ct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25B8-4554-A764-9FCA84B9F6A1}"/>
                </c:ext>
              </c:extLst>
            </c:dLbl>
            <c:numFmt formatCode="h:mm:ss;@" sourceLinked="0"/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Sheet1!$B$26</c:f>
              <c:numCache>
                <c:formatCode>General</c:formatCode>
                <c:ptCount val="1"/>
                <c:pt idx="0">
                  <c:v>98.542525850212471</c:v>
                </c:pt>
              </c:numCache>
            </c:numRef>
          </c:xVal>
          <c:yVal>
            <c:numRef>
              <c:f>Sheet1!$C$26</c:f>
              <c:numCache>
                <c:formatCode>General</c:formatCode>
                <c:ptCount val="1"/>
                <c:pt idx="0">
                  <c:v>1.5263379473834406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D-C67D-4A5B-88FD-24704DADDBA7}"/>
            </c:ext>
          </c:extLst>
        </c:ser>
        <c:ser>
          <c:idx val="25"/>
          <c:order val="25"/>
          <c:tx>
            <c:strRef>
              <c:f>Sheet1!$E$27</c:f>
              <c:strCache>
                <c:ptCount val="1"/>
                <c:pt idx="0">
                  <c:v>23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Sheet1!$B$27</c:f>
              <c:numCache>
                <c:formatCode>General</c:formatCode>
                <c:ptCount val="1"/>
                <c:pt idx="0">
                  <c:v>98.866412568131935</c:v>
                </c:pt>
              </c:numCache>
            </c:numRef>
          </c:xVal>
          <c:yVal>
            <c:numRef>
              <c:f>Sheet1!$C$27</c:f>
              <c:numCache>
                <c:formatCode>General</c:formatCode>
                <c:ptCount val="1"/>
                <c:pt idx="0">
                  <c:v>1.5654859753720498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E-C67D-4A5B-88FD-24704DADDBA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241426976"/>
        <c:axId val="241423448"/>
      </c:scatterChart>
      <c:valAx>
        <c:axId val="241426976"/>
        <c:scaling>
          <c:orientation val="minMax"/>
          <c:min val="71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Pounds</a:t>
                </a:r>
                <a:r>
                  <a:rPr lang="en-US" baseline="0" dirty="0"/>
                  <a:t> Per Capita</a:t>
                </a:r>
                <a:endParaRPr lang="en-US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41423448"/>
        <c:crosses val="autoZero"/>
        <c:crossBetween val="midCat"/>
      </c:valAx>
      <c:valAx>
        <c:axId val="241423448"/>
        <c:scaling>
          <c:orientation val="minMax"/>
          <c:min val="1.2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$ Per</a:t>
                </a:r>
                <a:r>
                  <a:rPr lang="en-US" b="0" baseline="0" dirty="0"/>
                  <a:t> Pound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8518531088786323E-2"/>
              <c:y val="0.10391944844922554"/>
            </c:manualLayout>
          </c:layout>
          <c:overlay val="0"/>
        </c:title>
        <c:numFmt formatCode="#,##0.00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241426976"/>
        <c:crosses val="autoZero"/>
        <c:crossBetween val="midCat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BROILER 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PRICE-QUANTITY RELATIONSHIP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/>
              <a:t>Annual, Retail Weight, Deflated Retail Composite Price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8902163091682495E-2"/>
          <c:y val="0.18519648072160008"/>
          <c:w val="0.9064426644945246"/>
          <c:h val="0.67373904846401311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Sheet1!$E$2</c:f>
              <c:strCache>
                <c:ptCount val="1"/>
                <c:pt idx="0">
                  <c:v>98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Sheet1!$B$2</c:f>
              <c:numCache>
                <c:formatCode>General</c:formatCode>
                <c:ptCount val="1"/>
                <c:pt idx="0">
                  <c:v>72.024071423579457</c:v>
                </c:pt>
              </c:numCache>
            </c:numRef>
          </c:xVal>
          <c:yVal>
            <c:numRef>
              <c:f>Sheet1!$C$2</c:f>
              <c:numCache>
                <c:formatCode>General</c:formatCode>
                <c:ptCount val="1"/>
                <c:pt idx="0">
                  <c:v>2.1924751731580123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F82A-4F3A-95E7-C67C30DEFE97}"/>
            </c:ext>
          </c:extLst>
        </c:ser>
        <c:ser>
          <c:idx val="1"/>
          <c:order val="1"/>
          <c:tx>
            <c:strRef>
              <c:f>Sheet1!$E$3</c:f>
              <c:strCache>
                <c:ptCount val="1"/>
                <c:pt idx="0">
                  <c:v>99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Sheet1!$B$3</c:f>
              <c:numCache>
                <c:formatCode>General</c:formatCode>
                <c:ptCount val="1"/>
                <c:pt idx="0">
                  <c:v>76.296770985776647</c:v>
                </c:pt>
              </c:numCache>
            </c:numRef>
          </c:xVal>
          <c:yVal>
            <c:numRef>
              <c:f>Sheet1!$C$3</c:f>
              <c:numCache>
                <c:formatCode>General</c:formatCode>
                <c:ptCount val="1"/>
                <c:pt idx="0">
                  <c:v>2.171298013434396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F82A-4F3A-95E7-C67C30DEFE97}"/>
            </c:ext>
          </c:extLst>
        </c:ser>
        <c:ser>
          <c:idx val="2"/>
          <c:order val="2"/>
          <c:tx>
            <c:strRef>
              <c:f>Sheet1!$E$4</c:f>
              <c:strCache>
                <c:ptCount val="1"/>
                <c:pt idx="0">
                  <c:v>00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Sheet1!$B$4</c:f>
              <c:numCache>
                <c:formatCode>General</c:formatCode>
                <c:ptCount val="1"/>
                <c:pt idx="0">
                  <c:v>76.962585849136232</c:v>
                </c:pt>
              </c:numCache>
            </c:numRef>
          </c:xVal>
          <c:yVal>
            <c:numRef>
              <c:f>Sheet1!$C$4</c:f>
              <c:numCache>
                <c:formatCode>General</c:formatCode>
                <c:ptCount val="1"/>
                <c:pt idx="0">
                  <c:v>2.1358621416719381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F82A-4F3A-95E7-C67C30DEFE97}"/>
            </c:ext>
          </c:extLst>
        </c:ser>
        <c:ser>
          <c:idx val="3"/>
          <c:order val="3"/>
          <c:tx>
            <c:strRef>
              <c:f>Sheet1!$E$5</c:f>
              <c:strCache>
                <c:ptCount val="1"/>
                <c:pt idx="0">
                  <c:v>01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Sheet1!$B$5</c:f>
              <c:numCache>
                <c:formatCode>General</c:formatCode>
                <c:ptCount val="1"/>
                <c:pt idx="0">
                  <c:v>76.762236882544926</c:v>
                </c:pt>
              </c:numCache>
            </c:numRef>
          </c:xVal>
          <c:yVal>
            <c:numRef>
              <c:f>Sheet1!$C$5</c:f>
              <c:numCache>
                <c:formatCode>General</c:formatCode>
                <c:ptCount val="1"/>
                <c:pt idx="0">
                  <c:v>2.1209333801775148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F82A-4F3A-95E7-C67C30DEFE97}"/>
            </c:ext>
          </c:extLst>
        </c:ser>
        <c:ser>
          <c:idx val="4"/>
          <c:order val="4"/>
          <c:tx>
            <c:strRef>
              <c:f>Sheet1!$E$6</c:f>
              <c:strCache>
                <c:ptCount val="1"/>
                <c:pt idx="0">
                  <c:v>02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Sheet1!$B$6</c:f>
              <c:numCache>
                <c:formatCode>General</c:formatCode>
                <c:ptCount val="1"/>
                <c:pt idx="0">
                  <c:v>80.722513572474341</c:v>
                </c:pt>
              </c:numCache>
            </c:numRef>
          </c:xVal>
          <c:yVal>
            <c:numRef>
              <c:f>Sheet1!$C$6</c:f>
              <c:numCache>
                <c:formatCode>General</c:formatCode>
                <c:ptCount val="1"/>
                <c:pt idx="0">
                  <c:v>2.1432717561632346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F82A-4F3A-95E7-C67C30DEFE97}"/>
            </c:ext>
          </c:extLst>
        </c:ser>
        <c:ser>
          <c:idx val="5"/>
          <c:order val="5"/>
          <c:tx>
            <c:strRef>
              <c:f>Sheet1!$E$7</c:f>
              <c:strCache>
                <c:ptCount val="1"/>
                <c:pt idx="0">
                  <c:v>03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Sheet1!$B$7</c:f>
              <c:numCache>
                <c:formatCode>General</c:formatCode>
                <c:ptCount val="1"/>
                <c:pt idx="0">
                  <c:v>81.773154381791471</c:v>
                </c:pt>
              </c:numCache>
            </c:numRef>
          </c:xVal>
          <c:yVal>
            <c:numRef>
              <c:f>Sheet1!$C$7</c:f>
              <c:numCache>
                <c:formatCode>General</c:formatCode>
                <c:ptCount val="1"/>
                <c:pt idx="0">
                  <c:v>2.0948122870025245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F82A-4F3A-95E7-C67C30DEFE97}"/>
            </c:ext>
          </c:extLst>
        </c:ser>
        <c:ser>
          <c:idx val="6"/>
          <c:order val="6"/>
          <c:tx>
            <c:strRef>
              <c:f>Sheet1!$E$8</c:f>
              <c:strCache>
                <c:ptCount val="1"/>
                <c:pt idx="0">
                  <c:v>04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Sheet1!$B$8</c:f>
              <c:numCache>
                <c:formatCode>General</c:formatCode>
                <c:ptCount val="1"/>
                <c:pt idx="0">
                  <c:v>84.487782179841517</c:v>
                </c:pt>
              </c:numCache>
            </c:numRef>
          </c:xVal>
          <c:yVal>
            <c:numRef>
              <c:f>Sheet1!$C$8</c:f>
              <c:numCache>
                <c:formatCode>General</c:formatCode>
                <c:ptCount val="1"/>
                <c:pt idx="0">
                  <c:v>2.184994112502209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F82A-4F3A-95E7-C67C30DEFE97}"/>
            </c:ext>
          </c:extLst>
        </c:ser>
        <c:ser>
          <c:idx val="7"/>
          <c:order val="7"/>
          <c:tx>
            <c:strRef>
              <c:f>Sheet1!$E$9</c:f>
              <c:strCache>
                <c:ptCount val="1"/>
                <c:pt idx="0">
                  <c:v>05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Sheet1!$B$9</c:f>
              <c:numCache>
                <c:formatCode>General</c:formatCode>
                <c:ptCount val="1"/>
                <c:pt idx="0">
                  <c:v>85.950699602841226</c:v>
                </c:pt>
              </c:numCache>
            </c:numRef>
          </c:xVal>
          <c:yVal>
            <c:numRef>
              <c:f>Sheet1!$C$9</c:f>
              <c:numCache>
                <c:formatCode>General</c:formatCode>
                <c:ptCount val="1"/>
                <c:pt idx="0">
                  <c:v>2.1343514476760346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F82A-4F3A-95E7-C67C30DEFE97}"/>
            </c:ext>
          </c:extLst>
        </c:ser>
        <c:ser>
          <c:idx val="8"/>
          <c:order val="8"/>
          <c:tx>
            <c:strRef>
              <c:f>Sheet1!$E$10</c:f>
              <c:strCache>
                <c:ptCount val="1"/>
                <c:pt idx="0">
                  <c:v>06</c:v>
                </c:pt>
              </c:strCache>
            </c:strRef>
          </c:tx>
          <c:spPr>
            <a:ln w="28575">
              <a:noFill/>
            </a:ln>
          </c:spPr>
          <c:dPt>
            <c:idx val="0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8-F82A-4F3A-95E7-C67C30DEFE97}"/>
              </c:ext>
            </c:extLst>
          </c:dPt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Sheet1!$B$10</c:f>
              <c:numCache>
                <c:formatCode>General</c:formatCode>
                <c:ptCount val="1"/>
                <c:pt idx="0">
                  <c:v>86.674769775178291</c:v>
                </c:pt>
              </c:numCache>
            </c:numRef>
          </c:xVal>
          <c:yVal>
            <c:numRef>
              <c:f>Sheet1!$C$10</c:f>
              <c:numCache>
                <c:formatCode>General</c:formatCode>
                <c:ptCount val="1"/>
                <c:pt idx="0">
                  <c:v>1.8682509591404262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9-F82A-4F3A-95E7-C67C30DEFE97}"/>
            </c:ext>
          </c:extLst>
        </c:ser>
        <c:ser>
          <c:idx val="9"/>
          <c:order val="9"/>
          <c:tx>
            <c:strRef>
              <c:f>Sheet1!$E$11</c:f>
              <c:strCache>
                <c:ptCount val="1"/>
                <c:pt idx="0">
                  <c:v>07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Sheet1!$B$11</c:f>
              <c:numCache>
                <c:formatCode>General</c:formatCode>
                <c:ptCount val="1"/>
                <c:pt idx="0">
                  <c:v>85.306102223550383</c:v>
                </c:pt>
              </c:numCache>
            </c:numRef>
          </c:xVal>
          <c:yVal>
            <c:numRef>
              <c:f>Sheet1!$C$11</c:f>
              <c:numCache>
                <c:formatCode>General</c:formatCode>
                <c:ptCount val="1"/>
                <c:pt idx="0">
                  <c:v>1.9121394482468435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A-F82A-4F3A-95E7-C67C30DEFE97}"/>
            </c:ext>
          </c:extLst>
        </c:ser>
        <c:ser>
          <c:idx val="10"/>
          <c:order val="10"/>
          <c:tx>
            <c:strRef>
              <c:f>Sheet1!$E$12</c:f>
              <c:strCache>
                <c:ptCount val="1"/>
                <c:pt idx="0">
                  <c:v>08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dLbl>
              <c:idx val="0"/>
              <c:dLblPos val="ct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82A-4F3A-95E7-C67C30DEFE97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Sheet1!$B$12</c:f>
              <c:numCache>
                <c:formatCode>General</c:formatCode>
                <c:ptCount val="1"/>
                <c:pt idx="0">
                  <c:v>83.544551159350789</c:v>
                </c:pt>
              </c:numCache>
            </c:numRef>
          </c:xVal>
          <c:yVal>
            <c:numRef>
              <c:f>Sheet1!$C$12</c:f>
              <c:numCache>
                <c:formatCode>General</c:formatCode>
                <c:ptCount val="1"/>
                <c:pt idx="0">
                  <c:v>1.9842906428595777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C-F82A-4F3A-95E7-C67C30DEFE97}"/>
            </c:ext>
          </c:extLst>
        </c:ser>
        <c:ser>
          <c:idx val="11"/>
          <c:order val="11"/>
          <c:tx>
            <c:strRef>
              <c:f>Sheet1!$E$13</c:f>
              <c:strCache>
                <c:ptCount val="1"/>
                <c:pt idx="0">
                  <c:v>09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Sheet1!$B$13</c:f>
              <c:numCache>
                <c:formatCode>General</c:formatCode>
                <c:ptCount val="1"/>
                <c:pt idx="0">
                  <c:v>79.793755191062203</c:v>
                </c:pt>
              </c:numCache>
            </c:numRef>
          </c:xVal>
          <c:yVal>
            <c:numRef>
              <c:f>Sheet1!$C$13</c:f>
              <c:numCache>
                <c:formatCode>General</c:formatCode>
                <c:ptCount val="1"/>
                <c:pt idx="0">
                  <c:v>2.0096469418597649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D-F82A-4F3A-95E7-C67C30DEFE97}"/>
            </c:ext>
          </c:extLst>
        </c:ser>
        <c:ser>
          <c:idx val="12"/>
          <c:order val="12"/>
          <c:tx>
            <c:strRef>
              <c:f>Sheet1!$E$14</c:f>
              <c:strCache>
                <c:ptCount val="1"/>
                <c:pt idx="0">
                  <c:v>10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Sheet1!$B$14</c:f>
              <c:numCache>
                <c:formatCode>General</c:formatCode>
                <c:ptCount val="1"/>
                <c:pt idx="0">
                  <c:v>82.350629543820105</c:v>
                </c:pt>
              </c:numCache>
            </c:numRef>
          </c:xVal>
          <c:yVal>
            <c:numRef>
              <c:f>Sheet1!$C$14</c:f>
              <c:numCache>
                <c:formatCode>General</c:formatCode>
                <c:ptCount val="1"/>
                <c:pt idx="0">
                  <c:v>1.955546186257884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E-F82A-4F3A-95E7-C67C30DEFE97}"/>
            </c:ext>
          </c:extLst>
        </c:ser>
        <c:ser>
          <c:idx val="13"/>
          <c:order val="13"/>
          <c:tx>
            <c:strRef>
              <c:f>Sheet1!$E$15</c:f>
              <c:strCache>
                <c:ptCount val="1"/>
                <c:pt idx="0">
                  <c:v>11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Sheet1!$B$15</c:f>
              <c:numCache>
                <c:formatCode>General</c:formatCode>
                <c:ptCount val="1"/>
                <c:pt idx="0">
                  <c:v>82.913007961213921</c:v>
                </c:pt>
              </c:numCache>
            </c:numRef>
          </c:xVal>
          <c:yVal>
            <c:numRef>
              <c:f>Sheet1!$C$15</c:f>
              <c:numCache>
                <c:formatCode>General</c:formatCode>
                <c:ptCount val="1"/>
                <c:pt idx="0">
                  <c:v>1.931805860622037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F-F82A-4F3A-95E7-C67C30DEFE97}"/>
            </c:ext>
          </c:extLst>
        </c:ser>
        <c:ser>
          <c:idx val="14"/>
          <c:order val="14"/>
          <c:tx>
            <c:strRef>
              <c:f>Sheet1!$E$16</c:f>
              <c:strCache>
                <c:ptCount val="1"/>
                <c:pt idx="0">
                  <c:v>12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Sheet1!$B$16</c:f>
              <c:numCache>
                <c:formatCode>General</c:formatCode>
                <c:ptCount val="1"/>
                <c:pt idx="0">
                  <c:v>80.429332290336291</c:v>
                </c:pt>
              </c:numCache>
            </c:numRef>
          </c:xVal>
          <c:yVal>
            <c:numRef>
              <c:f>Sheet1!$C$16</c:f>
              <c:numCache>
                <c:formatCode>General</c:formatCode>
                <c:ptCount val="1"/>
                <c:pt idx="0">
                  <c:v>2.0309079101038665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0-F82A-4F3A-95E7-C67C30DEFE97}"/>
            </c:ext>
          </c:extLst>
        </c:ser>
        <c:ser>
          <c:idx val="15"/>
          <c:order val="15"/>
          <c:tx>
            <c:strRef>
              <c:f>Sheet1!$E$17</c:f>
              <c:strCache>
                <c:ptCount val="1"/>
                <c:pt idx="0">
                  <c:v>13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Sheet1!$B$17</c:f>
              <c:numCache>
                <c:formatCode>General</c:formatCode>
                <c:ptCount val="1"/>
                <c:pt idx="0">
                  <c:v>81.95891096487064</c:v>
                </c:pt>
              </c:numCache>
            </c:numRef>
          </c:xVal>
          <c:yVal>
            <c:numRef>
              <c:f>Sheet1!$C$17</c:f>
              <c:numCache>
                <c:formatCode>General</c:formatCode>
                <c:ptCount val="1"/>
                <c:pt idx="0">
                  <c:v>2.0730659725444345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1-F82A-4F3A-95E7-C67C30DEFE97}"/>
            </c:ext>
          </c:extLst>
        </c:ser>
        <c:ser>
          <c:idx val="16"/>
          <c:order val="16"/>
          <c:tx>
            <c:strRef>
              <c:f>Sheet1!$E$18</c:f>
              <c:strCache>
                <c:ptCount val="1"/>
                <c:pt idx="0">
                  <c:v>14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Sheet1!$B$18</c:f>
              <c:numCache>
                <c:formatCode>General</c:formatCode>
                <c:ptCount val="1"/>
                <c:pt idx="0">
                  <c:v>83.467920482295455</c:v>
                </c:pt>
              </c:numCache>
            </c:numRef>
          </c:xVal>
          <c:yVal>
            <c:numRef>
              <c:f>Sheet1!$C$18</c:f>
              <c:numCache>
                <c:formatCode>General</c:formatCode>
                <c:ptCount val="1"/>
                <c:pt idx="0">
                  <c:v>2.0355369137913697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2-F82A-4F3A-95E7-C67C30DEFE97}"/>
            </c:ext>
          </c:extLst>
        </c:ser>
        <c:ser>
          <c:idx val="17"/>
          <c:order val="17"/>
          <c:tx>
            <c:strRef>
              <c:f>Sheet1!$E$19</c:f>
              <c:strCache>
                <c:ptCount val="1"/>
                <c:pt idx="0">
                  <c:v>15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Sheet1!$B$19</c:f>
              <c:numCache>
                <c:formatCode>General</c:formatCode>
                <c:ptCount val="1"/>
                <c:pt idx="0">
                  <c:v>89.074263220938917</c:v>
                </c:pt>
              </c:numCache>
            </c:numRef>
          </c:xVal>
          <c:yVal>
            <c:numRef>
              <c:f>Sheet1!$C$19</c:f>
              <c:numCache>
                <c:formatCode>General</c:formatCode>
                <c:ptCount val="1"/>
                <c:pt idx="0">
                  <c:v>2.0208031229148804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3-F82A-4F3A-95E7-C67C30DEFE97}"/>
            </c:ext>
          </c:extLst>
        </c:ser>
        <c:ser>
          <c:idx val="18"/>
          <c:order val="18"/>
          <c:tx>
            <c:strRef>
              <c:f>Sheet1!$E$20</c:f>
              <c:strCache>
                <c:ptCount val="1"/>
                <c:pt idx="0">
                  <c:v>16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dLbl>
              <c:idx val="0"/>
              <c:dLblPos val="ct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F82A-4F3A-95E7-C67C30DEFE97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Sheet1!$B$20</c:f>
              <c:numCache>
                <c:formatCode>General</c:formatCode>
                <c:ptCount val="1"/>
                <c:pt idx="0">
                  <c:v>89.841738115506161</c:v>
                </c:pt>
              </c:numCache>
            </c:numRef>
          </c:xVal>
          <c:yVal>
            <c:numRef>
              <c:f>Sheet1!$C$20</c:f>
              <c:numCache>
                <c:formatCode>General</c:formatCode>
                <c:ptCount val="1"/>
                <c:pt idx="0">
                  <c:v>1.9310505118365382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5-F82A-4F3A-95E7-C67C30DEFE97}"/>
            </c:ext>
          </c:extLst>
        </c:ser>
        <c:ser>
          <c:idx val="19"/>
          <c:order val="19"/>
          <c:tx>
            <c:strRef>
              <c:f>Sheet1!$E$21</c:f>
              <c:strCache>
                <c:ptCount val="1"/>
                <c:pt idx="0">
                  <c:v>17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Sheet1!$B$21</c:f>
              <c:numCache>
                <c:formatCode>General</c:formatCode>
                <c:ptCount val="1"/>
                <c:pt idx="0">
                  <c:v>91.067172678004269</c:v>
                </c:pt>
              </c:numCache>
            </c:numRef>
          </c:xVal>
          <c:yVal>
            <c:numRef>
              <c:f>Sheet1!$C$21</c:f>
              <c:numCache>
                <c:formatCode>General</c:formatCode>
                <c:ptCount val="1"/>
                <c:pt idx="0">
                  <c:v>1.8757529796824937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6-F82A-4F3A-95E7-C67C30DEFE97}"/>
            </c:ext>
          </c:extLst>
        </c:ser>
        <c:ser>
          <c:idx val="20"/>
          <c:order val="20"/>
          <c:tx>
            <c:strRef>
              <c:f>Sheet1!$E$22</c:f>
              <c:strCache>
                <c:ptCount val="1"/>
                <c:pt idx="0">
                  <c:v>18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Sheet1!$B$22</c:f>
              <c:numCache>
                <c:formatCode>General</c:formatCode>
                <c:ptCount val="1"/>
                <c:pt idx="0">
                  <c:v>92.551236315182237</c:v>
                </c:pt>
              </c:numCache>
            </c:numRef>
          </c:xVal>
          <c:yVal>
            <c:numRef>
              <c:f>Sheet1!$C$22</c:f>
              <c:numCache>
                <c:formatCode>General</c:formatCode>
                <c:ptCount val="1"/>
                <c:pt idx="0">
                  <c:v>1.8309107523727119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7-F82A-4F3A-95E7-C67C30DEFE97}"/>
            </c:ext>
          </c:extLst>
        </c:ser>
        <c:ser>
          <c:idx val="21"/>
          <c:order val="21"/>
          <c:tx>
            <c:strRef>
              <c:f>Sheet1!$E$23</c:f>
              <c:strCache>
                <c:ptCount val="1"/>
                <c:pt idx="0">
                  <c:v>19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Sheet1!$B$23</c:f>
              <c:numCache>
                <c:formatCode>General</c:formatCode>
                <c:ptCount val="1"/>
                <c:pt idx="0">
                  <c:v>95.098781382194872</c:v>
                </c:pt>
              </c:numCache>
            </c:numRef>
          </c:xVal>
          <c:yVal>
            <c:numRef>
              <c:f>Sheet1!$C$23</c:f>
              <c:numCache>
                <c:formatCode>General</c:formatCode>
                <c:ptCount val="1"/>
                <c:pt idx="0">
                  <c:v>1.8042128186078368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8-F82A-4F3A-95E7-C67C30DEFE97}"/>
            </c:ext>
          </c:extLst>
        </c:ser>
        <c:ser>
          <c:idx val="22"/>
          <c:order val="22"/>
          <c:tx>
            <c:strRef>
              <c:f>Sheet1!$E$24</c:f>
              <c:strCache>
                <c:ptCount val="1"/>
                <c:pt idx="0">
                  <c:v>20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Sheet1!$B$24</c:f>
              <c:numCache>
                <c:formatCode>General</c:formatCode>
                <c:ptCount val="1"/>
                <c:pt idx="0">
                  <c:v>96.129715258033301</c:v>
                </c:pt>
              </c:numCache>
            </c:numRef>
          </c:xVal>
          <c:yVal>
            <c:numRef>
              <c:f>Sheet1!$C$24</c:f>
              <c:numCache>
                <c:formatCode>General</c:formatCode>
                <c:ptCount val="1"/>
                <c:pt idx="0">
                  <c:v>1.8901039381518039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9-F82A-4F3A-95E7-C67C30DEFE97}"/>
            </c:ext>
          </c:extLst>
        </c:ser>
        <c:ser>
          <c:idx val="23"/>
          <c:order val="23"/>
          <c:tx>
            <c:strRef>
              <c:f>Sheet1!$E$25</c:f>
              <c:strCache>
                <c:ptCount val="1"/>
                <c:pt idx="0">
                  <c:v>21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dLbl>
              <c:idx val="0"/>
              <c:dLblPos val="ct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F82A-4F3A-95E7-C67C30DEFE97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Sheet1!$B$25</c:f>
              <c:numCache>
                <c:formatCode>General</c:formatCode>
                <c:ptCount val="1"/>
                <c:pt idx="0">
                  <c:v>96.454568603769005</c:v>
                </c:pt>
              </c:numCache>
            </c:numRef>
          </c:xVal>
          <c:yVal>
            <c:numRef>
              <c:f>Sheet1!$C$25</c:f>
              <c:numCache>
                <c:formatCode>General</c:formatCode>
                <c:ptCount val="1"/>
                <c:pt idx="0">
                  <c:v>1.9002984142594803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B-F82A-4F3A-95E7-C67C30DEFE97}"/>
            </c:ext>
          </c:extLst>
        </c:ser>
        <c:ser>
          <c:idx val="24"/>
          <c:order val="24"/>
          <c:tx>
            <c:strRef>
              <c:f>Sheet1!$E$26</c:f>
              <c:strCache>
                <c:ptCount val="1"/>
                <c:pt idx="0">
                  <c:v>22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Sheet1!$B$26</c:f>
              <c:numCache>
                <c:formatCode>General</c:formatCode>
                <c:ptCount val="1"/>
                <c:pt idx="0">
                  <c:v>98.542525850212471</c:v>
                </c:pt>
              </c:numCache>
            </c:numRef>
          </c:xVal>
          <c:yVal>
            <c:numRef>
              <c:f>Sheet1!$C$26</c:f>
              <c:numCache>
                <c:formatCode>General</c:formatCode>
                <c:ptCount val="1"/>
                <c:pt idx="0">
                  <c:v>2.0580418081608545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C-F82A-4F3A-95E7-C67C30DEFE97}"/>
            </c:ext>
          </c:extLst>
        </c:ser>
        <c:ser>
          <c:idx val="26"/>
          <c:order val="25"/>
          <c:tx>
            <c:strRef>
              <c:f>Sheet1!$E$27</c:f>
              <c:strCache>
                <c:ptCount val="1"/>
                <c:pt idx="0">
                  <c:v>23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Sheet1!$B$27</c:f>
              <c:numCache>
                <c:formatCode>General</c:formatCode>
                <c:ptCount val="1"/>
                <c:pt idx="0">
                  <c:v>98.866412568131935</c:v>
                </c:pt>
              </c:numCache>
            </c:numRef>
          </c:xVal>
          <c:yVal>
            <c:numRef>
              <c:f>Sheet1!$C$27</c:f>
              <c:numCache>
                <c:formatCode>General</c:formatCode>
                <c:ptCount val="1"/>
                <c:pt idx="0">
                  <c:v>2.0118429549060255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D-F82A-4F3A-95E7-C67C30DEFE9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241698632"/>
        <c:axId val="241699024"/>
      </c:scatterChart>
      <c:valAx>
        <c:axId val="241698632"/>
        <c:scaling>
          <c:orientation val="minMax"/>
          <c:min val="71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Pounds</a:t>
                </a:r>
                <a:r>
                  <a:rPr lang="en-US" baseline="0" dirty="0"/>
                  <a:t> Per Capita</a:t>
                </a:r>
                <a:endParaRPr lang="en-US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41699024"/>
        <c:crosses val="autoZero"/>
        <c:crossBetween val="midCat"/>
      </c:valAx>
      <c:valAx>
        <c:axId val="241699024"/>
        <c:scaling>
          <c:orientation val="minMax"/>
          <c:min val="1.7000000000000002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$ Per</a:t>
                </a:r>
                <a:r>
                  <a:rPr lang="en-US" b="0" baseline="0" dirty="0"/>
                  <a:t> Pound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8518531088786327E-2"/>
              <c:y val="0.10391944844922554"/>
            </c:manualLayout>
          </c:layout>
          <c:overlay val="0"/>
        </c:title>
        <c:numFmt formatCode="#,##0.0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241698632"/>
        <c:crosses val="autoZero"/>
        <c:crossBetween val="midCat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TURKEY 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PRICE-QUANTITY RELATIONSHIP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/>
              <a:t>Annual, Retail Weight, Deflated Retail Price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8902163091682495E-2"/>
          <c:y val="0.18519648072159997"/>
          <c:w val="0.9064426644945246"/>
          <c:h val="0.67373904846401256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Sheet1!$E$2</c:f>
              <c:strCache>
                <c:ptCount val="1"/>
                <c:pt idx="0">
                  <c:v>98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Sheet1!$B$2</c:f>
              <c:numCache>
                <c:formatCode>General</c:formatCode>
                <c:ptCount val="1"/>
                <c:pt idx="0">
                  <c:v>17.676103669521471</c:v>
                </c:pt>
              </c:numCache>
            </c:numRef>
          </c:xVal>
          <c:yVal>
            <c:numRef>
              <c:f>Sheet1!$C$2</c:f>
              <c:numCache>
                <c:formatCode>General</c:formatCode>
                <c:ptCount val="1"/>
                <c:pt idx="0">
                  <c:v>1.4199670084665597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0E2B-4888-BBF0-73735DC1A8E4}"/>
            </c:ext>
          </c:extLst>
        </c:ser>
        <c:ser>
          <c:idx val="1"/>
          <c:order val="1"/>
          <c:tx>
            <c:strRef>
              <c:f>Sheet1!$E$3</c:f>
              <c:strCache>
                <c:ptCount val="1"/>
                <c:pt idx="0">
                  <c:v>99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Sheet1!$B$3</c:f>
              <c:numCache>
                <c:formatCode>General</c:formatCode>
                <c:ptCount val="1"/>
                <c:pt idx="0">
                  <c:v>17.549484705268704</c:v>
                </c:pt>
              </c:numCache>
            </c:numRef>
          </c:xVal>
          <c:yVal>
            <c:numRef>
              <c:f>Sheet1!$C$3</c:f>
              <c:numCache>
                <c:formatCode>General</c:formatCode>
                <c:ptCount val="1"/>
                <c:pt idx="0">
                  <c:v>1.3966428072543864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0E2B-4888-BBF0-73735DC1A8E4}"/>
            </c:ext>
          </c:extLst>
        </c:ser>
        <c:ser>
          <c:idx val="2"/>
          <c:order val="2"/>
          <c:tx>
            <c:strRef>
              <c:f>Sheet1!$E$4</c:f>
              <c:strCache>
                <c:ptCount val="1"/>
                <c:pt idx="0">
                  <c:v>00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Sheet1!$B$4</c:f>
              <c:numCache>
                <c:formatCode>General</c:formatCode>
                <c:ptCount val="1"/>
                <c:pt idx="0">
                  <c:v>17.361287107401299</c:v>
                </c:pt>
              </c:numCache>
            </c:numRef>
          </c:xVal>
          <c:yVal>
            <c:numRef>
              <c:f>Sheet1!$C$4</c:f>
              <c:numCache>
                <c:formatCode>General</c:formatCode>
                <c:ptCount val="1"/>
                <c:pt idx="0">
                  <c:v>1.4174986019819771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0E2B-4888-BBF0-73735DC1A8E4}"/>
            </c:ext>
          </c:extLst>
        </c:ser>
        <c:ser>
          <c:idx val="3"/>
          <c:order val="3"/>
          <c:tx>
            <c:strRef>
              <c:f>Sheet1!$E$5</c:f>
              <c:strCache>
                <c:ptCount val="1"/>
                <c:pt idx="0">
                  <c:v>01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Sheet1!$B$5</c:f>
              <c:numCache>
                <c:formatCode>General</c:formatCode>
                <c:ptCount val="1"/>
                <c:pt idx="0">
                  <c:v>17.544655415926997</c:v>
                </c:pt>
              </c:numCache>
            </c:numRef>
          </c:xVal>
          <c:yVal>
            <c:numRef>
              <c:f>Sheet1!$C$5</c:f>
              <c:numCache>
                <c:formatCode>General</c:formatCode>
                <c:ptCount val="1"/>
                <c:pt idx="0">
                  <c:v>1.4757037833960911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0E2B-4888-BBF0-73735DC1A8E4}"/>
            </c:ext>
          </c:extLst>
        </c:ser>
        <c:ser>
          <c:idx val="4"/>
          <c:order val="4"/>
          <c:tx>
            <c:strRef>
              <c:f>Sheet1!$E$6</c:f>
              <c:strCache>
                <c:ptCount val="1"/>
                <c:pt idx="0">
                  <c:v>02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Sheet1!$B$6</c:f>
              <c:numCache>
                <c:formatCode>General</c:formatCode>
                <c:ptCount val="1"/>
                <c:pt idx="0">
                  <c:v>17.740506822929344</c:v>
                </c:pt>
              </c:numCache>
            </c:numRef>
          </c:xVal>
          <c:yVal>
            <c:numRef>
              <c:f>Sheet1!$C$6</c:f>
              <c:numCache>
                <c:formatCode>General</c:formatCode>
                <c:ptCount val="1"/>
                <c:pt idx="0">
                  <c:v>1.3942042419828289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0E2B-4888-BBF0-73735DC1A8E4}"/>
            </c:ext>
          </c:extLst>
        </c:ser>
        <c:ser>
          <c:idx val="5"/>
          <c:order val="5"/>
          <c:tx>
            <c:strRef>
              <c:f>Sheet1!$E$7</c:f>
              <c:strCache>
                <c:ptCount val="1"/>
                <c:pt idx="0">
                  <c:v>03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Sheet1!$B$7</c:f>
              <c:numCache>
                <c:formatCode>General</c:formatCode>
                <c:ptCount val="1"/>
                <c:pt idx="0">
                  <c:v>17.4602827527961</c:v>
                </c:pt>
              </c:numCache>
            </c:numRef>
          </c:xVal>
          <c:yVal>
            <c:numRef>
              <c:f>Sheet1!$C$7</c:f>
              <c:numCache>
                <c:formatCode>General</c:formatCode>
                <c:ptCount val="1"/>
                <c:pt idx="0">
                  <c:v>1.4047606679998965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0E2B-4888-BBF0-73735DC1A8E4}"/>
            </c:ext>
          </c:extLst>
        </c:ser>
        <c:ser>
          <c:idx val="6"/>
          <c:order val="6"/>
          <c:tx>
            <c:strRef>
              <c:f>Sheet1!$E$8</c:f>
              <c:strCache>
                <c:ptCount val="1"/>
                <c:pt idx="0">
                  <c:v>04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Sheet1!$B$8</c:f>
              <c:numCache>
                <c:formatCode>General</c:formatCode>
                <c:ptCount val="1"/>
                <c:pt idx="0">
                  <c:v>17.087472663230884</c:v>
                </c:pt>
              </c:numCache>
            </c:numRef>
          </c:xVal>
          <c:yVal>
            <c:numRef>
              <c:f>Sheet1!$C$8</c:f>
              <c:numCache>
                <c:formatCode>General</c:formatCode>
                <c:ptCount val="1"/>
                <c:pt idx="0">
                  <c:v>1.3788248584712788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0E2B-4888-BBF0-73735DC1A8E4}"/>
            </c:ext>
          </c:extLst>
        </c:ser>
        <c:ser>
          <c:idx val="7"/>
          <c:order val="7"/>
          <c:tx>
            <c:strRef>
              <c:f>Sheet1!$E$9</c:f>
              <c:strCache>
                <c:ptCount val="1"/>
                <c:pt idx="0">
                  <c:v>05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Sheet1!$B$9</c:f>
              <c:numCache>
                <c:formatCode>General</c:formatCode>
                <c:ptCount val="1"/>
                <c:pt idx="0">
                  <c:v>16.738581321116659</c:v>
                </c:pt>
              </c:numCache>
            </c:numRef>
          </c:xVal>
          <c:yVal>
            <c:numRef>
              <c:f>Sheet1!$C$9</c:f>
              <c:numCache>
                <c:formatCode>General</c:formatCode>
                <c:ptCount val="1"/>
                <c:pt idx="0">
                  <c:v>1.3147407916033154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0E2B-4888-BBF0-73735DC1A8E4}"/>
            </c:ext>
          </c:extLst>
        </c:ser>
        <c:ser>
          <c:idx val="8"/>
          <c:order val="8"/>
          <c:tx>
            <c:strRef>
              <c:f>Sheet1!$E$10</c:f>
              <c:strCache>
                <c:ptCount val="1"/>
                <c:pt idx="0">
                  <c:v>06</c:v>
                </c:pt>
              </c:strCache>
            </c:strRef>
          </c:tx>
          <c:spPr>
            <a:ln w="28575">
              <a:noFill/>
            </a:ln>
          </c:spPr>
          <c:dPt>
            <c:idx val="0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8-0E2B-4888-BBF0-73735DC1A8E4}"/>
              </c:ext>
            </c:extLst>
          </c:dPt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Sheet1!$B$10</c:f>
              <c:numCache>
                <c:formatCode>General</c:formatCode>
                <c:ptCount val="1"/>
                <c:pt idx="0">
                  <c:v>16.949511345258202</c:v>
                </c:pt>
              </c:numCache>
            </c:numRef>
          </c:xVal>
          <c:yVal>
            <c:numRef>
              <c:f>Sheet1!$C$10</c:f>
              <c:numCache>
                <c:formatCode>General</c:formatCode>
                <c:ptCount val="1"/>
                <c:pt idx="0">
                  <c:v>1.3181318964526016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9-0E2B-4888-BBF0-73735DC1A8E4}"/>
            </c:ext>
          </c:extLst>
        </c:ser>
        <c:ser>
          <c:idx val="9"/>
          <c:order val="9"/>
          <c:tx>
            <c:strRef>
              <c:f>Sheet1!$E$11</c:f>
              <c:strCache>
                <c:ptCount val="1"/>
                <c:pt idx="0">
                  <c:v>07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Sheet1!$B$11</c:f>
              <c:numCache>
                <c:formatCode>General</c:formatCode>
                <c:ptCount val="1"/>
                <c:pt idx="0">
                  <c:v>17.56924527601798</c:v>
                </c:pt>
              </c:numCache>
            </c:numRef>
          </c:xVal>
          <c:yVal>
            <c:numRef>
              <c:f>Sheet1!$C$11</c:f>
              <c:numCache>
                <c:formatCode>General</c:formatCode>
                <c:ptCount val="1"/>
                <c:pt idx="0">
                  <c:v>1.3317081456260831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A-0E2B-4888-BBF0-73735DC1A8E4}"/>
            </c:ext>
          </c:extLst>
        </c:ser>
        <c:ser>
          <c:idx val="10"/>
          <c:order val="10"/>
          <c:tx>
            <c:strRef>
              <c:f>Sheet1!$E$12</c:f>
              <c:strCache>
                <c:ptCount val="1"/>
                <c:pt idx="0">
                  <c:v>08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dLbl>
              <c:idx val="0"/>
              <c:dLblPos val="ct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E2B-4888-BBF0-73735DC1A8E4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Sheet1!$B$12</c:f>
              <c:numCache>
                <c:formatCode>General</c:formatCode>
                <c:ptCount val="1"/>
                <c:pt idx="0">
                  <c:v>17.630288985357833</c:v>
                </c:pt>
              </c:numCache>
            </c:numRef>
          </c:xVal>
          <c:yVal>
            <c:numRef>
              <c:f>Sheet1!$C$12</c:f>
              <c:numCache>
                <c:formatCode>General</c:formatCode>
                <c:ptCount val="1"/>
                <c:pt idx="0">
                  <c:v>1.4197713216608154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C-0E2B-4888-BBF0-73735DC1A8E4}"/>
            </c:ext>
          </c:extLst>
        </c:ser>
        <c:ser>
          <c:idx val="11"/>
          <c:order val="11"/>
          <c:tx>
            <c:strRef>
              <c:f>Sheet1!$E$13</c:f>
              <c:strCache>
                <c:ptCount val="1"/>
                <c:pt idx="0">
                  <c:v>09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Sheet1!$B$13</c:f>
              <c:numCache>
                <c:formatCode>General</c:formatCode>
                <c:ptCount val="1"/>
                <c:pt idx="0">
                  <c:v>16.95954939921041</c:v>
                </c:pt>
              </c:numCache>
            </c:numRef>
          </c:xVal>
          <c:yVal>
            <c:numRef>
              <c:f>Sheet1!$C$13</c:f>
              <c:numCache>
                <c:formatCode>General</c:formatCode>
                <c:ptCount val="1"/>
                <c:pt idx="0">
                  <c:v>1.5764036316003434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D-0E2B-4888-BBF0-73735DC1A8E4}"/>
            </c:ext>
          </c:extLst>
        </c:ser>
        <c:ser>
          <c:idx val="12"/>
          <c:order val="12"/>
          <c:tx>
            <c:strRef>
              <c:f>Sheet1!$E$14</c:f>
              <c:strCache>
                <c:ptCount val="1"/>
                <c:pt idx="0">
                  <c:v>10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Sheet1!$B$14</c:f>
              <c:numCache>
                <c:formatCode>General</c:formatCode>
                <c:ptCount val="1"/>
                <c:pt idx="0">
                  <c:v>16.412528095168959</c:v>
                </c:pt>
              </c:numCache>
            </c:numRef>
          </c:xVal>
          <c:yVal>
            <c:numRef>
              <c:f>Sheet1!$C$14</c:f>
              <c:numCache>
                <c:formatCode>General</c:formatCode>
                <c:ptCount val="1"/>
                <c:pt idx="0">
                  <c:v>1.647477091514935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E-0E2B-4888-BBF0-73735DC1A8E4}"/>
            </c:ext>
          </c:extLst>
        </c:ser>
        <c:ser>
          <c:idx val="13"/>
          <c:order val="13"/>
          <c:tx>
            <c:strRef>
              <c:f>Sheet1!$E$15</c:f>
              <c:strCache>
                <c:ptCount val="1"/>
                <c:pt idx="0">
                  <c:v>11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Sheet1!$B$15</c:f>
              <c:numCache>
                <c:formatCode>General</c:formatCode>
                <c:ptCount val="1"/>
                <c:pt idx="0">
                  <c:v>16.069475657517607</c:v>
                </c:pt>
              </c:numCache>
            </c:numRef>
          </c:xVal>
          <c:yVal>
            <c:numRef>
              <c:f>Sheet1!$C$15</c:f>
              <c:numCache>
                <c:formatCode>General</c:formatCode>
                <c:ptCount val="1"/>
                <c:pt idx="0">
                  <c:v>1.7311427145163112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F-0E2B-4888-BBF0-73735DC1A8E4}"/>
            </c:ext>
          </c:extLst>
        </c:ser>
        <c:ser>
          <c:idx val="14"/>
          <c:order val="14"/>
          <c:tx>
            <c:strRef>
              <c:f>Sheet1!$E$16</c:f>
              <c:strCache>
                <c:ptCount val="1"/>
                <c:pt idx="0">
                  <c:v>12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Sheet1!$B$16</c:f>
              <c:numCache>
                <c:formatCode>General</c:formatCode>
                <c:ptCount val="1"/>
                <c:pt idx="0">
                  <c:v>16.00531003398234</c:v>
                </c:pt>
              </c:numCache>
            </c:numRef>
          </c:xVal>
          <c:yVal>
            <c:numRef>
              <c:f>Sheet1!$C$16</c:f>
              <c:numCache>
                <c:formatCode>General</c:formatCode>
                <c:ptCount val="1"/>
                <c:pt idx="0">
                  <c:v>1.7402657795424867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0-0E2B-4888-BBF0-73735DC1A8E4}"/>
            </c:ext>
          </c:extLst>
        </c:ser>
        <c:ser>
          <c:idx val="15"/>
          <c:order val="15"/>
          <c:tx>
            <c:strRef>
              <c:f>Sheet1!$E$17</c:f>
              <c:strCache>
                <c:ptCount val="1"/>
                <c:pt idx="0">
                  <c:v>13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Sheet1!$B$17</c:f>
              <c:numCache>
                <c:formatCode>General</c:formatCode>
                <c:ptCount val="1"/>
                <c:pt idx="0">
                  <c:v>16.022417318007413</c:v>
                </c:pt>
              </c:numCache>
            </c:numRef>
          </c:xVal>
          <c:yVal>
            <c:numRef>
              <c:f>Sheet1!$C$17</c:f>
              <c:numCache>
                <c:formatCode>General</c:formatCode>
                <c:ptCount val="1"/>
                <c:pt idx="0">
                  <c:v>1.7505355013664519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1-0E2B-4888-BBF0-73735DC1A8E4}"/>
            </c:ext>
          </c:extLst>
        </c:ser>
        <c:ser>
          <c:idx val="16"/>
          <c:order val="16"/>
          <c:tx>
            <c:strRef>
              <c:f>Sheet1!$E$18</c:f>
              <c:strCache>
                <c:ptCount val="1"/>
                <c:pt idx="0">
                  <c:v>14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Sheet1!$B$18</c:f>
              <c:numCache>
                <c:formatCode>General</c:formatCode>
                <c:ptCount val="1"/>
                <c:pt idx="0">
                  <c:v>15.620786672358618</c:v>
                </c:pt>
              </c:numCache>
            </c:numRef>
          </c:xVal>
          <c:yVal>
            <c:numRef>
              <c:f>Sheet1!$C$18</c:f>
              <c:numCache>
                <c:formatCode>General</c:formatCode>
                <c:ptCount val="1"/>
                <c:pt idx="0">
                  <c:v>1.6606859501560864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2-0E2B-4888-BBF0-73735DC1A8E4}"/>
            </c:ext>
          </c:extLst>
        </c:ser>
        <c:ser>
          <c:idx val="17"/>
          <c:order val="17"/>
          <c:tx>
            <c:strRef>
              <c:f>Sheet1!$E$19</c:f>
              <c:strCache>
                <c:ptCount val="1"/>
                <c:pt idx="0">
                  <c:v>15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Sheet1!$B$19</c:f>
              <c:numCache>
                <c:formatCode>General</c:formatCode>
                <c:ptCount val="1"/>
                <c:pt idx="0">
                  <c:v>15.773201580400402</c:v>
                </c:pt>
              </c:numCache>
            </c:numRef>
          </c:xVal>
          <c:yVal>
            <c:numRef>
              <c:f>Sheet1!$C$19</c:f>
              <c:numCache>
                <c:formatCode>General</c:formatCode>
                <c:ptCount val="1"/>
                <c:pt idx="0">
                  <c:v>1.5469364407360215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3-0E2B-4888-BBF0-73735DC1A8E4}"/>
            </c:ext>
          </c:extLst>
        </c:ser>
        <c:ser>
          <c:idx val="18"/>
          <c:order val="18"/>
          <c:tx>
            <c:strRef>
              <c:f>Sheet1!$E$20</c:f>
              <c:strCache>
                <c:ptCount val="1"/>
                <c:pt idx="0">
                  <c:v>16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dLbl>
              <c:idx val="0"/>
              <c:dLblPos val="ct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0E2B-4888-BBF0-73735DC1A8E4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Sheet1!$B$20</c:f>
              <c:numCache>
                <c:formatCode>General</c:formatCode>
                <c:ptCount val="1"/>
                <c:pt idx="0">
                  <c:v>16.419279398686406</c:v>
                </c:pt>
              </c:numCache>
            </c:numRef>
          </c:xVal>
          <c:yVal>
            <c:numRef>
              <c:f>Sheet1!$C$20</c:f>
              <c:numCache>
                <c:formatCode>General</c:formatCode>
                <c:ptCount val="1"/>
                <c:pt idx="0">
                  <c:v>1.580467082650489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5-0E2B-4888-BBF0-73735DC1A8E4}"/>
            </c:ext>
          </c:extLst>
        </c:ser>
        <c:ser>
          <c:idx val="19"/>
          <c:order val="19"/>
          <c:tx>
            <c:strRef>
              <c:f>Sheet1!$E$21</c:f>
              <c:strCache>
                <c:ptCount val="1"/>
                <c:pt idx="0">
                  <c:v>17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Sheet1!$B$21</c:f>
              <c:numCache>
                <c:formatCode>General</c:formatCode>
                <c:ptCount val="1"/>
                <c:pt idx="0">
                  <c:v>16.218286684294668</c:v>
                </c:pt>
              </c:numCache>
            </c:numRef>
          </c:xVal>
          <c:yVal>
            <c:numRef>
              <c:f>Sheet1!$C$21</c:f>
              <c:numCache>
                <c:formatCode>General</c:formatCode>
                <c:ptCount val="1"/>
                <c:pt idx="0">
                  <c:v>1.5820833333333333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6-0E2B-4888-BBF0-73735DC1A8E4}"/>
            </c:ext>
          </c:extLst>
        </c:ser>
        <c:ser>
          <c:idx val="20"/>
          <c:order val="20"/>
          <c:tx>
            <c:strRef>
              <c:f>Sheet1!$E$22</c:f>
              <c:strCache>
                <c:ptCount val="1"/>
                <c:pt idx="0">
                  <c:v>18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Sheet1!$B$22</c:f>
              <c:numCache>
                <c:formatCode>General</c:formatCode>
                <c:ptCount val="1"/>
                <c:pt idx="0">
                  <c:v>15.955501300954625</c:v>
                </c:pt>
              </c:numCache>
            </c:numRef>
          </c:xVal>
          <c:yVal>
            <c:numRef>
              <c:f>Sheet1!$C$22</c:f>
              <c:numCache>
                <c:formatCode>General</c:formatCode>
                <c:ptCount val="1"/>
                <c:pt idx="0">
                  <c:v>1.4671378713669827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7-0E2B-4888-BBF0-73735DC1A8E4}"/>
            </c:ext>
          </c:extLst>
        </c:ser>
        <c:ser>
          <c:idx val="21"/>
          <c:order val="21"/>
          <c:tx>
            <c:strRef>
              <c:f>Sheet1!$E$23</c:f>
              <c:strCache>
                <c:ptCount val="1"/>
                <c:pt idx="0">
                  <c:v>19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Sheet1!$B$23</c:f>
              <c:numCache>
                <c:formatCode>General</c:formatCode>
                <c:ptCount val="1"/>
                <c:pt idx="0">
                  <c:v>15.783206450458731</c:v>
                </c:pt>
              </c:numCache>
            </c:numRef>
          </c:xVal>
          <c:yVal>
            <c:numRef>
              <c:f>Sheet1!$C$23</c:f>
              <c:numCache>
                <c:formatCode>General</c:formatCode>
                <c:ptCount val="1"/>
                <c:pt idx="0">
                  <c:v>1.4614260441504501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8-0E2B-4888-BBF0-73735DC1A8E4}"/>
            </c:ext>
          </c:extLst>
        </c:ser>
        <c:ser>
          <c:idx val="22"/>
          <c:order val="22"/>
          <c:tx>
            <c:strRef>
              <c:f>Sheet1!$E$24</c:f>
              <c:strCache>
                <c:ptCount val="1"/>
                <c:pt idx="0">
                  <c:v>20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Sheet1!$B$24</c:f>
              <c:numCache>
                <c:formatCode>General</c:formatCode>
                <c:ptCount val="1"/>
                <c:pt idx="0">
                  <c:v>15.514485185720956</c:v>
                </c:pt>
              </c:numCache>
            </c:numRef>
          </c:xVal>
          <c:yVal>
            <c:numRef>
              <c:f>Sheet1!$C$24</c:f>
              <c:numCache>
                <c:formatCode>General</c:formatCode>
                <c:ptCount val="1"/>
                <c:pt idx="0">
                  <c:v>#N/A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9-0E2B-4888-BBF0-73735DC1A8E4}"/>
            </c:ext>
          </c:extLst>
        </c:ser>
        <c:ser>
          <c:idx val="23"/>
          <c:order val="23"/>
          <c:tx>
            <c:strRef>
              <c:f>Sheet1!$E$25</c:f>
              <c:strCache>
                <c:ptCount val="1"/>
                <c:pt idx="0">
                  <c:v>21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dLbl>
              <c:idx val="0"/>
              <c:dLblPos val="ct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0E2B-4888-BBF0-73735DC1A8E4}"/>
                </c:ext>
              </c:extLst>
            </c:dLbl>
            <c:numFmt formatCode="#\ ?/?" sourceLinked="0"/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Sheet1!$B$25</c:f>
              <c:numCache>
                <c:formatCode>General</c:formatCode>
                <c:ptCount val="1"/>
                <c:pt idx="0">
                  <c:v>15.084358556706357</c:v>
                </c:pt>
              </c:numCache>
            </c:numRef>
          </c:xVal>
          <c:yVal>
            <c:numRef>
              <c:f>Sheet1!$C$25</c:f>
              <c:numCache>
                <c:formatCode>General</c:formatCode>
                <c:ptCount val="1"/>
                <c:pt idx="0">
                  <c:v>#N/A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B-0E2B-4888-BBF0-73735DC1A8E4}"/>
            </c:ext>
          </c:extLst>
        </c:ser>
        <c:ser>
          <c:idx val="24"/>
          <c:order val="24"/>
          <c:tx>
            <c:strRef>
              <c:f>Sheet1!$E$26</c:f>
              <c:strCache>
                <c:ptCount val="1"/>
                <c:pt idx="0">
                  <c:v>22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dLbl>
              <c:idx val="0"/>
              <c:numFmt formatCode="General" sourceLinked="0"/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ct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070F-442E-9573-89FE38AB38F0}"/>
                </c:ext>
              </c:extLst>
            </c:dLbl>
            <c:numFmt formatCode="h:mm:ss;@" sourceLinked="0"/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Sheet1!$B$26</c:f>
              <c:numCache>
                <c:formatCode>General</c:formatCode>
                <c:ptCount val="1"/>
                <c:pt idx="0">
                  <c:v>14.361346212768238</c:v>
                </c:pt>
              </c:numCache>
            </c:numRef>
          </c:xVal>
          <c:yVal>
            <c:numRef>
              <c:f>Sheet1!$C$26</c:f>
              <c:numCache>
                <c:formatCode>General</c:formatCode>
                <c:ptCount val="1"/>
                <c:pt idx="0">
                  <c:v>#N/A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D-0E2B-4888-BBF0-73735DC1A8E4}"/>
            </c:ext>
          </c:extLst>
        </c:ser>
        <c:ser>
          <c:idx val="25"/>
          <c:order val="25"/>
          <c:tx>
            <c:strRef>
              <c:f>Sheet1!$E$27</c:f>
              <c:strCache>
                <c:ptCount val="1"/>
                <c:pt idx="0">
                  <c:v>23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Sheet1!$B$27</c:f>
              <c:numCache>
                <c:formatCode>General</c:formatCode>
                <c:ptCount val="1"/>
                <c:pt idx="0">
                  <c:v>14.495529350232749</c:v>
                </c:pt>
              </c:numCache>
            </c:numRef>
          </c:xVal>
          <c:yVal>
            <c:numRef>
              <c:f>Sheet1!$C$27</c:f>
              <c:numCache>
                <c:formatCode>General</c:formatCode>
                <c:ptCount val="1"/>
                <c:pt idx="0">
                  <c:v>#N/A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E-0E2B-4888-BBF0-73735DC1A8E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241699808"/>
        <c:axId val="396425312"/>
      </c:scatterChart>
      <c:valAx>
        <c:axId val="241699808"/>
        <c:scaling>
          <c:orientation val="minMax"/>
          <c:min val="15.5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Pounds</a:t>
                </a:r>
                <a:r>
                  <a:rPr lang="en-US" baseline="0" dirty="0"/>
                  <a:t> Per Capita</a:t>
                </a:r>
                <a:endParaRPr lang="en-US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396425312"/>
        <c:crosses val="autoZero"/>
        <c:crossBetween val="midCat"/>
      </c:valAx>
      <c:valAx>
        <c:axId val="396425312"/>
        <c:scaling>
          <c:orientation val="minMax"/>
          <c:min val="1.25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$ Per</a:t>
                </a:r>
                <a:r>
                  <a:rPr lang="en-US" b="0" baseline="0" dirty="0"/>
                  <a:t> Pound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851853108878632E-2"/>
              <c:y val="0.10391944844922554"/>
            </c:manualLayout>
          </c:layout>
          <c:overlay val="0"/>
        </c:title>
        <c:numFmt formatCode="#,##0.00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241699808"/>
        <c:crosses val="autoZero"/>
        <c:crossBetween val="midCat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653B27-C240-4973-B6DB-96E109838CCB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0DFCB7-7FF9-453D-BC7A-16F84FC9C7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721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73983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387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481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135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791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7515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7092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467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087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9118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1576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4712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617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265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539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FEF3C85-AF37-F45A-789E-315722893A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87762" y="6244039"/>
            <a:ext cx="619125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2931205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63143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Bureau of Economic Analysis &amp; USDA-AMS, Compiled by LMIC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1458595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625721F-8E98-9EB1-D33B-FDDC794090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82684" y="6244039"/>
            <a:ext cx="619125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7672333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799" y="6172200"/>
            <a:ext cx="578210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Bureau of Economic Analysis &amp; USDA-AMS, Compiled by LMIC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2125285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E3F07E2-59A4-0BAE-6520-0546BA015D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82687" y="6244039"/>
            <a:ext cx="619125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104930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799" y="6172200"/>
            <a:ext cx="605505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Bureau of Economic Analysis &amp; USDA-AMS, Compiled by LMIC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636008" y="1827033"/>
            <a:ext cx="43258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Retail Turkey Price was discontinued in 2020</a:t>
            </a:r>
          </a:p>
        </p:txBody>
      </p:sp>
    </p:spTree>
    <p:extLst>
      <p:ext uri="{BB962C8B-B14F-4D97-AF65-F5344CB8AC3E}">
        <p14:creationId xmlns:p14="http://schemas.microsoft.com/office/powerpoint/2010/main" val="411599289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126</Words>
  <Application>Microsoft Office PowerPoint</Application>
  <PresentationFormat>On-screen Show (4:3)</PresentationFormat>
  <Paragraphs>33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1_Office Theme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Erica Rosa-Sanko</dc:creator>
  <cp:lastModifiedBy>Lahr,Laura</cp:lastModifiedBy>
  <cp:revision>24</cp:revision>
  <dcterms:created xsi:type="dcterms:W3CDTF">2013-09-17T18:44:56Z</dcterms:created>
  <dcterms:modified xsi:type="dcterms:W3CDTF">2024-04-26T18:07:08Z</dcterms:modified>
</cp:coreProperties>
</file>