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10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CHICKEN PRODUCTION</a:t>
            </a:r>
          </a:p>
          <a:p>
            <a:pPr>
              <a:defRPr/>
            </a:pPr>
            <a:r>
              <a:rPr lang="en-US" sz="2000" b="0" dirty="0"/>
              <a:t>Federally Inspected, Ready-to-Cook</a:t>
            </a:r>
            <a:r>
              <a:rPr lang="en-US" sz="2000" b="0" baseline="0" dirty="0"/>
              <a:t> Weight, Monthly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8902163091682502E-2"/>
          <c:y val="0.18519648072159997"/>
          <c:w val="0.906615078287628"/>
          <c:h val="0.6737390484640125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 Avg. 2018-22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3765839</c:v>
                </c:pt>
                <c:pt idx="1">
                  <c:v>3379098.6</c:v>
                </c:pt>
                <c:pt idx="2">
                  <c:v>3798735.8</c:v>
                </c:pt>
                <c:pt idx="3">
                  <c:v>3625645.8</c:v>
                </c:pt>
                <c:pt idx="4">
                  <c:v>3749022.4</c:v>
                </c:pt>
                <c:pt idx="5">
                  <c:v>3780243</c:v>
                </c:pt>
                <c:pt idx="6">
                  <c:v>3783671.8</c:v>
                </c:pt>
                <c:pt idx="7">
                  <c:v>3967643.6</c:v>
                </c:pt>
                <c:pt idx="8">
                  <c:v>3828085.4</c:v>
                </c:pt>
                <c:pt idx="9">
                  <c:v>3998648.4</c:v>
                </c:pt>
                <c:pt idx="10">
                  <c:v>3635091.6</c:v>
                </c:pt>
                <c:pt idx="11">
                  <c:v>3672503.2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734-4ED1-B752-0487D3847A0B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4018417</c:v>
                </c:pt>
                <c:pt idx="1">
                  <c:v>3628781</c:v>
                </c:pt>
                <c:pt idx="2">
                  <c:v>4044107</c:v>
                </c:pt>
                <c:pt idx="3">
                  <c:v>3590098</c:v>
                </c:pt>
                <c:pt idx="4">
                  <c:v>4096099</c:v>
                </c:pt>
                <c:pt idx="5">
                  <c:v>4009526</c:v>
                </c:pt>
                <c:pt idx="6">
                  <c:v>3768464</c:v>
                </c:pt>
                <c:pt idx="7">
                  <c:v>4215341</c:v>
                </c:pt>
                <c:pt idx="8">
                  <c:v>3855793</c:v>
                </c:pt>
                <c:pt idx="9">
                  <c:v>4228318</c:v>
                </c:pt>
                <c:pt idx="10">
                  <c:v>3861810</c:v>
                </c:pt>
                <c:pt idx="11">
                  <c:v>3657704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734-4ED1-B752-0487D3847A0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4F81BD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4098732</c:v>
                </c:pt>
                <c:pt idx="1">
                  <c:v>3786897</c:v>
                </c:pt>
                <c:pt idx="2">
                  <c:v>3679658</c:v>
                </c:pt>
                <c:pt idx="3">
                  <c:v>3964831</c:v>
                </c:pt>
                <c:pt idx="4">
                  <c:v>4061375</c:v>
                </c:pt>
                <c:pt idx="5">
                  <c:v>3772551</c:v>
                </c:pt>
                <c:pt idx="6">
                  <c:v>4122614</c:v>
                </c:pt>
                <c:pt idx="7">
                  <c:v>4088242</c:v>
                </c:pt>
                <c:pt idx="8">
                  <c:v>3941793</c:v>
                </c:pt>
                <c:pt idx="9">
                  <c:v>4423476</c:v>
                </c:pt>
                <c:pt idx="10">
                  <c:v>3686484</c:v>
                </c:pt>
                <c:pt idx="1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734-4ED1-B752-0487D3847A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8773248"/>
        <c:axId val="258774424"/>
      </c:lineChart>
      <c:catAx>
        <c:axId val="258773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58774424"/>
        <c:crosses val="autoZero"/>
        <c:auto val="1"/>
        <c:lblAlgn val="ctr"/>
        <c:lblOffset val="100"/>
        <c:tickLblSkip val="2"/>
        <c:noMultiLvlLbl val="0"/>
      </c:catAx>
      <c:valAx>
        <c:axId val="258774424"/>
        <c:scaling>
          <c:orientation val="minMax"/>
          <c:min val="3100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 err="1"/>
                  <a:t>Bil</a:t>
                </a:r>
                <a:r>
                  <a:rPr lang="en-US" b="0" dirty="0"/>
                  <a:t>. Pounds</a:t>
                </a:r>
              </a:p>
            </c:rich>
          </c:tx>
          <c:layout>
            <c:manualLayout>
              <c:xMode val="edge"/>
              <c:yMode val="edge"/>
              <c:x val="1.8518531088786323E-2"/>
              <c:y val="0.10391944844922554"/>
            </c:manualLayout>
          </c:layout>
          <c:overlay val="0"/>
        </c:title>
        <c:numFmt formatCode="#,##0.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258773248"/>
        <c:crosses val="autoZero"/>
        <c:crossBetween val="between"/>
        <c:dispUnits>
          <c:builtInUnit val="millions"/>
        </c:dispUnits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WEEKLY AVERAGE BROILER-TYPE LAYER</a:t>
            </a:r>
          </a:p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PRODUCTIVITY</a:t>
            </a:r>
          </a:p>
          <a:p>
            <a:pPr>
              <a:defRPr/>
            </a:pPr>
            <a:r>
              <a:rPr lang="en-US" sz="2000" b="0" dirty="0"/>
              <a:t>Number of Chicks Hatched Per Layer, By </a:t>
            </a:r>
            <a:r>
              <a:rPr lang="en-US" sz="2000" b="0" baseline="0" dirty="0"/>
              <a:t>Month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6201013666395154E-2"/>
          <c:y val="0.18519648072159994"/>
          <c:w val="0.906615078287628"/>
          <c:h val="0.6737390484640125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 Avg. 2018-22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3.1520583007980911</c:v>
                </c:pt>
                <c:pt idx="1">
                  <c:v>3.1205043073102336</c:v>
                </c:pt>
                <c:pt idx="2">
                  <c:v>3.1218928233238712</c:v>
                </c:pt>
                <c:pt idx="3">
                  <c:v>3.0786002751260546</c:v>
                </c:pt>
                <c:pt idx="4">
                  <c:v>3.1065459882597235</c:v>
                </c:pt>
                <c:pt idx="5">
                  <c:v>3.1724004378185748</c:v>
                </c:pt>
                <c:pt idx="6">
                  <c:v>3.1680558094497213</c:v>
                </c:pt>
                <c:pt idx="7">
                  <c:v>3.1802743947141776</c:v>
                </c:pt>
                <c:pt idx="8">
                  <c:v>3.1573768411685728</c:v>
                </c:pt>
                <c:pt idx="9">
                  <c:v>3.0692602864951875</c:v>
                </c:pt>
                <c:pt idx="10">
                  <c:v>3.0760597259133524</c:v>
                </c:pt>
                <c:pt idx="11">
                  <c:v>3.1648111067164253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2BD-430B-B66E-04ABC2723ACD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3.086862640555827</c:v>
                </c:pt>
                <c:pt idx="1">
                  <c:v>3.0458782220094167</c:v>
                </c:pt>
                <c:pt idx="2">
                  <c:v>3.0103521771565509</c:v>
                </c:pt>
                <c:pt idx="3">
                  <c:v>2.9896050004431172</c:v>
                </c:pt>
                <c:pt idx="4">
                  <c:v>2.9932287938225399</c:v>
                </c:pt>
                <c:pt idx="5">
                  <c:v>3.0300603615437542</c:v>
                </c:pt>
                <c:pt idx="6">
                  <c:v>3.0147046060254779</c:v>
                </c:pt>
                <c:pt idx="7">
                  <c:v>3.0717742578433413</c:v>
                </c:pt>
                <c:pt idx="8">
                  <c:v>3.0501424775077641</c:v>
                </c:pt>
                <c:pt idx="9">
                  <c:v>2.9451378156849701</c:v>
                </c:pt>
                <c:pt idx="10">
                  <c:v>2.939793763993257</c:v>
                </c:pt>
                <c:pt idx="11">
                  <c:v>3.0398450999437654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2BD-430B-B66E-04ABC2723AC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4F81BD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3.0268783914244812</c:v>
                </c:pt>
                <c:pt idx="1">
                  <c:v>3.0640465437885194</c:v>
                </c:pt>
                <c:pt idx="2">
                  <c:v>3.1121656874461285</c:v>
                </c:pt>
                <c:pt idx="3">
                  <c:v>3.1410224532851116</c:v>
                </c:pt>
                <c:pt idx="4">
                  <c:v>3.1596326835794497</c:v>
                </c:pt>
                <c:pt idx="5">
                  <c:v>3.1694685313165558</c:v>
                </c:pt>
                <c:pt idx="6">
                  <c:v>3.1636126264990021</c:v>
                </c:pt>
                <c:pt idx="7">
                  <c:v>3.2042768248890541</c:v>
                </c:pt>
                <c:pt idx="8">
                  <c:v>3.1824307788931119</c:v>
                </c:pt>
                <c:pt idx="9">
                  <c:v>3.1181503752182467</c:v>
                </c:pt>
                <c:pt idx="10">
                  <c:v>3.140107162168805</c:v>
                </c:pt>
                <c:pt idx="11">
                  <c:v>3.2443922343590748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2BD-430B-B66E-04ABC2723A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8319504"/>
        <c:axId val="258317544"/>
      </c:lineChart>
      <c:catAx>
        <c:axId val="258319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58317544"/>
        <c:crosses val="autoZero"/>
        <c:auto val="1"/>
        <c:lblAlgn val="ctr"/>
        <c:lblOffset val="100"/>
        <c:tickLblSkip val="2"/>
        <c:noMultiLvlLbl val="0"/>
      </c:catAx>
      <c:valAx>
        <c:axId val="258317544"/>
        <c:scaling>
          <c:orientation val="minMax"/>
          <c:min val="2.9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Chicks</a:t>
                </a:r>
              </a:p>
            </c:rich>
          </c:tx>
          <c:layout>
            <c:manualLayout>
              <c:xMode val="edge"/>
              <c:yMode val="edge"/>
              <c:x val="1.851853108878632E-2"/>
              <c:y val="0.10391944844922554"/>
            </c:manualLayout>
          </c:layout>
          <c:overlay val="0"/>
        </c:title>
        <c:numFmt formatCode="#,##0.00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258319504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TURKEY PRODUCTION</a:t>
            </a:r>
          </a:p>
          <a:p>
            <a:pPr>
              <a:defRPr/>
            </a:pPr>
            <a:r>
              <a:rPr lang="en-US" sz="2000" b="0" dirty="0"/>
              <a:t>Federally Inspected, Ready-to-Cook</a:t>
            </a:r>
            <a:r>
              <a:rPr lang="en-US" sz="2000" b="0" baseline="0" dirty="0"/>
              <a:t> Weight, Monthly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57E-2"/>
          <c:y val="0.18519648072159997"/>
          <c:w val="0.90003461851751299"/>
          <c:h val="0.6737390484640125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 Avg. 2018-22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485004</c:v>
                </c:pt>
                <c:pt idx="1">
                  <c:v>441745.2</c:v>
                </c:pt>
                <c:pt idx="2">
                  <c:v>499184.2</c:v>
                </c:pt>
                <c:pt idx="3">
                  <c:v>457503.6</c:v>
                </c:pt>
                <c:pt idx="4">
                  <c:v>458755.6</c:v>
                </c:pt>
                <c:pt idx="5">
                  <c:v>478119.2</c:v>
                </c:pt>
                <c:pt idx="6">
                  <c:v>466967</c:v>
                </c:pt>
                <c:pt idx="7">
                  <c:v>483267.2</c:v>
                </c:pt>
                <c:pt idx="8">
                  <c:v>450781.4</c:v>
                </c:pt>
                <c:pt idx="9">
                  <c:v>519982</c:v>
                </c:pt>
                <c:pt idx="10">
                  <c:v>461243.6</c:v>
                </c:pt>
                <c:pt idx="11">
                  <c:v>441375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BEA-4EC4-9441-18D36959225B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445179</c:v>
                </c:pt>
                <c:pt idx="1">
                  <c:v>419205</c:v>
                </c:pt>
                <c:pt idx="2">
                  <c:v>484242</c:v>
                </c:pt>
                <c:pt idx="3">
                  <c:v>428739</c:v>
                </c:pt>
                <c:pt idx="4">
                  <c:v>487896</c:v>
                </c:pt>
                <c:pt idx="5">
                  <c:v>493734</c:v>
                </c:pt>
                <c:pt idx="6">
                  <c:v>434027</c:v>
                </c:pt>
                <c:pt idx="7">
                  <c:v>489985</c:v>
                </c:pt>
                <c:pt idx="8">
                  <c:v>431321</c:v>
                </c:pt>
                <c:pt idx="9">
                  <c:v>500496</c:v>
                </c:pt>
                <c:pt idx="10">
                  <c:v>449160</c:v>
                </c:pt>
                <c:pt idx="11">
                  <c:v>392995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BEA-4EC4-9441-18D36959225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4F81BD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435162</c:v>
                </c:pt>
                <c:pt idx="1">
                  <c:v>423912</c:v>
                </c:pt>
                <c:pt idx="2">
                  <c:v>409499</c:v>
                </c:pt>
                <c:pt idx="3">
                  <c:v>450655</c:v>
                </c:pt>
                <c:pt idx="4">
                  <c:v>446820</c:v>
                </c:pt>
                <c:pt idx="5">
                  <c:v>408931</c:v>
                </c:pt>
                <c:pt idx="6">
                  <c:v>433538</c:v>
                </c:pt>
                <c:pt idx="7">
                  <c:v>435030</c:v>
                </c:pt>
                <c:pt idx="8">
                  <c:v>413379</c:v>
                </c:pt>
                <c:pt idx="9">
                  <c:v>493928</c:v>
                </c:pt>
                <c:pt idx="10">
                  <c:v>394013</c:v>
                </c:pt>
                <c:pt idx="1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BEA-4EC4-9441-18D3695922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2273320"/>
        <c:axId val="152272928"/>
      </c:lineChart>
      <c:catAx>
        <c:axId val="152273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52272928"/>
        <c:crosses val="autoZero"/>
        <c:auto val="1"/>
        <c:lblAlgn val="ctr"/>
        <c:lblOffset val="100"/>
        <c:tickLblSkip val="2"/>
        <c:noMultiLvlLbl val="0"/>
      </c:catAx>
      <c:valAx>
        <c:axId val="152272928"/>
        <c:scaling>
          <c:orientation val="minMax"/>
          <c:min val="380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Mil. Pounds</a:t>
                </a:r>
              </a:p>
            </c:rich>
          </c:tx>
          <c:layout>
            <c:manualLayout>
              <c:xMode val="edge"/>
              <c:yMode val="edge"/>
              <c:x val="1.851853108878632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152273320"/>
        <c:crosses val="autoZero"/>
        <c:crossBetween val="between"/>
        <c:dispUnits>
          <c:builtInUnit val="thousands"/>
        </c:dispUnits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POULTRY PRODUCTION</a:t>
            </a:r>
          </a:p>
          <a:p>
            <a:pPr>
              <a:defRPr/>
            </a:pPr>
            <a:r>
              <a:rPr lang="en-US" sz="2000" b="0" dirty="0"/>
              <a:t>Federally Inspected, Ready-to-Cook</a:t>
            </a:r>
            <a:r>
              <a:rPr lang="en-US" sz="2000" b="0" baseline="0" dirty="0"/>
              <a:t> Weight, Monthly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8902163091682495E-2"/>
          <c:y val="0.18519648072159997"/>
          <c:w val="0.906615078287628"/>
          <c:h val="0.6737390484640125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 Avg. 2018-22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4263042.4000000004</c:v>
                </c:pt>
                <c:pt idx="1">
                  <c:v>3831657</c:v>
                </c:pt>
                <c:pt idx="2">
                  <c:v>4309805</c:v>
                </c:pt>
                <c:pt idx="3">
                  <c:v>4094457</c:v>
                </c:pt>
                <c:pt idx="4">
                  <c:v>4218240</c:v>
                </c:pt>
                <c:pt idx="5">
                  <c:v>4268743.2</c:v>
                </c:pt>
                <c:pt idx="6">
                  <c:v>4260777.5999999996</c:v>
                </c:pt>
                <c:pt idx="7">
                  <c:v>4461941.4000000004</c:v>
                </c:pt>
                <c:pt idx="8">
                  <c:v>4289636.2</c:v>
                </c:pt>
                <c:pt idx="9">
                  <c:v>4530791.8</c:v>
                </c:pt>
                <c:pt idx="10">
                  <c:v>4107257.2</c:v>
                </c:pt>
                <c:pt idx="11">
                  <c:v>4125894.4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353-43A2-924A-2C875FBC5DAE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4476070</c:v>
                </c:pt>
                <c:pt idx="1">
                  <c:v>4059221</c:v>
                </c:pt>
                <c:pt idx="2">
                  <c:v>4540337</c:v>
                </c:pt>
                <c:pt idx="3">
                  <c:v>4030215</c:v>
                </c:pt>
                <c:pt idx="4">
                  <c:v>4596559</c:v>
                </c:pt>
                <c:pt idx="5">
                  <c:v>4516226</c:v>
                </c:pt>
                <c:pt idx="6">
                  <c:v>4214462</c:v>
                </c:pt>
                <c:pt idx="7">
                  <c:v>4717798</c:v>
                </c:pt>
                <c:pt idx="8">
                  <c:v>4299602</c:v>
                </c:pt>
                <c:pt idx="9">
                  <c:v>4742058</c:v>
                </c:pt>
                <c:pt idx="10">
                  <c:v>4323999</c:v>
                </c:pt>
                <c:pt idx="11">
                  <c:v>4063132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353-43A2-924A-2C875FBC5DA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4F81BD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4547557</c:v>
                </c:pt>
                <c:pt idx="1">
                  <c:v>4221439</c:v>
                </c:pt>
                <c:pt idx="2">
                  <c:v>4100296</c:v>
                </c:pt>
                <c:pt idx="3">
                  <c:v>4427506</c:v>
                </c:pt>
                <c:pt idx="4">
                  <c:v>4518884</c:v>
                </c:pt>
                <c:pt idx="5">
                  <c:v>4190711</c:v>
                </c:pt>
                <c:pt idx="6">
                  <c:v>4566240</c:v>
                </c:pt>
                <c:pt idx="7">
                  <c:v>4533229</c:v>
                </c:pt>
                <c:pt idx="8">
                  <c:v>4366167</c:v>
                </c:pt>
                <c:pt idx="9">
                  <c:v>4929621</c:v>
                </c:pt>
                <c:pt idx="10">
                  <c:v>4091140</c:v>
                </c:pt>
                <c:pt idx="1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353-43A2-924A-2C875FBC5D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2272144"/>
        <c:axId val="152271752"/>
      </c:lineChart>
      <c:catAx>
        <c:axId val="152272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52271752"/>
        <c:crosses val="autoZero"/>
        <c:auto val="1"/>
        <c:lblAlgn val="ctr"/>
        <c:lblOffset val="100"/>
        <c:tickLblSkip val="2"/>
        <c:noMultiLvlLbl val="0"/>
      </c:catAx>
      <c:valAx>
        <c:axId val="152271752"/>
        <c:scaling>
          <c:orientation val="minMax"/>
          <c:min val="3700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 err="1"/>
                  <a:t>Bil</a:t>
                </a:r>
                <a:r>
                  <a:rPr lang="en-US" b="0" dirty="0"/>
                  <a:t>. Pounds</a:t>
                </a:r>
              </a:p>
            </c:rich>
          </c:tx>
          <c:layout>
            <c:manualLayout>
              <c:xMode val="edge"/>
              <c:yMode val="edge"/>
              <c:x val="1.851853108878632E-2"/>
              <c:y val="0.10391944844922554"/>
            </c:manualLayout>
          </c:layout>
          <c:overlay val="0"/>
        </c:title>
        <c:numFmt formatCode="#,##0.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152272144"/>
        <c:crosses val="autoZero"/>
        <c:crossBetween val="between"/>
        <c:dispUnits>
          <c:builtInUnit val="millions"/>
        </c:dispUnits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WEEKLY AVERAGE CHICKEN PRODUCTION</a:t>
            </a:r>
          </a:p>
          <a:p>
            <a:pPr>
              <a:defRPr/>
            </a:pPr>
            <a:r>
              <a:rPr lang="en-US" sz="2000" b="0" dirty="0"/>
              <a:t>Federally Inspected, Ready-to-Cook</a:t>
            </a:r>
            <a:r>
              <a:rPr lang="en-US" sz="2000" b="0" baseline="0" dirty="0"/>
              <a:t> Weight, By Month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5597565390533079E-2"/>
          <c:y val="0.18519648072159994"/>
          <c:w val="0.90003461851751299"/>
          <c:h val="0.6737390484640125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 Avg. 2018-22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880560.40519480524</c:v>
                </c:pt>
                <c:pt idx="1">
                  <c:v>844774.65</c:v>
                </c:pt>
                <c:pt idx="2">
                  <c:v>854811.23969508742</c:v>
                </c:pt>
                <c:pt idx="3">
                  <c:v>839394.90259740257</c:v>
                </c:pt>
                <c:pt idx="4">
                  <c:v>893333.028138528</c:v>
                </c:pt>
                <c:pt idx="5">
                  <c:v>883047.16125541122</c:v>
                </c:pt>
                <c:pt idx="6">
                  <c:v>893064.61363636365</c:v>
                </c:pt>
                <c:pt idx="7">
                  <c:v>893693.67287784663</c:v>
                </c:pt>
                <c:pt idx="8">
                  <c:v>937668.49899749365</c:v>
                </c:pt>
                <c:pt idx="9">
                  <c:v>910054.77009222656</c:v>
                </c:pt>
                <c:pt idx="10">
                  <c:v>882135.41428571416</c:v>
                </c:pt>
                <c:pt idx="11">
                  <c:v>874036.20043290034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550-4FAE-9544-8FC7DF22BF5C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956765.95238095231</c:v>
                </c:pt>
                <c:pt idx="1">
                  <c:v>907195.25</c:v>
                </c:pt>
                <c:pt idx="2">
                  <c:v>879153.69565217383</c:v>
                </c:pt>
                <c:pt idx="3">
                  <c:v>897524.5</c:v>
                </c:pt>
                <c:pt idx="4">
                  <c:v>930931.59090909082</c:v>
                </c:pt>
                <c:pt idx="5">
                  <c:v>911255.90909090906</c:v>
                </c:pt>
                <c:pt idx="6">
                  <c:v>942116</c:v>
                </c:pt>
                <c:pt idx="7">
                  <c:v>916378.47826086951</c:v>
                </c:pt>
                <c:pt idx="8">
                  <c:v>963948.25</c:v>
                </c:pt>
                <c:pt idx="9">
                  <c:v>960981.36363636353</c:v>
                </c:pt>
                <c:pt idx="10">
                  <c:v>919478.57142857136</c:v>
                </c:pt>
                <c:pt idx="11">
                  <c:v>914426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550-4FAE-9544-8FC7DF22BF5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4F81BD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931529.99999999988</c:v>
                </c:pt>
                <c:pt idx="1">
                  <c:v>901642.14285714284</c:v>
                </c:pt>
                <c:pt idx="2">
                  <c:v>876109.04761904757</c:v>
                </c:pt>
                <c:pt idx="3">
                  <c:v>901097.95454545447</c:v>
                </c:pt>
                <c:pt idx="4">
                  <c:v>923039.77272727271</c:v>
                </c:pt>
                <c:pt idx="5">
                  <c:v>943137.75</c:v>
                </c:pt>
                <c:pt idx="6">
                  <c:v>936957.72727272718</c:v>
                </c:pt>
                <c:pt idx="7">
                  <c:v>929145.90909090906</c:v>
                </c:pt>
                <c:pt idx="8">
                  <c:v>985448.25</c:v>
                </c:pt>
                <c:pt idx="9">
                  <c:v>961625.21739130421</c:v>
                </c:pt>
                <c:pt idx="10">
                  <c:v>921621</c:v>
                </c:pt>
                <c:pt idx="1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550-4FAE-9544-8FC7DF22BF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2277240"/>
        <c:axId val="152275280"/>
      </c:lineChart>
      <c:catAx>
        <c:axId val="152277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52275280"/>
        <c:crosses val="autoZero"/>
        <c:auto val="1"/>
        <c:lblAlgn val="ctr"/>
        <c:lblOffset val="100"/>
        <c:tickLblSkip val="2"/>
        <c:noMultiLvlLbl val="0"/>
      </c:catAx>
      <c:valAx>
        <c:axId val="152275280"/>
        <c:scaling>
          <c:orientation val="minMax"/>
          <c:min val="820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Mil. Pounds</a:t>
                </a:r>
              </a:p>
            </c:rich>
          </c:tx>
          <c:layout>
            <c:manualLayout>
              <c:xMode val="edge"/>
              <c:yMode val="edge"/>
              <c:x val="1.851853108878632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152277240"/>
        <c:crosses val="autoZero"/>
        <c:crossBetween val="between"/>
        <c:dispUnits>
          <c:builtInUnit val="thousands"/>
        </c:dispUnits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WEEKLY AVERAGE TURKEY PRODUCTION</a:t>
            </a:r>
          </a:p>
          <a:p>
            <a:pPr>
              <a:defRPr/>
            </a:pPr>
            <a:r>
              <a:rPr lang="en-US" sz="2000" b="0" dirty="0"/>
              <a:t>Federally Inspected, Ready-to-Cook</a:t>
            </a:r>
            <a:r>
              <a:rPr lang="en-US" sz="2000" b="0" baseline="0" dirty="0"/>
              <a:t> Weight, By Month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57E-2"/>
          <c:y val="0.18519648072159997"/>
          <c:w val="0.90003461851751299"/>
          <c:h val="0.6737390484640125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 Avg. 2018-22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113219.27965367965</c:v>
                </c:pt>
                <c:pt idx="1">
                  <c:v>110436.3</c:v>
                </c:pt>
                <c:pt idx="2">
                  <c:v>112449.60709580274</c:v>
                </c:pt>
                <c:pt idx="3">
                  <c:v>105930.51948051946</c:v>
                </c:pt>
                <c:pt idx="4">
                  <c:v>109149.39177489179</c:v>
                </c:pt>
                <c:pt idx="5">
                  <c:v>111871.816017316</c:v>
                </c:pt>
                <c:pt idx="6">
                  <c:v>109963.2106060606</c:v>
                </c:pt>
                <c:pt idx="7">
                  <c:v>108951.98221343872</c:v>
                </c:pt>
                <c:pt idx="8">
                  <c:v>110572.6394736842</c:v>
                </c:pt>
                <c:pt idx="9">
                  <c:v>118018.2047807265</c:v>
                </c:pt>
                <c:pt idx="10">
                  <c:v>112027.86904761905</c:v>
                </c:pt>
                <c:pt idx="11">
                  <c:v>105138.22792207792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D1-4255-BD2F-021B4ED41737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105995</c:v>
                </c:pt>
                <c:pt idx="1">
                  <c:v>104801.25</c:v>
                </c:pt>
                <c:pt idx="2">
                  <c:v>105269.99999999999</c:v>
                </c:pt>
                <c:pt idx="3">
                  <c:v>107184.75</c:v>
                </c:pt>
                <c:pt idx="4">
                  <c:v>110885.45454545453</c:v>
                </c:pt>
                <c:pt idx="5">
                  <c:v>112212.27272727272</c:v>
                </c:pt>
                <c:pt idx="6">
                  <c:v>108506.75</c:v>
                </c:pt>
                <c:pt idx="7">
                  <c:v>106518.47826086955</c:v>
                </c:pt>
                <c:pt idx="8">
                  <c:v>107830.25</c:v>
                </c:pt>
                <c:pt idx="9">
                  <c:v>113749.0909090909</c:v>
                </c:pt>
                <c:pt idx="10">
                  <c:v>106942.85714285714</c:v>
                </c:pt>
                <c:pt idx="11">
                  <c:v>98248.75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8D1-4255-BD2F-021B4ED4173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4F81BD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98900.454545454544</c:v>
                </c:pt>
                <c:pt idx="1">
                  <c:v>100931.42857142857</c:v>
                </c:pt>
                <c:pt idx="2">
                  <c:v>97499.761904761894</c:v>
                </c:pt>
                <c:pt idx="3">
                  <c:v>102421.5909090909</c:v>
                </c:pt>
                <c:pt idx="4">
                  <c:v>101549.99999999999</c:v>
                </c:pt>
                <c:pt idx="5">
                  <c:v>102232.75</c:v>
                </c:pt>
                <c:pt idx="6">
                  <c:v>98531.363636363632</c:v>
                </c:pt>
                <c:pt idx="7">
                  <c:v>98870.454545454544</c:v>
                </c:pt>
                <c:pt idx="8">
                  <c:v>103344.75</c:v>
                </c:pt>
                <c:pt idx="9">
                  <c:v>107375.65217391303</c:v>
                </c:pt>
                <c:pt idx="10">
                  <c:v>98503.25</c:v>
                </c:pt>
                <c:pt idx="1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8D1-4255-BD2F-021B4ED417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0637224"/>
        <c:axId val="150633696"/>
      </c:lineChart>
      <c:catAx>
        <c:axId val="150637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50633696"/>
        <c:crosses val="autoZero"/>
        <c:auto val="1"/>
        <c:lblAlgn val="ctr"/>
        <c:lblOffset val="100"/>
        <c:tickLblSkip val="2"/>
        <c:noMultiLvlLbl val="0"/>
      </c:catAx>
      <c:valAx>
        <c:axId val="150633696"/>
        <c:scaling>
          <c:orientation val="minMax"/>
          <c:min val="95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Mil. Pounds</a:t>
                </a:r>
              </a:p>
            </c:rich>
          </c:tx>
          <c:layout>
            <c:manualLayout>
              <c:xMode val="edge"/>
              <c:yMode val="edge"/>
              <c:x val="1.851853108878632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150637224"/>
        <c:crosses val="autoZero"/>
        <c:crossBetween val="between"/>
        <c:dispUnits>
          <c:builtInUnit val="thousands"/>
        </c:dispUnits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WEEKLY AVERAGE POULTRY PRODUCTION</a:t>
            </a:r>
          </a:p>
          <a:p>
            <a:pPr>
              <a:defRPr/>
            </a:pPr>
            <a:r>
              <a:rPr lang="en-US" sz="2000" b="0" dirty="0"/>
              <a:t>Federally Inspected, Ready-to-Cook</a:t>
            </a:r>
            <a:r>
              <a:rPr lang="en-US" sz="2000" b="0" baseline="0" dirty="0"/>
              <a:t> Weight, By Month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57E-2"/>
          <c:y val="0.18519648072159997"/>
          <c:w val="0.90003461851751299"/>
          <c:h val="0.6737390484640125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 Avg. 2018-22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996623.09632034623</c:v>
                </c:pt>
                <c:pt idx="1">
                  <c:v>957914.25</c:v>
                </c:pt>
                <c:pt idx="2">
                  <c:v>969941.17946546187</c:v>
                </c:pt>
                <c:pt idx="3">
                  <c:v>947946.20129870123</c:v>
                </c:pt>
                <c:pt idx="4">
                  <c:v>1004966.0242424242</c:v>
                </c:pt>
                <c:pt idx="5">
                  <c:v>997353.54740259738</c:v>
                </c:pt>
                <c:pt idx="6">
                  <c:v>1005424.2755411254</c:v>
                </c:pt>
                <c:pt idx="7">
                  <c:v>1005125.6053077357</c:v>
                </c:pt>
                <c:pt idx="8">
                  <c:v>1050886.6235588971</c:v>
                </c:pt>
                <c:pt idx="9">
                  <c:v>1030835.1473743648</c:v>
                </c:pt>
                <c:pt idx="10">
                  <c:v>996811.45952380949</c:v>
                </c:pt>
                <c:pt idx="11">
                  <c:v>982042.81298701302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564-4225-9F62-B9F9DEE610F2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1065730.9523809524</c:v>
                </c:pt>
                <c:pt idx="1">
                  <c:v>1014805.25</c:v>
                </c:pt>
                <c:pt idx="2">
                  <c:v>987029.78260869556</c:v>
                </c:pt>
                <c:pt idx="3">
                  <c:v>1007553.75</c:v>
                </c:pt>
                <c:pt idx="4">
                  <c:v>1044672.4999999999</c:v>
                </c:pt>
                <c:pt idx="5">
                  <c:v>1026414.9999999999</c:v>
                </c:pt>
                <c:pt idx="6">
                  <c:v>1053615.5</c:v>
                </c:pt>
                <c:pt idx="7">
                  <c:v>1025608.2608695651</c:v>
                </c:pt>
                <c:pt idx="8">
                  <c:v>1074900.5</c:v>
                </c:pt>
                <c:pt idx="9">
                  <c:v>1077740.4545454544</c:v>
                </c:pt>
                <c:pt idx="10">
                  <c:v>1029523.5714285714</c:v>
                </c:pt>
                <c:pt idx="11">
                  <c:v>1015783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564-4225-9F62-B9F9DEE610F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4F81BD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1033535.6818181818</c:v>
                </c:pt>
                <c:pt idx="1">
                  <c:v>1005104.5238095238</c:v>
                </c:pt>
                <c:pt idx="2">
                  <c:v>976260.95238095231</c:v>
                </c:pt>
                <c:pt idx="3">
                  <c:v>1006251.3636363635</c:v>
                </c:pt>
                <c:pt idx="4">
                  <c:v>1027019.0909090908</c:v>
                </c:pt>
                <c:pt idx="5">
                  <c:v>1047677.75</c:v>
                </c:pt>
                <c:pt idx="6">
                  <c:v>1037781.8181818181</c:v>
                </c:pt>
                <c:pt idx="7">
                  <c:v>1030279.3181818181</c:v>
                </c:pt>
                <c:pt idx="8">
                  <c:v>1091541.75</c:v>
                </c:pt>
                <c:pt idx="9">
                  <c:v>1071656.7391304346</c:v>
                </c:pt>
                <c:pt idx="10">
                  <c:v>1022785</c:v>
                </c:pt>
                <c:pt idx="1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564-4225-9F62-B9F9DEE610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0639576"/>
        <c:axId val="150780448"/>
      </c:lineChart>
      <c:catAx>
        <c:axId val="150639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50780448"/>
        <c:crosses val="autoZero"/>
        <c:auto val="1"/>
        <c:lblAlgn val="ctr"/>
        <c:lblOffset val="100"/>
        <c:tickLblSkip val="2"/>
        <c:noMultiLvlLbl val="0"/>
      </c:catAx>
      <c:valAx>
        <c:axId val="150780448"/>
        <c:scaling>
          <c:orientation val="minMax"/>
          <c:min val="925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Mil. Pounds</a:t>
                </a:r>
              </a:p>
            </c:rich>
          </c:tx>
          <c:layout>
            <c:manualLayout>
              <c:xMode val="edge"/>
              <c:yMode val="edge"/>
              <c:x val="1.851853108878632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150639576"/>
        <c:crosses val="autoZero"/>
        <c:crossBetween val="between"/>
        <c:dispUnits>
          <c:builtInUnit val="thousands"/>
        </c:dispUnits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BROILER PRODUCTION</a:t>
            </a:r>
          </a:p>
          <a:p>
            <a:pPr>
              <a:defRPr/>
            </a:pPr>
            <a:r>
              <a:rPr lang="en-US" sz="2000" b="0" dirty="0"/>
              <a:t>Federally Inspected, Ready-to-Cook</a:t>
            </a:r>
            <a:r>
              <a:rPr lang="en-US" sz="2000" b="0" baseline="0" dirty="0"/>
              <a:t> Weight, Monthly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8902163091682495E-2"/>
          <c:y val="0.18519648072159997"/>
          <c:w val="0.906615078287628"/>
          <c:h val="0.6737390484640125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 Avg. 2018-22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3722119.2</c:v>
                </c:pt>
                <c:pt idx="1">
                  <c:v>3338692.8</c:v>
                </c:pt>
                <c:pt idx="2">
                  <c:v>3753234.2</c:v>
                </c:pt>
                <c:pt idx="3">
                  <c:v>3581666</c:v>
                </c:pt>
                <c:pt idx="4">
                  <c:v>3703280</c:v>
                </c:pt>
                <c:pt idx="5">
                  <c:v>3731581.6</c:v>
                </c:pt>
                <c:pt idx="6">
                  <c:v>3737168</c:v>
                </c:pt>
                <c:pt idx="7">
                  <c:v>3917016.8</c:v>
                </c:pt>
                <c:pt idx="8">
                  <c:v>3781186.8</c:v>
                </c:pt>
                <c:pt idx="9">
                  <c:v>3950877.8</c:v>
                </c:pt>
                <c:pt idx="10">
                  <c:v>3592433.2</c:v>
                </c:pt>
                <c:pt idx="11">
                  <c:v>3629859.6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9A7-4E84-960C-0407462427A4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3971892</c:v>
                </c:pt>
                <c:pt idx="1">
                  <c:v>3584968</c:v>
                </c:pt>
                <c:pt idx="2">
                  <c:v>3992237</c:v>
                </c:pt>
                <c:pt idx="3">
                  <c:v>3546096</c:v>
                </c:pt>
                <c:pt idx="4">
                  <c:v>4043377</c:v>
                </c:pt>
                <c:pt idx="5">
                  <c:v>3956586</c:v>
                </c:pt>
                <c:pt idx="6">
                  <c:v>3717613</c:v>
                </c:pt>
                <c:pt idx="7">
                  <c:v>4156755</c:v>
                </c:pt>
                <c:pt idx="8">
                  <c:v>3806519</c:v>
                </c:pt>
                <c:pt idx="9">
                  <c:v>4177274</c:v>
                </c:pt>
                <c:pt idx="10">
                  <c:v>3817281</c:v>
                </c:pt>
                <c:pt idx="11">
                  <c:v>3616174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9A7-4E84-960C-0407462427A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4F81BD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4051364</c:v>
                </c:pt>
                <c:pt idx="1">
                  <c:v>3741852</c:v>
                </c:pt>
                <c:pt idx="2">
                  <c:v>3636804</c:v>
                </c:pt>
                <c:pt idx="3">
                  <c:v>3917654</c:v>
                </c:pt>
                <c:pt idx="4">
                  <c:v>4011035</c:v>
                </c:pt>
                <c:pt idx="5">
                  <c:v>3724877</c:v>
                </c:pt>
                <c:pt idx="6">
                  <c:v>4072133</c:v>
                </c:pt>
                <c:pt idx="7">
                  <c:v>4038676</c:v>
                </c:pt>
                <c:pt idx="8">
                  <c:v>3892639</c:v>
                </c:pt>
                <c:pt idx="9">
                  <c:v>4370891</c:v>
                </c:pt>
                <c:pt idx="10">
                  <c:v>3649570</c:v>
                </c:pt>
                <c:pt idx="1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9A7-4E84-960C-0407462427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0778488"/>
        <c:axId val="150779664"/>
      </c:lineChart>
      <c:catAx>
        <c:axId val="150778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50779664"/>
        <c:crosses val="autoZero"/>
        <c:auto val="1"/>
        <c:lblAlgn val="ctr"/>
        <c:lblOffset val="100"/>
        <c:tickLblSkip val="2"/>
        <c:noMultiLvlLbl val="0"/>
      </c:catAx>
      <c:valAx>
        <c:axId val="150779664"/>
        <c:scaling>
          <c:orientation val="minMax"/>
          <c:min val="3200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 err="1"/>
                  <a:t>Bil</a:t>
                </a:r>
                <a:r>
                  <a:rPr lang="en-US" b="0" dirty="0"/>
                  <a:t>. Pounds</a:t>
                </a:r>
              </a:p>
            </c:rich>
          </c:tx>
          <c:layout>
            <c:manualLayout>
              <c:xMode val="edge"/>
              <c:yMode val="edge"/>
              <c:x val="1.851853108878632E-2"/>
              <c:y val="0.10391944844922554"/>
            </c:manualLayout>
          </c:layout>
          <c:overlay val="0"/>
        </c:title>
        <c:numFmt formatCode="#,##0.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150778488"/>
        <c:crosses val="autoZero"/>
        <c:crossBetween val="between"/>
        <c:dispUnits>
          <c:builtInUnit val="millions"/>
        </c:dispUnits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WEEKLY AVERAGE BROILER PRODUCTION</a:t>
            </a:r>
          </a:p>
          <a:p>
            <a:pPr>
              <a:defRPr/>
            </a:pPr>
            <a:r>
              <a:rPr lang="en-US" sz="2000" b="0" dirty="0"/>
              <a:t>Federally Inspected, Ready-to-Cook</a:t>
            </a:r>
            <a:r>
              <a:rPr lang="en-US" sz="2000" b="0" baseline="0" dirty="0"/>
              <a:t> Weight, By Month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57E-2"/>
          <c:y val="0.18519648072159997"/>
          <c:w val="0.90003461851751299"/>
          <c:h val="0.6737390484640125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 Avg. 2018-22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870346.62402597384</c:v>
                </c:pt>
                <c:pt idx="1">
                  <c:v>834673.2</c:v>
                </c:pt>
                <c:pt idx="2">
                  <c:v>844569.12403538486</c:v>
                </c:pt>
                <c:pt idx="3">
                  <c:v>829212.54112554097</c:v>
                </c:pt>
                <c:pt idx="4">
                  <c:v>882432.21406926401</c:v>
                </c:pt>
                <c:pt idx="5">
                  <c:v>871676.93571428559</c:v>
                </c:pt>
                <c:pt idx="6">
                  <c:v>882079.3086580087</c:v>
                </c:pt>
                <c:pt idx="7">
                  <c:v>882298.6277056277</c:v>
                </c:pt>
                <c:pt idx="8">
                  <c:v>926178.20162907266</c:v>
                </c:pt>
                <c:pt idx="9">
                  <c:v>899190.06898174284</c:v>
                </c:pt>
                <c:pt idx="10">
                  <c:v>871782.28333333344</c:v>
                </c:pt>
                <c:pt idx="11">
                  <c:v>863887.34372294357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C4C-41A1-BD9F-6DA8EBA4EA57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945688.57142857136</c:v>
                </c:pt>
                <c:pt idx="1">
                  <c:v>896242</c:v>
                </c:pt>
                <c:pt idx="2">
                  <c:v>867877.6086956521</c:v>
                </c:pt>
                <c:pt idx="3">
                  <c:v>886524</c:v>
                </c:pt>
                <c:pt idx="4">
                  <c:v>918949.31818181812</c:v>
                </c:pt>
                <c:pt idx="5">
                  <c:v>899224.09090909082</c:v>
                </c:pt>
                <c:pt idx="6">
                  <c:v>929403.25</c:v>
                </c:pt>
                <c:pt idx="7">
                  <c:v>903642.39130434766</c:v>
                </c:pt>
                <c:pt idx="8">
                  <c:v>951629.75</c:v>
                </c:pt>
                <c:pt idx="9">
                  <c:v>949380.45454545447</c:v>
                </c:pt>
                <c:pt idx="10">
                  <c:v>908876.42857142852</c:v>
                </c:pt>
                <c:pt idx="11">
                  <c:v>904043.5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C4C-41A1-BD9F-6DA8EBA4EA5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4F81BD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920764.54545454541</c:v>
                </c:pt>
                <c:pt idx="1">
                  <c:v>890917.14285714284</c:v>
                </c:pt>
                <c:pt idx="2">
                  <c:v>865905.7142857142</c:v>
                </c:pt>
                <c:pt idx="3">
                  <c:v>890375.90909090906</c:v>
                </c:pt>
                <c:pt idx="4">
                  <c:v>911598.86363636353</c:v>
                </c:pt>
                <c:pt idx="5">
                  <c:v>931219.25</c:v>
                </c:pt>
                <c:pt idx="6">
                  <c:v>925484.77272727271</c:v>
                </c:pt>
                <c:pt idx="7">
                  <c:v>917880.90909090906</c:v>
                </c:pt>
                <c:pt idx="8">
                  <c:v>973159.75</c:v>
                </c:pt>
                <c:pt idx="9">
                  <c:v>950193.69565217383</c:v>
                </c:pt>
                <c:pt idx="10">
                  <c:v>912392.5</c:v>
                </c:pt>
                <c:pt idx="1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C4C-41A1-BD9F-6DA8EBA4EA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9646456"/>
        <c:axId val="129646064"/>
      </c:lineChart>
      <c:catAx>
        <c:axId val="129646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29646064"/>
        <c:crosses val="autoZero"/>
        <c:auto val="1"/>
        <c:lblAlgn val="ctr"/>
        <c:lblOffset val="100"/>
        <c:tickLblSkip val="2"/>
        <c:noMultiLvlLbl val="0"/>
      </c:catAx>
      <c:valAx>
        <c:axId val="129646064"/>
        <c:scaling>
          <c:orientation val="minMax"/>
          <c:min val="820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Mil. Pounds</a:t>
                </a:r>
              </a:p>
            </c:rich>
          </c:tx>
          <c:layout>
            <c:manualLayout>
              <c:xMode val="edge"/>
              <c:yMode val="edge"/>
              <c:x val="1.851853108878632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129646456"/>
        <c:crosses val="autoZero"/>
        <c:crossBetween val="between"/>
        <c:dispUnits>
          <c:builtInUnit val="thousands"/>
        </c:dispUnits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BROILER-TYPE HATCHING LAYERS</a:t>
            </a:r>
          </a:p>
          <a:p>
            <a:pPr>
              <a:defRPr/>
            </a:pPr>
            <a:r>
              <a:rPr lang="en-US" sz="2000" b="0" dirty="0"/>
              <a:t>Average Number On</a:t>
            </a:r>
            <a:r>
              <a:rPr lang="en-US" sz="2000" b="0" baseline="0" dirty="0"/>
              <a:t> Hand During Month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237193411168433E-2"/>
          <c:y val="0.18519648072159997"/>
          <c:w val="0.91334532536881163"/>
          <c:h val="0.6737390484640125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 Avg. 2018-22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60215.199999999997</c:v>
                </c:pt>
                <c:pt idx="1">
                  <c:v>60612.800000000003</c:v>
                </c:pt>
                <c:pt idx="2">
                  <c:v>60963.199999999997</c:v>
                </c:pt>
                <c:pt idx="3">
                  <c:v>61230.6</c:v>
                </c:pt>
                <c:pt idx="4">
                  <c:v>61221.599999999999</c:v>
                </c:pt>
                <c:pt idx="5">
                  <c:v>60967</c:v>
                </c:pt>
                <c:pt idx="6">
                  <c:v>60598.2</c:v>
                </c:pt>
                <c:pt idx="7">
                  <c:v>60234</c:v>
                </c:pt>
                <c:pt idx="8">
                  <c:v>59936.4</c:v>
                </c:pt>
                <c:pt idx="9">
                  <c:v>59910</c:v>
                </c:pt>
                <c:pt idx="10">
                  <c:v>60019</c:v>
                </c:pt>
                <c:pt idx="11">
                  <c:v>60433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B50-44FB-A7BE-091AF742AF46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61834</c:v>
                </c:pt>
                <c:pt idx="1">
                  <c:v>62655</c:v>
                </c:pt>
                <c:pt idx="2">
                  <c:v>63521</c:v>
                </c:pt>
                <c:pt idx="3">
                  <c:v>63941</c:v>
                </c:pt>
                <c:pt idx="4">
                  <c:v>64033</c:v>
                </c:pt>
                <c:pt idx="5">
                  <c:v>63948</c:v>
                </c:pt>
                <c:pt idx="6">
                  <c:v>63557</c:v>
                </c:pt>
                <c:pt idx="7">
                  <c:v>62715</c:v>
                </c:pt>
                <c:pt idx="8">
                  <c:v>62466</c:v>
                </c:pt>
                <c:pt idx="9">
                  <c:v>62662</c:v>
                </c:pt>
                <c:pt idx="10">
                  <c:v>62679</c:v>
                </c:pt>
                <c:pt idx="11">
                  <c:v>63100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B50-44FB-A7BE-091AF742AF4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4F81BD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62985</c:v>
                </c:pt>
                <c:pt idx="1">
                  <c:v>62138</c:v>
                </c:pt>
                <c:pt idx="2">
                  <c:v>61976</c:v>
                </c:pt>
                <c:pt idx="3">
                  <c:v>61936</c:v>
                </c:pt>
                <c:pt idx="4">
                  <c:v>61436</c:v>
                </c:pt>
                <c:pt idx="5">
                  <c:v>61352</c:v>
                </c:pt>
                <c:pt idx="6">
                  <c:v>61549</c:v>
                </c:pt>
                <c:pt idx="7">
                  <c:v>61633</c:v>
                </c:pt>
                <c:pt idx="8">
                  <c:v>61566</c:v>
                </c:pt>
                <c:pt idx="9">
                  <c:v>61173</c:v>
                </c:pt>
                <c:pt idx="10">
                  <c:v>61029</c:v>
                </c:pt>
                <c:pt idx="11">
                  <c:v>61181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B50-44FB-A7BE-091AF742AF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8775992"/>
        <c:axId val="258316760"/>
      </c:lineChart>
      <c:catAx>
        <c:axId val="258775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58316760"/>
        <c:crosses val="autoZero"/>
        <c:auto val="1"/>
        <c:lblAlgn val="ctr"/>
        <c:lblOffset val="100"/>
        <c:tickLblSkip val="2"/>
        <c:noMultiLvlLbl val="0"/>
      </c:catAx>
      <c:valAx>
        <c:axId val="258316760"/>
        <c:scaling>
          <c:orientation val="minMax"/>
          <c:min val="59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Million</a:t>
                </a:r>
              </a:p>
            </c:rich>
          </c:tx>
          <c:layout>
            <c:manualLayout>
              <c:xMode val="edge"/>
              <c:yMode val="edge"/>
              <c:x val="1.851853108878632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258775992"/>
        <c:crosses val="autoZero"/>
        <c:crossBetween val="between"/>
        <c:dispUnits>
          <c:builtInUnit val="thousands"/>
        </c:dispUnits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691F77-BF24-4EE3-B351-8FB19A76B20B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2F859-AF14-4C43-9D03-EE063ADBE0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748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3435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104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483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089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004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2499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5992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9684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0637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99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310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909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253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408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228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527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418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578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311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1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53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977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F39F5CE-5F74-F3CF-3341-2B47785A24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6224588"/>
            <a:ext cx="619125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9556200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1234723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6A8361D-B40E-B1F3-AF77-8306A0D6A7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6224588"/>
            <a:ext cx="619125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0027406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3281148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2A8F346-20EE-8D0F-6323-7F6C469E80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6224588"/>
            <a:ext cx="619125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3621653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1601465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FAFADD4-236E-6C34-D3C2-D6395E9D15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6224588"/>
            <a:ext cx="619125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7491492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3226532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E749C9-FACD-FEC2-9420-21D4272E0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6224588"/>
            <a:ext cx="619125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9925145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3272209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EDC4291-1E3D-CDF2-A930-CFD14298D2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6224588"/>
            <a:ext cx="619125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3936502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953280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77FEDB6-58F3-A49A-1935-27D8779511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6224588"/>
            <a:ext cx="619125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2300869"/>
              </p:ext>
            </p:extLst>
          </p:nvPr>
        </p:nvGraphicFramePr>
        <p:xfrm>
          <a:off x="0" y="6858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614463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6FF1B66-90BE-E154-ADED-05BC2DF019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6224588"/>
            <a:ext cx="619125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283160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3030418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2A35785-F8D3-DD85-8BF0-FAC15FFD7C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6224588"/>
            <a:ext cx="619125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9333600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553638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CFE81C9-9548-46EA-0660-071EA6062B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6224588"/>
            <a:ext cx="619125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4582619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13360" y="6191931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116596951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223</Words>
  <Application>Microsoft Office PowerPoint</Application>
  <PresentationFormat>On-screen Show (4:3)</PresentationFormat>
  <Paragraphs>61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Rosa-Sanko</dc:creator>
  <cp:lastModifiedBy>Eckhoff,Mike</cp:lastModifiedBy>
  <cp:revision>218</cp:revision>
  <dcterms:created xsi:type="dcterms:W3CDTF">2013-08-28T21:12:33Z</dcterms:created>
  <dcterms:modified xsi:type="dcterms:W3CDTF">2025-01-21T23:16:23Z</dcterms:modified>
</cp:coreProperties>
</file>