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7200" cy="457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SEASONAL PRICE INDEX – UTILITY COWS</a:t>
            </a:r>
          </a:p>
          <a:p>
            <a:pPr>
              <a:defRPr/>
            </a:pPr>
            <a:r>
              <a:rPr lang="en-US" sz="2000" b="0" dirty="0"/>
              <a:t>Southern Plains,</a:t>
            </a:r>
            <a:r>
              <a:rPr lang="en-US" sz="2000" b="0" baseline="0" dirty="0"/>
              <a:t> 2016-2025</a:t>
            </a:r>
            <a:endParaRPr lang="en-US" sz="2000" b="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2012851841795636E-2"/>
          <c:y val="0.18519648072159994"/>
          <c:w val="0.89350438953751465"/>
          <c:h val="0.67373904846401234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 Max. Index</c:v>
                </c:pt>
              </c:strCache>
            </c:strRef>
          </c:tx>
          <c:spPr>
            <a:ln w="5080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1.0081458598639899</c:v>
                </c:pt>
                <c:pt idx="1">
                  <c:v>1.1293507880930467</c:v>
                </c:pt>
                <c:pt idx="2">
                  <c:v>1.1896827511599253</c:v>
                </c:pt>
                <c:pt idx="3">
                  <c:v>1.1274391624872697</c:v>
                </c:pt>
                <c:pt idx="4">
                  <c:v>1.1832143861374187</c:v>
                </c:pt>
                <c:pt idx="5">
                  <c:v>1.2296189089672529</c:v>
                </c:pt>
                <c:pt idx="6">
                  <c:v>1.2001469618405993</c:v>
                </c:pt>
                <c:pt idx="7">
                  <c:v>1.1395660861959649</c:v>
                </c:pt>
                <c:pt idx="8">
                  <c:v>1.0914996590121957</c:v>
                </c:pt>
                <c:pt idx="9">
                  <c:v>0.98063213177278907</c:v>
                </c:pt>
                <c:pt idx="10">
                  <c:v>0.94995413299175069</c:v>
                </c:pt>
                <c:pt idx="11">
                  <c:v>0.92931109970560311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B3-4773-81F8-C667D1416F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Avg. Index</c:v>
                </c:pt>
              </c:strCache>
            </c:strRef>
          </c:tx>
          <c:spPr>
            <a:ln w="127000">
              <a:solidFill>
                <a:srgbClr val="FF5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0.8923036336248904</c:v>
                </c:pt>
                <c:pt idx="1">
                  <c:v>0.98386980683766045</c:v>
                </c:pt>
                <c:pt idx="2">
                  <c:v>1.0726906333840791</c:v>
                </c:pt>
                <c:pt idx="3">
                  <c:v>1.0557261644243146</c:v>
                </c:pt>
                <c:pt idx="4">
                  <c:v>1.0627692520049092</c:v>
                </c:pt>
                <c:pt idx="5">
                  <c:v>1.1266648454825134</c:v>
                </c:pt>
                <c:pt idx="6">
                  <c:v>1.1077718115708337</c:v>
                </c:pt>
                <c:pt idx="7">
                  <c:v>1.0600320076464473</c:v>
                </c:pt>
                <c:pt idx="8">
                  <c:v>0.99639496202800371</c:v>
                </c:pt>
                <c:pt idx="9">
                  <c:v>0.91218882423730341</c:v>
                </c:pt>
                <c:pt idx="10">
                  <c:v>0.87202774024717566</c:v>
                </c:pt>
                <c:pt idx="11">
                  <c:v>0.85756031851186931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B3-4773-81F8-C667D1416FC4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Min. Index</c:v>
                </c:pt>
              </c:strCache>
            </c:strRef>
          </c:tx>
          <c:spPr>
            <a:ln w="50800">
              <a:solidFill>
                <a:srgbClr val="002060"/>
              </a:solidFill>
              <a:prstDash val="sysDot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0.82057447525558869</c:v>
                </c:pt>
                <c:pt idx="1">
                  <c:v>0.9116873321049519</c:v>
                </c:pt>
                <c:pt idx="2">
                  <c:v>0.90758404850176844</c:v>
                </c:pt>
                <c:pt idx="3">
                  <c:v>0.91017678297128546</c:v>
                </c:pt>
                <c:pt idx="4">
                  <c:v>0.91307405571451428</c:v>
                </c:pt>
                <c:pt idx="5">
                  <c:v>1.0372205179939451</c:v>
                </c:pt>
                <c:pt idx="6">
                  <c:v>1.0356638636947548</c:v>
                </c:pt>
                <c:pt idx="7">
                  <c:v>0.91600353069211948</c:v>
                </c:pt>
                <c:pt idx="8">
                  <c:v>0.94891260009436107</c:v>
                </c:pt>
                <c:pt idx="9">
                  <c:v>0.85254211316739836</c:v>
                </c:pt>
                <c:pt idx="10">
                  <c:v>0.81074582853997257</c:v>
                </c:pt>
                <c:pt idx="11">
                  <c:v>0.76418235776844678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B3-4773-81F8-C667D1416F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539632"/>
        <c:axId val="166583544"/>
      </c:lineChart>
      <c:catAx>
        <c:axId val="166539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66583544"/>
        <c:crosses val="autoZero"/>
        <c:auto val="1"/>
        <c:lblAlgn val="ctr"/>
        <c:lblOffset val="100"/>
        <c:noMultiLvlLbl val="0"/>
      </c:catAx>
      <c:valAx>
        <c:axId val="166583544"/>
        <c:scaling>
          <c:orientation val="minMax"/>
          <c:min val="0.60000000000000009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b="0" dirty="0"/>
                  <a:t>Index</a:t>
                </a:r>
              </a:p>
            </c:rich>
          </c:tx>
          <c:layout>
            <c:manualLayout>
              <c:xMode val="edge"/>
              <c:yMode val="edge"/>
              <c:x val="1.8518531088786316E-2"/>
              <c:y val="0.10391944844922554"/>
            </c:manualLayout>
          </c:layout>
          <c:overlay val="0"/>
        </c:title>
        <c:numFmt formatCode="#,##0.00" sourceLinked="0"/>
        <c:majorTickMark val="none"/>
        <c:minorTickMark val="none"/>
        <c:tickLblPos val="nextTo"/>
        <c:spPr>
          <a:ln>
            <a:solidFill>
              <a:prstClr val="black"/>
            </a:solidFill>
          </a:ln>
        </c:spPr>
        <c:crossAx val="166539632"/>
        <c:crosses val="autoZero"/>
        <c:crossBetween val="between"/>
      </c:valAx>
      <c:spPr>
        <a:solidFill>
          <a:schemeClr val="bg1"/>
        </a:solidFill>
        <a:ln w="28575">
          <a:solidFill>
            <a:prstClr val="black"/>
          </a:solidFill>
        </a:ln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SEASONAL PRICE INDEX – FED STEERS</a:t>
            </a:r>
          </a:p>
          <a:p>
            <a:pPr>
              <a:defRPr/>
            </a:pPr>
            <a:r>
              <a:rPr lang="en-US" sz="2000" b="0" dirty="0"/>
              <a:t>Southern Plains,</a:t>
            </a:r>
            <a:r>
              <a:rPr lang="en-US" sz="2000" b="0" baseline="0" dirty="0"/>
              <a:t> </a:t>
            </a:r>
            <a:r>
              <a:rPr lang="en-US" sz="2000" b="0" i="0" u="none" strike="noStrike" kern="1200" baseline="0" dirty="0">
                <a:solidFill>
                  <a:prstClr val="black"/>
                </a:solidFill>
              </a:rPr>
              <a:t>2016-2025</a:t>
            </a:r>
            <a:endParaRPr lang="en-US" sz="2000" b="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2012851841795636E-2"/>
          <c:y val="0.18519648072159994"/>
          <c:w val="0.89350438953751465"/>
          <c:h val="0.67373904846401234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 Max. Index</c:v>
                </c:pt>
              </c:strCache>
            </c:strRef>
          </c:tx>
          <c:spPr>
            <a:ln w="5080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1.1177137208811447</c:v>
                </c:pt>
                <c:pt idx="1">
                  <c:v>1.0909367518059598</c:v>
                </c:pt>
                <c:pt idx="2">
                  <c:v>1.0857890986862366</c:v>
                </c:pt>
                <c:pt idx="3">
                  <c:v>1.0856362976878449</c:v>
                </c:pt>
                <c:pt idx="4">
                  <c:v>1.1327157870610212</c:v>
                </c:pt>
                <c:pt idx="5">
                  <c:v>1.0453553979074732</c:v>
                </c:pt>
                <c:pt idx="6">
                  <c:v>1.0289932849234869</c:v>
                </c:pt>
                <c:pt idx="7">
                  <c:v>1.0468779465381237</c:v>
                </c:pt>
                <c:pt idx="8">
                  <c:v>1.0384474858954869</c:v>
                </c:pt>
                <c:pt idx="9">
                  <c:v>1.0192406967066905</c:v>
                </c:pt>
                <c:pt idx="10">
                  <c:v>1.0242326730178972</c:v>
                </c:pt>
                <c:pt idx="11">
                  <c:v>1.0650433918318483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15-4C33-837A-274AB98FF1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Avg. Index</c:v>
                </c:pt>
              </c:strCache>
            </c:strRef>
          </c:tx>
          <c:spPr>
            <a:ln w="127000">
              <a:solidFill>
                <a:srgbClr val="FF5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1.021722065766911</c:v>
                </c:pt>
                <c:pt idx="1">
                  <c:v>1.0329822609297621</c:v>
                </c:pt>
                <c:pt idx="2">
                  <c:v>1.0333811654539427</c:v>
                </c:pt>
                <c:pt idx="3">
                  <c:v>1.0222037540533337</c:v>
                </c:pt>
                <c:pt idx="4">
                  <c:v>1.0272701960307349</c:v>
                </c:pt>
                <c:pt idx="5">
                  <c:v>1.0018902602665822</c:v>
                </c:pt>
                <c:pt idx="6">
                  <c:v>0.9765653613033205</c:v>
                </c:pt>
                <c:pt idx="7">
                  <c:v>0.97267745174319342</c:v>
                </c:pt>
                <c:pt idx="8">
                  <c:v>0.95409461499948145</c:v>
                </c:pt>
                <c:pt idx="9">
                  <c:v>0.96762675479085236</c:v>
                </c:pt>
                <c:pt idx="10">
                  <c:v>0.98982167394346199</c:v>
                </c:pt>
                <c:pt idx="11">
                  <c:v>0.9997644407184243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15-4C33-837A-274AB98FF158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Min. Index</c:v>
                </c:pt>
              </c:strCache>
            </c:strRef>
          </c:tx>
          <c:spPr>
            <a:ln w="50800">
              <a:solidFill>
                <a:srgbClr val="002060"/>
              </a:solidFill>
              <a:prstDash val="sysDot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0.9640923232794939</c:v>
                </c:pt>
                <c:pt idx="1">
                  <c:v>0.97853905840705735</c:v>
                </c:pt>
                <c:pt idx="2">
                  <c:v>0.97374780613543011</c:v>
                </c:pt>
                <c:pt idx="3">
                  <c:v>0.94803073237652968</c:v>
                </c:pt>
                <c:pt idx="4">
                  <c:v>0.992153891499022</c:v>
                </c:pt>
                <c:pt idx="5">
                  <c:v>0.9458807805786017</c:v>
                </c:pt>
                <c:pt idx="6">
                  <c:v>0.88615096952270667</c:v>
                </c:pt>
                <c:pt idx="7">
                  <c:v>0.90164036672620618</c:v>
                </c:pt>
                <c:pt idx="8">
                  <c:v>0.86840582775167885</c:v>
                </c:pt>
                <c:pt idx="9">
                  <c:v>0.87369870465288135</c:v>
                </c:pt>
                <c:pt idx="10">
                  <c:v>0.93708518988330547</c:v>
                </c:pt>
                <c:pt idx="11">
                  <c:v>0.9390772507526719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15-4C33-837A-274AB98FF1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226464"/>
        <c:axId val="168642184"/>
      </c:lineChart>
      <c:catAx>
        <c:axId val="169226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68642184"/>
        <c:crosses val="autoZero"/>
        <c:auto val="1"/>
        <c:lblAlgn val="ctr"/>
        <c:lblOffset val="100"/>
        <c:noMultiLvlLbl val="0"/>
      </c:catAx>
      <c:valAx>
        <c:axId val="168642184"/>
        <c:scaling>
          <c:orientation val="minMax"/>
          <c:min val="0.85000000000000009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b="0" dirty="0"/>
                  <a:t>Index</a:t>
                </a:r>
              </a:p>
            </c:rich>
          </c:tx>
          <c:layout>
            <c:manualLayout>
              <c:xMode val="edge"/>
              <c:yMode val="edge"/>
              <c:x val="1.8518531088786316E-2"/>
              <c:y val="0.10391944844922554"/>
            </c:manualLayout>
          </c:layout>
          <c:overlay val="0"/>
        </c:title>
        <c:numFmt formatCode="#,##0.00" sourceLinked="0"/>
        <c:majorTickMark val="none"/>
        <c:minorTickMark val="none"/>
        <c:tickLblPos val="nextTo"/>
        <c:spPr>
          <a:ln>
            <a:solidFill>
              <a:prstClr val="black"/>
            </a:solidFill>
          </a:ln>
        </c:spPr>
        <c:crossAx val="169226464"/>
        <c:crosses val="autoZero"/>
        <c:crossBetween val="between"/>
      </c:valAx>
      <c:spPr>
        <a:solidFill>
          <a:schemeClr val="bg1"/>
        </a:solidFill>
        <a:ln w="28575">
          <a:solidFill>
            <a:prstClr val="black"/>
          </a:solidFill>
        </a:ln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SEASONAL PRICE INDEX – FEEDER STEERS</a:t>
            </a:r>
          </a:p>
          <a:p>
            <a:pPr>
              <a:defRPr/>
            </a:pPr>
            <a:r>
              <a:rPr lang="en-US" sz="2000" b="0" dirty="0"/>
              <a:t>700-800 Pounds, Southern Plains,</a:t>
            </a:r>
            <a:r>
              <a:rPr lang="en-US" sz="2000" b="0" baseline="0" dirty="0"/>
              <a:t> </a:t>
            </a:r>
            <a:r>
              <a:rPr lang="en-US" sz="2000" b="0" i="0" u="none" strike="noStrike" kern="1200" baseline="0" dirty="0">
                <a:solidFill>
                  <a:prstClr val="black"/>
                </a:solidFill>
              </a:rPr>
              <a:t>2016-2025</a:t>
            </a:r>
            <a:endParaRPr lang="en-US" sz="2000" b="0" dirty="0"/>
          </a:p>
        </c:rich>
      </c:tx>
      <c:layout>
        <c:manualLayout>
          <c:xMode val="edge"/>
          <c:yMode val="edge"/>
          <c:x val="0.18889367816091954"/>
          <c:y val="1.408450704225352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2012851841795636E-2"/>
          <c:y val="0.18519648072159994"/>
          <c:w val="0.89350438953751465"/>
          <c:h val="0.67373904846401234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 Max. Index</c:v>
                </c:pt>
              </c:strCache>
            </c:strRef>
          </c:tx>
          <c:spPr>
            <a:ln w="5080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1.0396310547625778</c:v>
                </c:pt>
                <c:pt idx="1">
                  <c:v>1.0453521984242853</c:v>
                </c:pt>
                <c:pt idx="2">
                  <c:v>1.0295102923049138</c:v>
                </c:pt>
                <c:pt idx="3">
                  <c:v>1.0499069196730493</c:v>
                </c:pt>
                <c:pt idx="4">
                  <c:v>1.0491478245829882</c:v>
                </c:pt>
                <c:pt idx="5">
                  <c:v>1.0725825398195066</c:v>
                </c:pt>
                <c:pt idx="6">
                  <c:v>1.1070837854753859</c:v>
                </c:pt>
                <c:pt idx="7">
                  <c:v>1.1020214989707058</c:v>
                </c:pt>
                <c:pt idx="8">
                  <c:v>1.0886945187709374</c:v>
                </c:pt>
                <c:pt idx="9">
                  <c:v>1.0546545079161078</c:v>
                </c:pt>
                <c:pt idx="10">
                  <c:v>1.0626532424176751</c:v>
                </c:pt>
                <c:pt idx="11">
                  <c:v>1.0608235915427231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40-4663-9569-D35D3B70DA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Avg. Index</c:v>
                </c:pt>
              </c:strCache>
            </c:strRef>
          </c:tx>
          <c:spPr>
            <a:ln w="127000">
              <a:solidFill>
                <a:srgbClr val="FF5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0.98739119892645133</c:v>
                </c:pt>
                <c:pt idx="1">
                  <c:v>0.99046048806959708</c:v>
                </c:pt>
                <c:pt idx="2">
                  <c:v>0.97570120315289532</c:v>
                </c:pt>
                <c:pt idx="3">
                  <c:v>0.97976182302801695</c:v>
                </c:pt>
                <c:pt idx="4">
                  <c:v>0.97754832552449233</c:v>
                </c:pt>
                <c:pt idx="5">
                  <c:v>0.99834811162720882</c:v>
                </c:pt>
                <c:pt idx="6">
                  <c:v>1.0192424318685407</c:v>
                </c:pt>
                <c:pt idx="7">
                  <c:v>1.0477177260670796</c:v>
                </c:pt>
                <c:pt idx="8">
                  <c:v>1.032777739270444</c:v>
                </c:pt>
                <c:pt idx="9">
                  <c:v>1.0092841342236145</c:v>
                </c:pt>
                <c:pt idx="10">
                  <c:v>0.99106499571769824</c:v>
                </c:pt>
                <c:pt idx="11">
                  <c:v>0.99070182252396111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40-4663-9569-D35D3B70DA25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Min. Index</c:v>
                </c:pt>
              </c:strCache>
            </c:strRef>
          </c:tx>
          <c:spPr>
            <a:ln w="50800">
              <a:solidFill>
                <a:srgbClr val="002060"/>
              </a:solidFill>
              <a:prstDash val="sysDot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0.95116097357187945</c:v>
                </c:pt>
                <c:pt idx="1">
                  <c:v>0.91576984121519167</c:v>
                </c:pt>
                <c:pt idx="2">
                  <c:v>0.93615355637336817</c:v>
                </c:pt>
                <c:pt idx="3">
                  <c:v>0.88196827114481868</c:v>
                </c:pt>
                <c:pt idx="4">
                  <c:v>0.93333275244993885</c:v>
                </c:pt>
                <c:pt idx="5">
                  <c:v>0.92364422628542309</c:v>
                </c:pt>
                <c:pt idx="6">
                  <c:v>0.97714109291386819</c:v>
                </c:pt>
                <c:pt idx="7">
                  <c:v>0.97022464420836307</c:v>
                </c:pt>
                <c:pt idx="8">
                  <c:v>0.95494450906575579</c:v>
                </c:pt>
                <c:pt idx="9">
                  <c:v>0.95022466319671883</c:v>
                </c:pt>
                <c:pt idx="10">
                  <c:v>0.93896979663097202</c:v>
                </c:pt>
                <c:pt idx="11">
                  <c:v>0.90619250996632239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40-4663-9569-D35D3B70DA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966168"/>
        <c:axId val="168966552"/>
      </c:lineChart>
      <c:catAx>
        <c:axId val="168966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68966552"/>
        <c:crosses val="autoZero"/>
        <c:auto val="1"/>
        <c:lblAlgn val="ctr"/>
        <c:lblOffset val="100"/>
        <c:noMultiLvlLbl val="0"/>
      </c:catAx>
      <c:valAx>
        <c:axId val="168966552"/>
        <c:scaling>
          <c:orientation val="minMax"/>
          <c:min val="0.8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b="0" dirty="0"/>
                  <a:t>Index</a:t>
                </a:r>
              </a:p>
            </c:rich>
          </c:tx>
          <c:layout>
            <c:manualLayout>
              <c:xMode val="edge"/>
              <c:yMode val="edge"/>
              <c:x val="1.8518531088786316E-2"/>
              <c:y val="0.10391944844922554"/>
            </c:manualLayout>
          </c:layout>
          <c:overlay val="0"/>
        </c:title>
        <c:numFmt formatCode="#,##0.00" sourceLinked="0"/>
        <c:majorTickMark val="none"/>
        <c:minorTickMark val="none"/>
        <c:tickLblPos val="nextTo"/>
        <c:spPr>
          <a:ln>
            <a:solidFill>
              <a:prstClr val="black"/>
            </a:solidFill>
          </a:ln>
        </c:spPr>
        <c:crossAx val="168966168"/>
        <c:crosses val="autoZero"/>
        <c:crossBetween val="between"/>
      </c:valAx>
      <c:spPr>
        <a:solidFill>
          <a:schemeClr val="bg1"/>
        </a:solidFill>
        <a:ln w="28575">
          <a:solidFill>
            <a:prstClr val="black"/>
          </a:solidFill>
        </a:ln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SEASONAL PRICE INDEX – STEER CALVES</a:t>
            </a:r>
          </a:p>
          <a:p>
            <a:pPr>
              <a:defRPr/>
            </a:pPr>
            <a:r>
              <a:rPr lang="en-US" sz="2000" b="0" dirty="0"/>
              <a:t>500-600 Pounds, Southern Plains,</a:t>
            </a:r>
            <a:r>
              <a:rPr lang="en-US" sz="2000" b="0" baseline="0" dirty="0"/>
              <a:t> </a:t>
            </a:r>
            <a:r>
              <a:rPr lang="en-US" sz="2000" b="0" i="0" u="none" strike="noStrike" kern="1200" baseline="0" dirty="0">
                <a:solidFill>
                  <a:prstClr val="black"/>
                </a:solidFill>
              </a:rPr>
              <a:t>2016-2025</a:t>
            </a:r>
            <a:endParaRPr lang="en-US" sz="2000" b="0" baseline="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2012851841795636E-2"/>
          <c:y val="0.18519648072159994"/>
          <c:w val="0.89350438953751465"/>
          <c:h val="0.67373904846401234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 Max. Index</c:v>
                </c:pt>
              </c:strCache>
            </c:strRef>
          </c:tx>
          <c:spPr>
            <a:ln w="5080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1.0650390186533158</c:v>
                </c:pt>
                <c:pt idx="1">
                  <c:v>1.0780035072376362</c:v>
                </c:pt>
                <c:pt idx="2">
                  <c:v>1.116775269200279</c:v>
                </c:pt>
                <c:pt idx="3">
                  <c:v>1.0810750051050717</c:v>
                </c:pt>
                <c:pt idx="4">
                  <c:v>1.0518254689255846</c:v>
                </c:pt>
                <c:pt idx="5">
                  <c:v>1.0700725567967195</c:v>
                </c:pt>
                <c:pt idx="6">
                  <c:v>1.0873491220979503</c:v>
                </c:pt>
                <c:pt idx="7">
                  <c:v>1.061325209786907</c:v>
                </c:pt>
                <c:pt idx="8">
                  <c:v>1.031037671632822</c:v>
                </c:pt>
                <c:pt idx="9">
                  <c:v>1.0038287339203811</c:v>
                </c:pt>
                <c:pt idx="10">
                  <c:v>1.0394198051894419</c:v>
                </c:pt>
                <c:pt idx="11">
                  <c:v>1.0079110870862231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F0-4AFD-A5B5-29A83E780B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Avg. Index</c:v>
                </c:pt>
              </c:strCache>
            </c:strRef>
          </c:tx>
          <c:spPr>
            <a:ln w="127000">
              <a:solidFill>
                <a:srgbClr val="FF5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0.99877426031070371</c:v>
                </c:pt>
                <c:pt idx="1">
                  <c:v>1.020934619222746</c:v>
                </c:pt>
                <c:pt idx="2">
                  <c:v>1.0354054372108341</c:v>
                </c:pt>
                <c:pt idx="3">
                  <c:v>1.0181352085369766</c:v>
                </c:pt>
                <c:pt idx="4">
                  <c:v>0.99850529039436275</c:v>
                </c:pt>
                <c:pt idx="5">
                  <c:v>1.0036520504125559</c:v>
                </c:pt>
                <c:pt idx="6">
                  <c:v>1.0142196461756707</c:v>
                </c:pt>
                <c:pt idx="7">
                  <c:v>1.0133452657044748</c:v>
                </c:pt>
                <c:pt idx="8">
                  <c:v>0.98546094148634178</c:v>
                </c:pt>
                <c:pt idx="9">
                  <c:v>0.95497732171104011</c:v>
                </c:pt>
                <c:pt idx="10">
                  <c:v>0.97637910713415388</c:v>
                </c:pt>
                <c:pt idx="11">
                  <c:v>0.98021085170013966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F0-4AFD-A5B5-29A83E780BA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Min. Index</c:v>
                </c:pt>
              </c:strCache>
            </c:strRef>
          </c:tx>
          <c:spPr>
            <a:ln w="50800">
              <a:solidFill>
                <a:srgbClr val="002060"/>
              </a:solidFill>
              <a:prstDash val="sysDot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0.94254896161348312</c:v>
                </c:pt>
                <c:pt idx="1">
                  <c:v>0.95274077103958099</c:v>
                </c:pt>
                <c:pt idx="2">
                  <c:v>0.95585381051748186</c:v>
                </c:pt>
                <c:pt idx="3">
                  <c:v>0.9660275462100667</c:v>
                </c:pt>
                <c:pt idx="4">
                  <c:v>0.95432591432122549</c:v>
                </c:pt>
                <c:pt idx="5">
                  <c:v>0.92311278403177777</c:v>
                </c:pt>
                <c:pt idx="6">
                  <c:v>0.99524100616360933</c:v>
                </c:pt>
                <c:pt idx="7">
                  <c:v>0.92325392220539937</c:v>
                </c:pt>
                <c:pt idx="8">
                  <c:v>0.92511562105680423</c:v>
                </c:pt>
                <c:pt idx="9">
                  <c:v>0.86521334665897087</c:v>
                </c:pt>
                <c:pt idx="10">
                  <c:v>0.90955278329278166</c:v>
                </c:pt>
                <c:pt idx="11">
                  <c:v>0.9500195851056048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F0-4AFD-A5B5-29A83E780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2302808"/>
        <c:axId val="92303200"/>
      </c:lineChart>
      <c:catAx>
        <c:axId val="92302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92303200"/>
        <c:crosses val="autoZero"/>
        <c:auto val="1"/>
        <c:lblAlgn val="ctr"/>
        <c:lblOffset val="100"/>
        <c:noMultiLvlLbl val="0"/>
      </c:catAx>
      <c:valAx>
        <c:axId val="92303200"/>
        <c:scaling>
          <c:orientation val="minMax"/>
          <c:min val="0.8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b="0" dirty="0"/>
                  <a:t>Index</a:t>
                </a:r>
              </a:p>
            </c:rich>
          </c:tx>
          <c:layout>
            <c:manualLayout>
              <c:xMode val="edge"/>
              <c:yMode val="edge"/>
              <c:x val="1.8518531088786316E-2"/>
              <c:y val="0.10391944844922554"/>
            </c:manualLayout>
          </c:layout>
          <c:overlay val="0"/>
        </c:title>
        <c:numFmt formatCode="#,##0.00" sourceLinked="0"/>
        <c:majorTickMark val="none"/>
        <c:minorTickMark val="none"/>
        <c:tickLblPos val="nextTo"/>
        <c:spPr>
          <a:ln>
            <a:solidFill>
              <a:prstClr val="black"/>
            </a:solidFill>
          </a:ln>
        </c:spPr>
        <c:crossAx val="92302808"/>
        <c:crosses val="autoZero"/>
        <c:crossBetween val="between"/>
      </c:valAx>
      <c:spPr>
        <a:solidFill>
          <a:schemeClr val="bg1"/>
        </a:solidFill>
        <a:ln w="28575">
          <a:solidFill>
            <a:prstClr val="black"/>
          </a:solidFill>
        </a:ln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SEASONAL PRICE INDEX – SLAUGHTER HOGS</a:t>
            </a:r>
          </a:p>
          <a:p>
            <a:pPr>
              <a:defRPr/>
            </a:pPr>
            <a:r>
              <a:rPr lang="en-US" sz="2000" b="0" dirty="0"/>
              <a:t>National Weighted Average Base,</a:t>
            </a:r>
            <a:r>
              <a:rPr lang="en-US" sz="2000" b="0" baseline="0" dirty="0"/>
              <a:t> </a:t>
            </a:r>
            <a:r>
              <a:rPr lang="en-US" sz="2000" b="0" i="0" u="none" strike="noStrike" kern="1200" baseline="0" dirty="0">
                <a:solidFill>
                  <a:prstClr val="black"/>
                </a:solidFill>
              </a:rPr>
              <a:t>2016-2025</a:t>
            </a:r>
            <a:endParaRPr lang="en-US" sz="2000" b="0" baseline="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2012851841795636E-2"/>
          <c:y val="0.18519648072159994"/>
          <c:w val="0.89350438953751465"/>
          <c:h val="0.67373904846401234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 Max. Index</c:v>
                </c:pt>
              </c:strCache>
            </c:strRef>
          </c:tx>
          <c:spPr>
            <a:ln w="5080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1.0399615975899001</c:v>
                </c:pt>
                <c:pt idx="1">
                  <c:v>1.0604275968613197</c:v>
                </c:pt>
                <c:pt idx="2">
                  <c:v>1.0742055414737059</c:v>
                </c:pt>
                <c:pt idx="3">
                  <c:v>1.1526058545779216</c:v>
                </c:pt>
                <c:pt idx="4">
                  <c:v>1.1982424970178362</c:v>
                </c:pt>
                <c:pt idx="5">
                  <c:v>1.2529774613305209</c:v>
                </c:pt>
                <c:pt idx="6">
                  <c:v>1.2457027554255626</c:v>
                </c:pt>
                <c:pt idx="7">
                  <c:v>1.2051054518224611</c:v>
                </c:pt>
                <c:pt idx="8">
                  <c:v>1.0873706821097497</c:v>
                </c:pt>
                <c:pt idx="9">
                  <c:v>1.1394757384865244</c:v>
                </c:pt>
                <c:pt idx="10">
                  <c:v>0.99417253225465185</c:v>
                </c:pt>
                <c:pt idx="11">
                  <c:v>0.95384144296135964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7A-488F-B6E2-A1DD799F01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Avg. Index</c:v>
                </c:pt>
              </c:strCache>
            </c:strRef>
          </c:tx>
          <c:spPr>
            <a:ln w="127000">
              <a:solidFill>
                <a:srgbClr val="FF5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0.90591092579250554</c:v>
                </c:pt>
                <c:pt idx="1">
                  <c:v>0.95871949598819373</c:v>
                </c:pt>
                <c:pt idx="2">
                  <c:v>0.98988460534384315</c:v>
                </c:pt>
                <c:pt idx="3">
                  <c:v>0.99797885832833944</c:v>
                </c:pt>
                <c:pt idx="4">
                  <c:v>1.0812347508494458</c:v>
                </c:pt>
                <c:pt idx="5">
                  <c:v>1.1224789288887973</c:v>
                </c:pt>
                <c:pt idx="6">
                  <c:v>1.1317611134136034</c:v>
                </c:pt>
                <c:pt idx="7">
                  <c:v>1.0707496381871808</c:v>
                </c:pt>
                <c:pt idx="8">
                  <c:v>0.9785318540343807</c:v>
                </c:pt>
                <c:pt idx="9">
                  <c:v>0.96570112969463007</c:v>
                </c:pt>
                <c:pt idx="10">
                  <c:v>0.91119264134296718</c:v>
                </c:pt>
                <c:pt idx="11">
                  <c:v>0.88585605813611268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7A-488F-B6E2-A1DD799F012D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Min. Index</c:v>
                </c:pt>
              </c:strCache>
            </c:strRef>
          </c:tx>
          <c:spPr>
            <a:ln w="50800">
              <a:solidFill>
                <a:srgbClr val="002060"/>
              </a:solidFill>
              <a:prstDash val="sysDot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0.81815343234350202</c:v>
                </c:pt>
                <c:pt idx="1">
                  <c:v>0.8385745555335441</c:v>
                </c:pt>
                <c:pt idx="2">
                  <c:v>0.90000663915938828</c:v>
                </c:pt>
                <c:pt idx="3">
                  <c:v>0.89993928748254559</c:v>
                </c:pt>
                <c:pt idx="4">
                  <c:v>0.96612196340088363</c:v>
                </c:pt>
                <c:pt idx="5">
                  <c:v>0.90336231502664976</c:v>
                </c:pt>
                <c:pt idx="6">
                  <c:v>0.87561378390219458</c:v>
                </c:pt>
                <c:pt idx="7">
                  <c:v>0.89574459173866983</c:v>
                </c:pt>
                <c:pt idx="8">
                  <c:v>0.8734488203347518</c:v>
                </c:pt>
                <c:pt idx="9">
                  <c:v>0.83386323235971482</c:v>
                </c:pt>
                <c:pt idx="10">
                  <c:v>0.78703066987417614</c:v>
                </c:pt>
                <c:pt idx="11">
                  <c:v>0.78540224916874612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7A-488F-B6E2-A1DD799F01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128064"/>
        <c:axId val="169128456"/>
      </c:lineChart>
      <c:catAx>
        <c:axId val="169128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69128456"/>
        <c:crosses val="autoZero"/>
        <c:auto val="1"/>
        <c:lblAlgn val="ctr"/>
        <c:lblOffset val="100"/>
        <c:noMultiLvlLbl val="0"/>
      </c:catAx>
      <c:valAx>
        <c:axId val="169128456"/>
        <c:scaling>
          <c:orientation val="minMax"/>
          <c:min val="0.70000000000000007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b="0" dirty="0"/>
                  <a:t>Index</a:t>
                </a:r>
              </a:p>
            </c:rich>
          </c:tx>
          <c:layout>
            <c:manualLayout>
              <c:xMode val="edge"/>
              <c:yMode val="edge"/>
              <c:x val="1.8518531088786316E-2"/>
              <c:y val="0.10391944844922554"/>
            </c:manualLayout>
          </c:layout>
          <c:overlay val="0"/>
        </c:title>
        <c:numFmt formatCode="#,##0.00" sourceLinked="0"/>
        <c:majorTickMark val="none"/>
        <c:minorTickMark val="none"/>
        <c:tickLblPos val="nextTo"/>
        <c:spPr>
          <a:ln>
            <a:solidFill>
              <a:prstClr val="black"/>
            </a:solidFill>
          </a:ln>
        </c:spPr>
        <c:crossAx val="169128064"/>
        <c:crosses val="autoZero"/>
        <c:crossBetween val="between"/>
      </c:valAx>
      <c:spPr>
        <a:solidFill>
          <a:schemeClr val="bg1"/>
        </a:solidFill>
        <a:ln w="28575">
          <a:solidFill>
            <a:prstClr val="black"/>
          </a:solidFill>
        </a:ln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SEASONAL PRICE INDEX – SLAUGHTER SOWS</a:t>
            </a:r>
          </a:p>
          <a:p>
            <a:pPr>
              <a:defRPr/>
            </a:pPr>
            <a:r>
              <a:rPr lang="en-US" sz="2000" b="0" dirty="0"/>
              <a:t>National,</a:t>
            </a:r>
            <a:r>
              <a:rPr lang="en-US" sz="2000" b="0" baseline="0" dirty="0"/>
              <a:t> </a:t>
            </a:r>
            <a:r>
              <a:rPr lang="en-US" sz="2000" b="0" i="0" u="none" strike="noStrike" kern="1200" baseline="0" dirty="0">
                <a:solidFill>
                  <a:prstClr val="black"/>
                </a:solidFill>
              </a:rPr>
              <a:t>2016-2025</a:t>
            </a:r>
            <a:endParaRPr lang="en-US" sz="2000" b="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2012851841795636E-2"/>
          <c:y val="0.18519648072159994"/>
          <c:w val="0.89350438953751465"/>
          <c:h val="0.67373904846401234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 Max. Index</c:v>
                </c:pt>
              </c:strCache>
            </c:strRef>
          </c:tx>
          <c:spPr>
            <a:ln w="5080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0.97994108935378454</c:v>
                </c:pt>
                <c:pt idx="1">
                  <c:v>1.2003702080294123</c:v>
                </c:pt>
                <c:pt idx="2">
                  <c:v>1.4544887666911412</c:v>
                </c:pt>
                <c:pt idx="3">
                  <c:v>1.3680685919562412</c:v>
                </c:pt>
                <c:pt idx="4">
                  <c:v>1.5435488120595473</c:v>
                </c:pt>
                <c:pt idx="5">
                  <c:v>1.2314235850899986</c:v>
                </c:pt>
                <c:pt idx="6">
                  <c:v>1.475649790244407</c:v>
                </c:pt>
                <c:pt idx="7">
                  <c:v>1.5406544396410697</c:v>
                </c:pt>
                <c:pt idx="8">
                  <c:v>1.2276660136165933</c:v>
                </c:pt>
                <c:pt idx="9">
                  <c:v>1.2003702080294123</c:v>
                </c:pt>
                <c:pt idx="10">
                  <c:v>1.4544887666911412</c:v>
                </c:pt>
                <c:pt idx="11">
                  <c:v>1.0567291563018284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1D-4F5B-A520-F8EF050F00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Avg. Index</c:v>
                </c:pt>
              </c:strCache>
            </c:strRef>
          </c:tx>
          <c:spPr>
            <a:ln w="127000">
              <a:solidFill>
                <a:srgbClr val="FF5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0.79938496082642507</c:v>
                </c:pt>
                <c:pt idx="1">
                  <c:v>1.0188797569526911</c:v>
                </c:pt>
                <c:pt idx="2">
                  <c:v>1.1216302751340645</c:v>
                </c:pt>
                <c:pt idx="3">
                  <c:v>1.0945956153545562</c:v>
                </c:pt>
                <c:pt idx="4">
                  <c:v>0.99061589927386018</c:v>
                </c:pt>
                <c:pt idx="5">
                  <c:v>0.95408491210912716</c:v>
                </c:pt>
                <c:pt idx="6">
                  <c:v>1.0392451113423571</c:v>
                </c:pt>
                <c:pt idx="7">
                  <c:v>1.1704120160167708</c:v>
                </c:pt>
                <c:pt idx="8">
                  <c:v>0.99070015495198316</c:v>
                </c:pt>
                <c:pt idx="9">
                  <c:v>1.0188797569526911</c:v>
                </c:pt>
                <c:pt idx="10">
                  <c:v>1.1216302751340645</c:v>
                </c:pt>
                <c:pt idx="11">
                  <c:v>0.88502809974784868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1D-4F5B-A520-F8EF050F00D9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Min. Index</c:v>
                </c:pt>
              </c:strCache>
            </c:strRef>
          </c:tx>
          <c:spPr>
            <a:ln w="50800">
              <a:solidFill>
                <a:srgbClr val="002060"/>
              </a:solidFill>
              <a:prstDash val="sysDot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0.63432549260194449</c:v>
                </c:pt>
                <c:pt idx="1">
                  <c:v>0.76871690594497699</c:v>
                </c:pt>
                <c:pt idx="2">
                  <c:v>0.83923333114155418</c:v>
                </c:pt>
                <c:pt idx="3">
                  <c:v>0.80061576153926617</c:v>
                </c:pt>
                <c:pt idx="4">
                  <c:v>0.44228770427324354</c:v>
                </c:pt>
                <c:pt idx="5">
                  <c:v>0.63226730819552324</c:v>
                </c:pt>
                <c:pt idx="6">
                  <c:v>0.67203179492028564</c:v>
                </c:pt>
                <c:pt idx="7">
                  <c:v>0.66060400262070373</c:v>
                </c:pt>
                <c:pt idx="8">
                  <c:v>0.59026895234932208</c:v>
                </c:pt>
                <c:pt idx="9">
                  <c:v>0.76871690594497699</c:v>
                </c:pt>
                <c:pt idx="10">
                  <c:v>0.83923333114155418</c:v>
                </c:pt>
                <c:pt idx="11">
                  <c:v>0.72311765412528961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1D-4F5B-A520-F8EF050F0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129240"/>
        <c:axId val="169129632"/>
      </c:lineChart>
      <c:catAx>
        <c:axId val="169129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69129632"/>
        <c:crosses val="autoZero"/>
        <c:auto val="1"/>
        <c:lblAlgn val="ctr"/>
        <c:lblOffset val="100"/>
        <c:noMultiLvlLbl val="0"/>
      </c:catAx>
      <c:valAx>
        <c:axId val="169129632"/>
        <c:scaling>
          <c:orientation val="minMax"/>
          <c:min val="0.4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b="0" dirty="0"/>
                  <a:t>Index</a:t>
                </a:r>
              </a:p>
            </c:rich>
          </c:tx>
          <c:layout>
            <c:manualLayout>
              <c:xMode val="edge"/>
              <c:yMode val="edge"/>
              <c:x val="1.8518531088786316E-2"/>
              <c:y val="0.10391944844922554"/>
            </c:manualLayout>
          </c:layout>
          <c:overlay val="0"/>
        </c:title>
        <c:numFmt formatCode="#,##0.00" sourceLinked="0"/>
        <c:majorTickMark val="none"/>
        <c:minorTickMark val="none"/>
        <c:tickLblPos val="nextTo"/>
        <c:spPr>
          <a:ln>
            <a:solidFill>
              <a:prstClr val="black"/>
            </a:solidFill>
          </a:ln>
        </c:spPr>
        <c:crossAx val="169129240"/>
        <c:crosses val="autoZero"/>
        <c:crossBetween val="between"/>
      </c:valAx>
      <c:spPr>
        <a:solidFill>
          <a:schemeClr val="bg1"/>
        </a:solidFill>
        <a:ln w="28575">
          <a:solidFill>
            <a:prstClr val="black"/>
          </a:solidFill>
        </a:ln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SEASONAL PRICE INDEX – PORK</a:t>
            </a:r>
            <a:r>
              <a:rPr lang="en-US" sz="2000" baseline="0" dirty="0">
                <a:latin typeface="Arial" pitchFamily="34" charset="0"/>
                <a:cs typeface="Arial" pitchFamily="34" charset="0"/>
              </a:rPr>
              <a:t> BELLY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000" b="0" dirty="0"/>
              <a:t>Primal</a:t>
            </a:r>
            <a:r>
              <a:rPr lang="en-US" sz="2000" b="0" baseline="0" dirty="0"/>
              <a:t> Composite, </a:t>
            </a:r>
            <a:r>
              <a:rPr lang="en-US" sz="2000" b="0" i="0" u="none" strike="noStrike" kern="1200" baseline="0" dirty="0">
                <a:solidFill>
                  <a:prstClr val="black"/>
                </a:solidFill>
              </a:rPr>
              <a:t>2016-2025</a:t>
            </a:r>
            <a:endParaRPr lang="en-US" sz="2000" b="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2012851841795636E-2"/>
          <c:y val="0.18519648072159994"/>
          <c:w val="0.89350438953751465"/>
          <c:h val="0.67373904846401234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 Max. Index</c:v>
                </c:pt>
              </c:strCache>
            </c:strRef>
          </c:tx>
          <c:spPr>
            <a:ln w="5080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1.0666400123792856</c:v>
                </c:pt>
                <c:pt idx="1">
                  <c:v>1.2501531949140512</c:v>
                </c:pt>
                <c:pt idx="2">
                  <c:v>1.1384794739920763</c:v>
                </c:pt>
                <c:pt idx="3">
                  <c:v>1.1760048103639484</c:v>
                </c:pt>
                <c:pt idx="4">
                  <c:v>1.3473755964357665</c:v>
                </c:pt>
                <c:pt idx="5">
                  <c:v>1.1971176536229602</c:v>
                </c:pt>
                <c:pt idx="6">
                  <c:v>1.6619173794766313</c:v>
                </c:pt>
                <c:pt idx="7">
                  <c:v>1.6458420284702182</c:v>
                </c:pt>
                <c:pt idx="8">
                  <c:v>1.2679091547199191</c:v>
                </c:pt>
                <c:pt idx="9">
                  <c:v>1.3308929945061108</c:v>
                </c:pt>
                <c:pt idx="10">
                  <c:v>1.0814093629869463</c:v>
                </c:pt>
                <c:pt idx="11">
                  <c:v>1.0073053662534228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A2-460A-AD52-90B8D16A99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Avg. Index</c:v>
                </c:pt>
              </c:strCache>
            </c:strRef>
          </c:tx>
          <c:spPr>
            <a:ln w="127000">
              <a:solidFill>
                <a:srgbClr val="FF5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0.96247333505733423</c:v>
                </c:pt>
                <c:pt idx="1">
                  <c:v>1.0106424034632022</c:v>
                </c:pt>
                <c:pt idx="2">
                  <c:v>0.98396693794781898</c:v>
                </c:pt>
                <c:pt idx="3">
                  <c:v>0.94286073562241912</c:v>
                </c:pt>
                <c:pt idx="4">
                  <c:v>0.96573655828032356</c:v>
                </c:pt>
                <c:pt idx="5">
                  <c:v>1.0357320206708192</c:v>
                </c:pt>
                <c:pt idx="6">
                  <c:v>1.2125570233368179</c:v>
                </c:pt>
                <c:pt idx="7">
                  <c:v>1.1498263047206023</c:v>
                </c:pt>
                <c:pt idx="8">
                  <c:v>0.97304069139492666</c:v>
                </c:pt>
                <c:pt idx="9">
                  <c:v>1.0260412921533479</c:v>
                </c:pt>
                <c:pt idx="10">
                  <c:v>0.92127505158073608</c:v>
                </c:pt>
                <c:pt idx="11">
                  <c:v>0.82972472337498571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A2-460A-AD52-90B8D16A99B0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Min. Index</c:v>
                </c:pt>
              </c:strCache>
            </c:strRef>
          </c:tx>
          <c:spPr>
            <a:ln w="50800">
              <a:solidFill>
                <a:srgbClr val="002060"/>
              </a:solidFill>
              <a:prstDash val="sysDot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0.82651049024465251</c:v>
                </c:pt>
                <c:pt idx="1">
                  <c:v>0.81511924024686633</c:v>
                </c:pt>
                <c:pt idx="2">
                  <c:v>0.80604374956583269</c:v>
                </c:pt>
                <c:pt idx="3">
                  <c:v>0.72332719077926144</c:v>
                </c:pt>
                <c:pt idx="4">
                  <c:v>0.74570535967400298</c:v>
                </c:pt>
                <c:pt idx="5">
                  <c:v>0.8325356950841718</c:v>
                </c:pt>
                <c:pt idx="6">
                  <c:v>0.93745451366826693</c:v>
                </c:pt>
                <c:pt idx="7">
                  <c:v>0.75648046269239744</c:v>
                </c:pt>
                <c:pt idx="8">
                  <c:v>0.72624950172161418</c:v>
                </c:pt>
                <c:pt idx="9">
                  <c:v>0.67720164716598774</c:v>
                </c:pt>
                <c:pt idx="10">
                  <c:v>0.78546059348046826</c:v>
                </c:pt>
                <c:pt idx="11">
                  <c:v>0.72758498608904654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A2-460A-AD52-90B8D16A9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130416"/>
        <c:axId val="169130808"/>
      </c:lineChart>
      <c:catAx>
        <c:axId val="169130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69130808"/>
        <c:crosses val="autoZero"/>
        <c:auto val="1"/>
        <c:lblAlgn val="ctr"/>
        <c:lblOffset val="100"/>
        <c:noMultiLvlLbl val="0"/>
      </c:catAx>
      <c:valAx>
        <c:axId val="169130808"/>
        <c:scaling>
          <c:orientation val="minMax"/>
          <c:min val="0.5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b="0" dirty="0"/>
                  <a:t>Index</a:t>
                </a:r>
              </a:p>
            </c:rich>
          </c:tx>
          <c:layout>
            <c:manualLayout>
              <c:xMode val="edge"/>
              <c:yMode val="edge"/>
              <c:x val="1.8518531088786316E-2"/>
              <c:y val="0.10391944844922554"/>
            </c:manualLayout>
          </c:layout>
          <c:overlay val="0"/>
        </c:title>
        <c:numFmt formatCode="#,##0.00" sourceLinked="0"/>
        <c:majorTickMark val="none"/>
        <c:minorTickMark val="none"/>
        <c:tickLblPos val="nextTo"/>
        <c:spPr>
          <a:ln>
            <a:solidFill>
              <a:prstClr val="black"/>
            </a:solidFill>
          </a:ln>
        </c:spPr>
        <c:crossAx val="169130416"/>
        <c:crosses val="autoZero"/>
        <c:crossBetween val="between"/>
        <c:majorUnit val="0.15000000000000002"/>
        <c:minorUnit val="5.000000000000001E-2"/>
      </c:valAx>
      <c:spPr>
        <a:solidFill>
          <a:schemeClr val="bg1"/>
        </a:solidFill>
        <a:ln w="28575">
          <a:solidFill>
            <a:prstClr val="black"/>
          </a:solidFill>
        </a:ln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SEASONAL PRICE INDEX – FEEDER  LAMBS</a:t>
            </a:r>
          </a:p>
          <a:p>
            <a:pPr>
              <a:defRPr/>
            </a:pPr>
            <a:r>
              <a:rPr lang="en-US" sz="2000" b="0" dirty="0"/>
              <a:t>60-90 Pounds, 3-Market Average (CO, SD, TX), </a:t>
            </a:r>
            <a:r>
              <a:rPr lang="en-US" sz="2000" b="0" i="0" u="none" strike="noStrike" kern="1200" baseline="0" dirty="0">
                <a:solidFill>
                  <a:prstClr val="black"/>
                </a:solidFill>
              </a:rPr>
              <a:t>2016-2025</a:t>
            </a:r>
            <a:endParaRPr lang="en-US" sz="2000" b="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2012851841795636E-2"/>
          <c:y val="0.18519648072159994"/>
          <c:w val="0.89350438953751465"/>
          <c:h val="0.67373904846401234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 Max. Index</c:v>
                </c:pt>
              </c:strCache>
            </c:strRef>
          </c:tx>
          <c:spPr>
            <a:ln w="5080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1.3016543958431703</c:v>
                </c:pt>
                <c:pt idx="1">
                  <c:v>1.3241130016002518</c:v>
                </c:pt>
                <c:pt idx="2">
                  <c:v>1.2547807415721264</c:v>
                </c:pt>
                <c:pt idx="3">
                  <c:v>1.2027440697367175</c:v>
                </c:pt>
                <c:pt idx="4">
                  <c:v>1.2334096494893765</c:v>
                </c:pt>
                <c:pt idx="5">
                  <c:v>1.0652238594330408</c:v>
                </c:pt>
                <c:pt idx="6">
                  <c:v>1.0235958250587682</c:v>
                </c:pt>
                <c:pt idx="7">
                  <c:v>0.97228104587265929</c:v>
                </c:pt>
                <c:pt idx="8">
                  <c:v>0.9567749462484133</c:v>
                </c:pt>
                <c:pt idx="9">
                  <c:v>0.9702479763948062</c:v>
                </c:pt>
                <c:pt idx="10">
                  <c:v>1.0146899278278245</c:v>
                </c:pt>
                <c:pt idx="11">
                  <c:v>1.277080450366141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DD-48CC-9751-53FA63AD0F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Avg. Index</c:v>
                </c:pt>
              </c:strCache>
            </c:strRef>
          </c:tx>
          <c:spPr>
            <a:ln w="127000">
              <a:solidFill>
                <a:srgbClr val="FF5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1.1583125086285686</c:v>
                </c:pt>
                <c:pt idx="1">
                  <c:v>1.13636990729668</c:v>
                </c:pt>
                <c:pt idx="2">
                  <c:v>1.1325040720721131</c:v>
                </c:pt>
                <c:pt idx="3">
                  <c:v>1.0815511937032338</c:v>
                </c:pt>
                <c:pt idx="4">
                  <c:v>1.0389794269973336</c:v>
                </c:pt>
                <c:pt idx="5">
                  <c:v>0.965211323394915</c:v>
                </c:pt>
                <c:pt idx="6">
                  <c:v>0.88529856149873487</c:v>
                </c:pt>
                <c:pt idx="7">
                  <c:v>0.87534045343273181</c:v>
                </c:pt>
                <c:pt idx="8">
                  <c:v>0.85677898436195732</c:v>
                </c:pt>
                <c:pt idx="9">
                  <c:v>0.88205420227146014</c:v>
                </c:pt>
                <c:pt idx="10">
                  <c:v>0.94913800868939968</c:v>
                </c:pt>
                <c:pt idx="11">
                  <c:v>1.0384613576528718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DD-48CC-9751-53FA63AD0FBA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Min. Index</c:v>
                </c:pt>
              </c:strCache>
            </c:strRef>
          </c:tx>
          <c:spPr>
            <a:ln w="50800">
              <a:solidFill>
                <a:srgbClr val="002060"/>
              </a:solidFill>
              <a:prstDash val="sysDot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1.0012409247779259</c:v>
                </c:pt>
                <c:pt idx="1">
                  <c:v>1.0216186361218356</c:v>
                </c:pt>
                <c:pt idx="2">
                  <c:v>0.99078043175635266</c:v>
                </c:pt>
                <c:pt idx="3">
                  <c:v>0.94774365907770708</c:v>
                </c:pt>
                <c:pt idx="4">
                  <c:v>0.92447530785210652</c:v>
                </c:pt>
                <c:pt idx="5">
                  <c:v>0.87812712939389492</c:v>
                </c:pt>
                <c:pt idx="6">
                  <c:v>0.69088044720156572</c:v>
                </c:pt>
                <c:pt idx="7">
                  <c:v>0.80399988712685011</c:v>
                </c:pt>
                <c:pt idx="8">
                  <c:v>0.76416529422370372</c:v>
                </c:pt>
                <c:pt idx="9">
                  <c:v>0.78861795543396629</c:v>
                </c:pt>
                <c:pt idx="10">
                  <c:v>0.83165160294967211</c:v>
                </c:pt>
                <c:pt idx="11">
                  <c:v>0.8749225836436676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DD-48CC-9751-53FA63AD0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312216"/>
        <c:axId val="169312608"/>
      </c:lineChart>
      <c:catAx>
        <c:axId val="169312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69312608"/>
        <c:crosses val="autoZero"/>
        <c:auto val="1"/>
        <c:lblAlgn val="ctr"/>
        <c:lblOffset val="100"/>
        <c:noMultiLvlLbl val="0"/>
      </c:catAx>
      <c:valAx>
        <c:axId val="169312608"/>
        <c:scaling>
          <c:orientation val="minMax"/>
          <c:max val="1.5"/>
          <c:min val="0.5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b="0" dirty="0"/>
                  <a:t>Index</a:t>
                </a:r>
              </a:p>
            </c:rich>
          </c:tx>
          <c:layout>
            <c:manualLayout>
              <c:xMode val="edge"/>
              <c:yMode val="edge"/>
              <c:x val="1.8518531088786316E-2"/>
              <c:y val="0.10391944844922554"/>
            </c:manualLayout>
          </c:layout>
          <c:overlay val="0"/>
        </c:title>
        <c:numFmt formatCode="#,##0.00" sourceLinked="0"/>
        <c:majorTickMark val="none"/>
        <c:minorTickMark val="none"/>
        <c:tickLblPos val="nextTo"/>
        <c:spPr>
          <a:ln>
            <a:solidFill>
              <a:prstClr val="black"/>
            </a:solidFill>
          </a:ln>
        </c:spPr>
        <c:crossAx val="169312216"/>
        <c:crosses val="autoZero"/>
        <c:crossBetween val="between"/>
      </c:valAx>
      <c:spPr>
        <a:solidFill>
          <a:schemeClr val="bg1"/>
        </a:solidFill>
        <a:ln w="28575">
          <a:solidFill>
            <a:prstClr val="black"/>
          </a:solidFill>
        </a:ln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SEASONAL PRICE INDEX – SLAUGHTER  LAMBS</a:t>
            </a:r>
          </a:p>
          <a:p>
            <a:pPr>
              <a:defRPr/>
            </a:pPr>
            <a:r>
              <a:rPr lang="en-US" sz="2000" b="0" dirty="0"/>
              <a:t>Negotiated National Weekly, </a:t>
            </a:r>
            <a:r>
              <a:rPr lang="en-US" sz="2000" b="0" i="0" u="none" strike="noStrike" kern="1200" baseline="0" dirty="0">
                <a:solidFill>
                  <a:prstClr val="black"/>
                </a:solidFill>
              </a:rPr>
              <a:t>2016-2025</a:t>
            </a:r>
            <a:endParaRPr lang="en-US" sz="2000" b="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2012851841795636E-2"/>
          <c:y val="0.18519648072159994"/>
          <c:w val="0.89350438953751465"/>
          <c:h val="0.67373904846401234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 Max. Index</c:v>
                </c:pt>
              </c:strCache>
            </c:strRef>
          </c:tx>
          <c:spPr>
            <a:ln w="5080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1.0633352068229975</c:v>
                </c:pt>
                <c:pt idx="1">
                  <c:v>1.0796969008833681</c:v>
                </c:pt>
                <c:pt idx="2">
                  <c:v>1.0643816200231013</c:v>
                </c:pt>
                <c:pt idx="3">
                  <c:v>1.1436515083603869</c:v>
                </c:pt>
                <c:pt idx="4">
                  <c:v>1.1704622373725033</c:v>
                </c:pt>
                <c:pt idx="5">
                  <c:v>1.2190691032593928</c:v>
                </c:pt>
                <c:pt idx="6">
                  <c:v>1.1935123832103827</c:v>
                </c:pt>
                <c:pt idx="7">
                  <c:v>1.1519246519314457</c:v>
                </c:pt>
                <c:pt idx="8">
                  <c:v>1.1061012201406246</c:v>
                </c:pt>
                <c:pt idx="9">
                  <c:v>1.0861476941982402</c:v>
                </c:pt>
                <c:pt idx="10">
                  <c:v>1.0315127825472015</c:v>
                </c:pt>
                <c:pt idx="11">
                  <c:v>0.99117325237249188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3C-42A1-96B8-02E0FA4ADC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Avg. Index</c:v>
                </c:pt>
              </c:strCache>
            </c:strRef>
          </c:tx>
          <c:spPr>
            <a:ln w="127000">
              <a:solidFill>
                <a:srgbClr val="FF5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0.94512971365733145</c:v>
                </c:pt>
                <c:pt idx="1">
                  <c:v>0.95267257042422382</c:v>
                </c:pt>
                <c:pt idx="2">
                  <c:v>0.95970643786619958</c:v>
                </c:pt>
                <c:pt idx="3">
                  <c:v>1.0106910613268343</c:v>
                </c:pt>
                <c:pt idx="4">
                  <c:v>1.024112557046847</c:v>
                </c:pt>
                <c:pt idx="5">
                  <c:v>1.0782931911058762</c:v>
                </c:pt>
                <c:pt idx="6">
                  <c:v>1.0874182857749868</c:v>
                </c:pt>
                <c:pt idx="7">
                  <c:v>1.0442023857677516</c:v>
                </c:pt>
                <c:pt idx="8">
                  <c:v>1.0132977876911884</c:v>
                </c:pt>
                <c:pt idx="9">
                  <c:v>0.98011169517789032</c:v>
                </c:pt>
                <c:pt idx="10">
                  <c:v>0.95773430056299402</c:v>
                </c:pt>
                <c:pt idx="11">
                  <c:v>0.94663001359787591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3C-42A1-96B8-02E0FA4ADC6C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Min. Index</c:v>
                </c:pt>
              </c:strCache>
            </c:strRef>
          </c:tx>
          <c:spPr>
            <a:ln w="50800">
              <a:solidFill>
                <a:srgbClr val="002060"/>
              </a:solidFill>
              <a:prstDash val="sysDot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0.87480113341066967</c:v>
                </c:pt>
                <c:pt idx="1">
                  <c:v>0.8606742910182158</c:v>
                </c:pt>
                <c:pt idx="2">
                  <c:v>0.78055734254961862</c:v>
                </c:pt>
                <c:pt idx="3">
                  <c:v>0.91012874030360724</c:v>
                </c:pt>
                <c:pt idx="4">
                  <c:v>0.90451459715412652</c:v>
                </c:pt>
                <c:pt idx="5">
                  <c:v>0.94033182796874337</c:v>
                </c:pt>
                <c:pt idx="6">
                  <c:v>0.99933344351962827</c:v>
                </c:pt>
                <c:pt idx="7">
                  <c:v>0.85253878201374</c:v>
                </c:pt>
                <c:pt idx="8">
                  <c:v>0.78957758751064</c:v>
                </c:pt>
                <c:pt idx="9">
                  <c:v>0.83213884614242983</c:v>
                </c:pt>
                <c:pt idx="10">
                  <c:v>0.88451658704172831</c:v>
                </c:pt>
                <c:pt idx="11">
                  <c:v>0.86555298167679873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3C-42A1-96B8-02E0FA4ADC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313784"/>
        <c:axId val="169314176"/>
      </c:lineChart>
      <c:catAx>
        <c:axId val="169313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69314176"/>
        <c:crosses val="autoZero"/>
        <c:auto val="1"/>
        <c:lblAlgn val="ctr"/>
        <c:lblOffset val="100"/>
        <c:noMultiLvlLbl val="0"/>
      </c:catAx>
      <c:valAx>
        <c:axId val="169314176"/>
        <c:scaling>
          <c:orientation val="minMax"/>
          <c:min val="0.75000000000000011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b="0" dirty="0"/>
                  <a:t>Index</a:t>
                </a:r>
              </a:p>
            </c:rich>
          </c:tx>
          <c:layout>
            <c:manualLayout>
              <c:xMode val="edge"/>
              <c:yMode val="edge"/>
              <c:x val="1.8518531088786316E-2"/>
              <c:y val="0.10391944844922554"/>
            </c:manualLayout>
          </c:layout>
          <c:overlay val="0"/>
        </c:title>
        <c:numFmt formatCode="#,##0.00" sourceLinked="0"/>
        <c:majorTickMark val="none"/>
        <c:minorTickMark val="none"/>
        <c:tickLblPos val="nextTo"/>
        <c:spPr>
          <a:ln>
            <a:solidFill>
              <a:prstClr val="black"/>
            </a:solidFill>
          </a:ln>
        </c:spPr>
        <c:crossAx val="169313784"/>
        <c:crosses val="autoZero"/>
        <c:crossBetween val="between"/>
      </c:valAx>
      <c:spPr>
        <a:solidFill>
          <a:schemeClr val="bg1"/>
        </a:solidFill>
        <a:ln w="28575">
          <a:solidFill>
            <a:prstClr val="black"/>
          </a:solidFill>
        </a:ln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SEASONAL PRICE INDEX – SLAUGHTER  EWES</a:t>
            </a:r>
          </a:p>
          <a:p>
            <a:pPr>
              <a:defRPr/>
            </a:pPr>
            <a:r>
              <a:rPr lang="en-US" sz="2000" b="0" dirty="0"/>
              <a:t>Colorado, Weekly</a:t>
            </a:r>
            <a:r>
              <a:rPr lang="en-US" sz="2000" b="0"/>
              <a:t>, </a:t>
            </a:r>
            <a:r>
              <a:rPr lang="en-US" sz="2000" b="0" i="0" u="none" strike="noStrike" kern="1200" baseline="0">
                <a:solidFill>
                  <a:prstClr val="black"/>
                </a:solidFill>
              </a:rPr>
              <a:t>2016-2025</a:t>
            </a:r>
            <a:endParaRPr lang="en-US" sz="2000" b="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2012851841795636E-2"/>
          <c:y val="0.18519648072159994"/>
          <c:w val="0.89350438953751465"/>
          <c:h val="0.67373904846401234"/>
        </c:manualLayout>
      </c:layout>
      <c:lineChart>
        <c:grouping val="standar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 Max. Index</c:v>
                </c:pt>
              </c:strCache>
            </c:strRef>
          </c:tx>
          <c:spPr>
            <a:ln w="5080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1.415235925028727</c:v>
                </c:pt>
                <c:pt idx="1">
                  <c:v>1.4110783116912315</c:v>
                </c:pt>
                <c:pt idx="2">
                  <c:v>1.2036072179857671</c:v>
                </c:pt>
                <c:pt idx="3">
                  <c:v>1.2438347896274924</c:v>
                </c:pt>
                <c:pt idx="4">
                  <c:v>1.1568549910479686</c:v>
                </c:pt>
                <c:pt idx="5">
                  <c:v>1.0935431168043404</c:v>
                </c:pt>
                <c:pt idx="6">
                  <c:v>1.1502842489821041</c:v>
                </c:pt>
                <c:pt idx="7">
                  <c:v>1.0170903579334272</c:v>
                </c:pt>
                <c:pt idx="8">
                  <c:v>1.0271003425476328</c:v>
                </c:pt>
                <c:pt idx="9">
                  <c:v>0.9313467615879476</c:v>
                </c:pt>
                <c:pt idx="10">
                  <c:v>1.0096137649685146</c:v>
                </c:pt>
                <c:pt idx="11">
                  <c:v>1.1744725157305529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3C-42A1-96B8-02E0FA4ADC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Avg. Index</c:v>
                </c:pt>
              </c:strCache>
            </c:strRef>
          </c:tx>
          <c:spPr>
            <a:ln w="127000">
              <a:solidFill>
                <a:srgbClr val="FF5050"/>
              </a:solidFill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1.0920563848959963</c:v>
                </c:pt>
                <c:pt idx="1">
                  <c:v>1.1037603473915536</c:v>
                </c:pt>
                <c:pt idx="2">
                  <c:v>1.0832925272808389</c:v>
                </c:pt>
                <c:pt idx="3">
                  <c:v>1.0815074276273589</c:v>
                </c:pt>
                <c:pt idx="4">
                  <c:v>1.0482748173506828</c:v>
                </c:pt>
                <c:pt idx="5">
                  <c:v>0.93931308740937403</c:v>
                </c:pt>
                <c:pt idx="6">
                  <c:v>1.0047008705851925</c:v>
                </c:pt>
                <c:pt idx="7">
                  <c:v>0.95679477187318296</c:v>
                </c:pt>
                <c:pt idx="8">
                  <c:v>0.91503898241475135</c:v>
                </c:pt>
                <c:pt idx="9">
                  <c:v>0.84869178917329946</c:v>
                </c:pt>
                <c:pt idx="10">
                  <c:v>0.93702208319447</c:v>
                </c:pt>
                <c:pt idx="11">
                  <c:v>0.98954691080329837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3C-42A1-96B8-02E0FA4ADC6C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Min. Index</c:v>
                </c:pt>
              </c:strCache>
            </c:strRef>
          </c:tx>
          <c:spPr>
            <a:ln w="50800">
              <a:solidFill>
                <a:srgbClr val="002060"/>
              </a:solidFill>
              <a:prstDash val="sysDot"/>
            </a:ln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0.86969275706131721</c:v>
                </c:pt>
                <c:pt idx="1">
                  <c:v>0.92506898933750925</c:v>
                </c:pt>
                <c:pt idx="2">
                  <c:v>0.93888192256315173</c:v>
                </c:pt>
                <c:pt idx="3">
                  <c:v>0.94130712675087413</c:v>
                </c:pt>
                <c:pt idx="4">
                  <c:v>0.95720543451815443</c:v>
                </c:pt>
                <c:pt idx="5">
                  <c:v>0.72558920625310763</c:v>
                </c:pt>
                <c:pt idx="6">
                  <c:v>0.76859152846441148</c:v>
                </c:pt>
                <c:pt idx="7">
                  <c:v>0.81600237990913904</c:v>
                </c:pt>
                <c:pt idx="8">
                  <c:v>0.78190813489124467</c:v>
                </c:pt>
                <c:pt idx="9">
                  <c:v>0.73679963685214611</c:v>
                </c:pt>
                <c:pt idx="10">
                  <c:v>0.85647290289607492</c:v>
                </c:pt>
                <c:pt idx="11">
                  <c:v>0.83772205635149599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3C-42A1-96B8-02E0FA4ADC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313784"/>
        <c:axId val="169314176"/>
      </c:lineChart>
      <c:catAx>
        <c:axId val="169313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prstClr val="black"/>
            </a:solidFill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69314176"/>
        <c:crosses val="autoZero"/>
        <c:auto val="1"/>
        <c:lblAlgn val="ctr"/>
        <c:lblOffset val="100"/>
        <c:noMultiLvlLbl val="0"/>
      </c:catAx>
      <c:valAx>
        <c:axId val="169314176"/>
        <c:scaling>
          <c:orientation val="minMax"/>
          <c:min val="0.70000000000000007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b="0" dirty="0"/>
                  <a:t>Index</a:t>
                </a:r>
              </a:p>
            </c:rich>
          </c:tx>
          <c:layout>
            <c:manualLayout>
              <c:xMode val="edge"/>
              <c:yMode val="edge"/>
              <c:x val="1.8518531088786316E-2"/>
              <c:y val="0.10391944844922554"/>
            </c:manualLayout>
          </c:layout>
          <c:overlay val="0"/>
        </c:title>
        <c:numFmt formatCode="#,##0.00" sourceLinked="0"/>
        <c:majorTickMark val="none"/>
        <c:minorTickMark val="none"/>
        <c:tickLblPos val="nextTo"/>
        <c:spPr>
          <a:ln>
            <a:solidFill>
              <a:prstClr val="black"/>
            </a:solidFill>
          </a:ln>
        </c:spPr>
        <c:crossAx val="169313784"/>
        <c:crosses val="autoZero"/>
        <c:crossBetween val="between"/>
      </c:valAx>
      <c:spPr>
        <a:solidFill>
          <a:schemeClr val="bg1"/>
        </a:solidFill>
        <a:ln w="28575">
          <a:solidFill>
            <a:prstClr val="black"/>
          </a:solidFill>
        </a:ln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63131A-2D19-4319-A421-5D16413B059A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23296-FDEA-40E5-BAE2-4CE735F8F8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112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ED44A-C1D5-4AF7-AD38-96961937107F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69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ED44A-C1D5-4AF7-AD38-96961937107F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31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ED44A-C1D5-4AF7-AD38-96961937107F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091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ED44A-C1D5-4AF7-AD38-96961937107F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119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ED44A-C1D5-4AF7-AD38-96961937107F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367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ED44A-C1D5-4AF7-AD38-96961937107F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038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ED44A-C1D5-4AF7-AD38-96961937107F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784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ED44A-C1D5-4AF7-AD38-96961937107F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483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ED44A-C1D5-4AF7-AD38-96961937107F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436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7ED44A-C1D5-4AF7-AD38-96961937107F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586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484F-855B-4783-8212-31BCAFA65E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738-DB4D-4A4F-BF1E-A8E95AD276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39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484F-855B-4783-8212-31BCAFA65E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738-DB4D-4A4F-BF1E-A8E95AD276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91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484F-855B-4783-8212-31BCAFA65E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738-DB4D-4A4F-BF1E-A8E95AD276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15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484F-855B-4783-8212-31BCAFA65E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738-DB4D-4A4F-BF1E-A8E95AD276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56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484F-855B-4783-8212-31BCAFA65E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738-DB4D-4A4F-BF1E-A8E95AD276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827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484F-855B-4783-8212-31BCAFA65E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738-DB4D-4A4F-BF1E-A8E95AD276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53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484F-855B-4783-8212-31BCAFA65E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738-DB4D-4A4F-BF1E-A8E95AD276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099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484F-855B-4783-8212-31BCAFA65E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738-DB4D-4A4F-BF1E-A8E95AD276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87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484F-855B-4783-8212-31BCAFA65E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738-DB4D-4A4F-BF1E-A8E95AD276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9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484F-855B-4783-8212-31BCAFA65E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738-DB4D-4A4F-BF1E-A8E95AD276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74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484F-855B-4783-8212-31BCAFA65E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71738-DB4D-4A4F-BF1E-A8E95AD276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28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2484F-855B-4783-8212-31BCAFA65E2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71738-DB4D-4A4F-BF1E-A8E95AD276F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092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5045948"/>
              </p:ext>
            </p:extLst>
          </p:nvPr>
        </p:nvGraphicFramePr>
        <p:xfrm>
          <a:off x="152400" y="609600"/>
          <a:ext cx="883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04800" y="6172200"/>
            <a:ext cx="41148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Data Source:  USDA-AMS, Compiled &amp; Analysis by LMIC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Livestock Marketing Information Center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205C97-765A-082B-8834-9606FEECFF9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213600" y="6165850"/>
            <a:ext cx="6159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835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1ECC5C-A7C9-D10E-4CDF-F19C1E50ABD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545388" y="6308725"/>
            <a:ext cx="615950" cy="165100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9454286"/>
              </p:ext>
            </p:extLst>
          </p:nvPr>
        </p:nvGraphicFramePr>
        <p:xfrm>
          <a:off x="152400" y="609600"/>
          <a:ext cx="883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04800" y="6172200"/>
            <a:ext cx="41148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Data Source:  USDA-AMS, Compiled &amp; Analysis by LMIC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Livestock Marketing Information Center</a:t>
            </a:r>
          </a:p>
        </p:txBody>
      </p:sp>
    </p:spTree>
    <p:extLst>
      <p:ext uri="{BB962C8B-B14F-4D97-AF65-F5344CB8AC3E}">
        <p14:creationId xmlns:p14="http://schemas.microsoft.com/office/powerpoint/2010/main" val="3836124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80E942-2122-9517-C690-8515BE29E09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545388" y="6308725"/>
            <a:ext cx="615950" cy="165100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648099"/>
              </p:ext>
            </p:extLst>
          </p:nvPr>
        </p:nvGraphicFramePr>
        <p:xfrm>
          <a:off x="152400" y="609600"/>
          <a:ext cx="883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04800" y="6172200"/>
            <a:ext cx="41148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Data Source:  USDA-AMS, Compiled &amp; Analysis by LMIC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Livestock Marketing Information Center</a:t>
            </a:r>
          </a:p>
        </p:txBody>
      </p:sp>
    </p:spTree>
    <p:extLst>
      <p:ext uri="{BB962C8B-B14F-4D97-AF65-F5344CB8AC3E}">
        <p14:creationId xmlns:p14="http://schemas.microsoft.com/office/powerpoint/2010/main" val="2061470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F735F0-1A1B-24AF-BF75-80C7B8F05E0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545388" y="6308725"/>
            <a:ext cx="615950" cy="165100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2370941"/>
              </p:ext>
            </p:extLst>
          </p:nvPr>
        </p:nvGraphicFramePr>
        <p:xfrm>
          <a:off x="152400" y="609600"/>
          <a:ext cx="883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04800" y="6172200"/>
            <a:ext cx="41148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Data Source:  USDA-AMS, Compiled &amp; Analysis by LMIC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Livestock Marketing Information Center</a:t>
            </a:r>
          </a:p>
        </p:txBody>
      </p:sp>
    </p:spTree>
    <p:extLst>
      <p:ext uri="{BB962C8B-B14F-4D97-AF65-F5344CB8AC3E}">
        <p14:creationId xmlns:p14="http://schemas.microsoft.com/office/powerpoint/2010/main" val="28044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B1F37D-827D-9802-DEE7-CA9E8AFF80F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545388" y="6308725"/>
            <a:ext cx="615950" cy="165100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677026"/>
              </p:ext>
            </p:extLst>
          </p:nvPr>
        </p:nvGraphicFramePr>
        <p:xfrm>
          <a:off x="152400" y="609600"/>
          <a:ext cx="883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04800" y="6172200"/>
            <a:ext cx="41148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Data Source:  USDA-AMS, Compiled &amp; Analysis by LMIC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Livestock Marketing Information Center</a:t>
            </a:r>
          </a:p>
        </p:txBody>
      </p:sp>
    </p:spTree>
    <p:extLst>
      <p:ext uri="{BB962C8B-B14F-4D97-AF65-F5344CB8AC3E}">
        <p14:creationId xmlns:p14="http://schemas.microsoft.com/office/powerpoint/2010/main" val="2461267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0329D2-7807-8FF6-1FEE-4655F333E3B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545388" y="6308725"/>
            <a:ext cx="615950" cy="165100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9934199"/>
              </p:ext>
            </p:extLst>
          </p:nvPr>
        </p:nvGraphicFramePr>
        <p:xfrm>
          <a:off x="152400" y="609600"/>
          <a:ext cx="883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04800" y="6172200"/>
            <a:ext cx="41148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Data Source:  USDA-AMS, Compiled &amp; Analysis by LMIC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Livestock Marketing Information Center</a:t>
            </a:r>
          </a:p>
        </p:txBody>
      </p:sp>
    </p:spTree>
    <p:extLst>
      <p:ext uri="{BB962C8B-B14F-4D97-AF65-F5344CB8AC3E}">
        <p14:creationId xmlns:p14="http://schemas.microsoft.com/office/powerpoint/2010/main" val="3201655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BD63DE-6906-27CB-1000-2EE881F7744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545388" y="6308725"/>
            <a:ext cx="615950" cy="165100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2834233"/>
              </p:ext>
            </p:extLst>
          </p:nvPr>
        </p:nvGraphicFramePr>
        <p:xfrm>
          <a:off x="152400" y="609600"/>
          <a:ext cx="883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04800" y="6172200"/>
            <a:ext cx="41148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Data Source:  USDA-AMS, Compiled &amp; Analysis by LMIC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Livestock Marketing Information Center</a:t>
            </a:r>
          </a:p>
        </p:txBody>
      </p:sp>
    </p:spTree>
    <p:extLst>
      <p:ext uri="{BB962C8B-B14F-4D97-AF65-F5344CB8AC3E}">
        <p14:creationId xmlns:p14="http://schemas.microsoft.com/office/powerpoint/2010/main" val="4190652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4689FB-8172-E490-1492-C2E9AEC3AB6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545388" y="6308725"/>
            <a:ext cx="615950" cy="165100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5514440"/>
              </p:ext>
            </p:extLst>
          </p:nvPr>
        </p:nvGraphicFramePr>
        <p:xfrm>
          <a:off x="152400" y="609600"/>
          <a:ext cx="883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04800" y="6172200"/>
            <a:ext cx="41148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Data Source:  USDA-AMS, Compiled &amp; Analysis by LMIC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Livestock Marketing Information Center</a:t>
            </a:r>
          </a:p>
        </p:txBody>
      </p:sp>
    </p:spTree>
    <p:extLst>
      <p:ext uri="{BB962C8B-B14F-4D97-AF65-F5344CB8AC3E}">
        <p14:creationId xmlns:p14="http://schemas.microsoft.com/office/powerpoint/2010/main" val="2587388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7BA61E-7660-70DA-3C5B-D424C22EF1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545388" y="6308725"/>
            <a:ext cx="615950" cy="165100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2833487"/>
              </p:ext>
            </p:extLst>
          </p:nvPr>
        </p:nvGraphicFramePr>
        <p:xfrm>
          <a:off x="152400" y="609600"/>
          <a:ext cx="883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04800" y="6172200"/>
            <a:ext cx="41148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Data Source:  USDA-AMS, Compiled &amp; Analysis by LMIC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Livestock Marketing Information Center</a:t>
            </a:r>
          </a:p>
        </p:txBody>
      </p:sp>
    </p:spTree>
    <p:extLst>
      <p:ext uri="{BB962C8B-B14F-4D97-AF65-F5344CB8AC3E}">
        <p14:creationId xmlns:p14="http://schemas.microsoft.com/office/powerpoint/2010/main" val="662769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4E1B7A-C494-939B-A572-02BA8F106AE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545388" y="6308725"/>
            <a:ext cx="615950" cy="165100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184005"/>
              </p:ext>
            </p:extLst>
          </p:nvPr>
        </p:nvGraphicFramePr>
        <p:xfrm>
          <a:off x="152400" y="609600"/>
          <a:ext cx="8839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04800" y="6172200"/>
            <a:ext cx="411480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Data Source:  USDA-AMS, Compiled &amp; Analysis by LMIC</a:t>
            </a:r>
          </a:p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prstClr val="black"/>
                </a:solidFill>
              </a:rPr>
              <a:t>Livestock Marketing Information Center</a:t>
            </a:r>
          </a:p>
        </p:txBody>
      </p:sp>
    </p:spTree>
    <p:extLst>
      <p:ext uri="{BB962C8B-B14F-4D97-AF65-F5344CB8AC3E}">
        <p14:creationId xmlns:p14="http://schemas.microsoft.com/office/powerpoint/2010/main" val="21475572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278</Words>
  <Application>Microsoft Office PowerPoint</Application>
  <PresentationFormat>On-screen Show (4:3)</PresentationFormat>
  <Paragraphs>60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Erica Rosa-Sanko</dc:creator>
  <cp:lastModifiedBy>Tyler Cozzens</cp:lastModifiedBy>
  <cp:revision>42</cp:revision>
  <dcterms:created xsi:type="dcterms:W3CDTF">2013-08-05T23:11:14Z</dcterms:created>
  <dcterms:modified xsi:type="dcterms:W3CDTF">2026-10-27T22:12:44Z</dcterms:modified>
</cp:coreProperties>
</file>