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LAMB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Retail Weight, Cutout Value, U.S.,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44266449452449"/>
          <c:h val="0.673739048464012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1.1588796163438282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2.5428200630356965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7A-471D-A4C9-D6E6F6B50E77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1.1408099593730687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2.7690512016425024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E7A-471D-A4C9-D6E6F6B50E77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1.1154244536881632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2.7690382552735078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E7A-471D-A4C9-D6E6F6B50E77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1.1469411880309275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2.4185045723507264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E7A-471D-A4C9-D6E6F6B50E77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1.1739695089001894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2.0056942329338541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E7A-471D-A4C9-D6E6F6B50E77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1.1261660274057372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2.5160377113471677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E7A-471D-A4C9-D6E6F6B50E77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1.1282846742847308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2.4569723181203131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E7A-471D-A4C9-D6E6F6B50E77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1.0702850495967395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2.7225464711363969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E7A-471D-A4C9-D6E6F6B50E77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2E7A-471D-A4C9-D6E6F6B50E7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1.0611682038410406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2.3547953515480962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E7A-471D-A4C9-D6E6F6B50E77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1.1360301182250749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2.5678351804884825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E7A-471D-A4C9-D6E6F6B50E77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7A-471D-A4C9-D6E6F6B50E7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1.0016380752066461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2.6475634281299354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2E7A-471D-A4C9-D6E6F6B50E77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0.97536352299598328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2.4567505307376125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2E7A-471D-A4C9-D6E6F6B50E77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0.91070966523671326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3.0580596215637272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2E7A-471D-A4C9-D6E6F6B50E77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0.84115806009650362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3.9701140127458161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2E7A-471D-A4C9-D6E6F6B50E77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0.84839791385714869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3.3217792563180772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2E7A-471D-A4C9-D6E6F6B50E77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0.91082415980347886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2.690063416023889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2E7A-471D-A4C9-D6E6F6B50E77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0.94886282847759218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3.4819178394748032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2E7A-471D-A4C9-D6E6F6B50E77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0.99045803029180535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3.3720046035595375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2E7A-471D-A4C9-D6E6F6B50E77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E7A-471D-A4C9-D6E6F6B50E7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1.0497933073582082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3.2214655795441822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2E7A-471D-A4C9-D6E6F6B50E77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1.0827035091602106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3.4086000000000003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2E7A-471D-A4C9-D6E6F6B50E77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1.1307822769524052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3.2387991123363737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2E7A-471D-A4C9-D6E6F6B50E77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1.1435680980666931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3.2880163064379668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2E7A-471D-A4C9-D6E6F6B50E77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1.2164068777937831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3.4993974245831789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2E7A-471D-A4C9-D6E6F6B50E77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E7A-471D-A4C9-D6E6F6B50E77}"/>
                </c:ext>
              </c:extLst>
            </c:dLbl>
            <c:numFmt formatCode="#\ ?/?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1.3555813432032708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4.7758431401014407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2E7A-471D-A4C9-D6E6F6B50E77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2E7A-471D-A4C9-D6E6F6B50E77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1.2883712468483668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4.6146999737228009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2E7A-471D-A4C9-D6E6F6B50E77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E7A-471D-A4C9-D6E6F6B50E7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1.1099408334546006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3.6959917561522171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2E7A-471D-A4C9-D6E6F6B50E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151395728"/>
        <c:axId val="152414440"/>
      </c:scatterChart>
      <c:valAx>
        <c:axId val="151395728"/>
        <c:scaling>
          <c:orientation val="minMax"/>
          <c:min val="0.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</a:t>
                </a:r>
                <a:r>
                  <a:rPr lang="en-US" baseline="0" dirty="0"/>
                  <a:t> Per Capita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414440"/>
        <c:crosses val="autoZero"/>
        <c:crossBetween val="midCat"/>
      </c:valAx>
      <c:valAx>
        <c:axId val="152414440"/>
        <c:scaling>
          <c:orientation val="minMax"/>
          <c:min val="1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1395728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MATURE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EWE INVENTORY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MATURE SHEEP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756152140465201"/>
          <c:h val="0.67373904846401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Mature Ewe Inventory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6537.4</c:v>
                </c:pt>
                <c:pt idx="1">
                  <c:v>5844.4</c:v>
                </c:pt>
                <c:pt idx="2">
                  <c:v>5403.6</c:v>
                </c:pt>
                <c:pt idx="3">
                  <c:v>5134.3</c:v>
                </c:pt>
                <c:pt idx="4">
                  <c:v>4911.6000000000004</c:v>
                </c:pt>
                <c:pt idx="5">
                  <c:v>4569.5</c:v>
                </c:pt>
                <c:pt idx="6">
                  <c:v>4336</c:v>
                </c:pt>
                <c:pt idx="7">
                  <c:v>4234</c:v>
                </c:pt>
                <c:pt idx="8">
                  <c:v>4071</c:v>
                </c:pt>
                <c:pt idx="9">
                  <c:v>3939</c:v>
                </c:pt>
                <c:pt idx="10">
                  <c:v>3773</c:v>
                </c:pt>
                <c:pt idx="11">
                  <c:v>3570</c:v>
                </c:pt>
                <c:pt idx="12">
                  <c:v>3545</c:v>
                </c:pt>
                <c:pt idx="13">
                  <c:v>3630</c:v>
                </c:pt>
                <c:pt idx="14">
                  <c:v>3620</c:v>
                </c:pt>
                <c:pt idx="15">
                  <c:v>3540</c:v>
                </c:pt>
                <c:pt idx="16">
                  <c:v>3405</c:v>
                </c:pt>
                <c:pt idx="17">
                  <c:v>3335</c:v>
                </c:pt>
                <c:pt idx="18">
                  <c:v>3215</c:v>
                </c:pt>
                <c:pt idx="19">
                  <c:v>3165</c:v>
                </c:pt>
                <c:pt idx="20">
                  <c:v>3135</c:v>
                </c:pt>
                <c:pt idx="21">
                  <c:v>3080</c:v>
                </c:pt>
                <c:pt idx="22">
                  <c:v>3100</c:v>
                </c:pt>
                <c:pt idx="23">
                  <c:v>3100</c:v>
                </c:pt>
                <c:pt idx="24">
                  <c:v>3058</c:v>
                </c:pt>
                <c:pt idx="25">
                  <c:v>3033</c:v>
                </c:pt>
                <c:pt idx="26">
                  <c:v>3000</c:v>
                </c:pt>
                <c:pt idx="27">
                  <c:v>2981</c:v>
                </c:pt>
                <c:pt idx="28">
                  <c:v>2974</c:v>
                </c:pt>
                <c:pt idx="29">
                  <c:v>2962</c:v>
                </c:pt>
                <c:pt idx="30">
                  <c:v>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16-4015-A0B9-D1F7E2F24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29768"/>
        <c:axId val="1535301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Mature Sheep Slaughter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294</c:v>
                </c:pt>
                <c:pt idx="1">
                  <c:v>293</c:v>
                </c:pt>
                <c:pt idx="2">
                  <c:v>275</c:v>
                </c:pt>
                <c:pt idx="3">
                  <c:v>268</c:v>
                </c:pt>
                <c:pt idx="4">
                  <c:v>212</c:v>
                </c:pt>
                <c:pt idx="5">
                  <c:v>212</c:v>
                </c:pt>
                <c:pt idx="6">
                  <c:v>188</c:v>
                </c:pt>
                <c:pt idx="7">
                  <c:v>167</c:v>
                </c:pt>
                <c:pt idx="8">
                  <c:v>144</c:v>
                </c:pt>
                <c:pt idx="9">
                  <c:v>148</c:v>
                </c:pt>
                <c:pt idx="10">
                  <c:v>143</c:v>
                </c:pt>
                <c:pt idx="11">
                  <c:v>148</c:v>
                </c:pt>
                <c:pt idx="12">
                  <c:v>130</c:v>
                </c:pt>
                <c:pt idx="13">
                  <c:v>118.4</c:v>
                </c:pt>
                <c:pt idx="14">
                  <c:v>115.69999999999999</c:v>
                </c:pt>
                <c:pt idx="15">
                  <c:v>122.39999999999999</c:v>
                </c:pt>
                <c:pt idx="16">
                  <c:v>157.79999999999998</c:v>
                </c:pt>
                <c:pt idx="17">
                  <c:v>156.80000000000001</c:v>
                </c:pt>
                <c:pt idx="18">
                  <c:v>140.80000000000001</c:v>
                </c:pt>
                <c:pt idx="19">
                  <c:v>143.1</c:v>
                </c:pt>
                <c:pt idx="20">
                  <c:v>132.6</c:v>
                </c:pt>
                <c:pt idx="21">
                  <c:v>136.30000000000001</c:v>
                </c:pt>
                <c:pt idx="22">
                  <c:v>113.20000000000002</c:v>
                </c:pt>
                <c:pt idx="23">
                  <c:v>108.00000000000001</c:v>
                </c:pt>
                <c:pt idx="24">
                  <c:v>101.8</c:v>
                </c:pt>
                <c:pt idx="25">
                  <c:v>106.6</c:v>
                </c:pt>
                <c:pt idx="26">
                  <c:v>114.9</c:v>
                </c:pt>
                <c:pt idx="27">
                  <c:v>113.2</c:v>
                </c:pt>
                <c:pt idx="28">
                  <c:v>140.89999914169312</c:v>
                </c:pt>
                <c:pt idx="29">
                  <c:v>110.59999942779541</c:v>
                </c:pt>
                <c:pt idx="30">
                  <c:v>117.60000038146973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16-4015-A0B9-D1F7E2F24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714664"/>
        <c:axId val="310898240"/>
      </c:lineChart>
      <c:catAx>
        <c:axId val="15352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530160"/>
        <c:crosses val="autoZero"/>
        <c:auto val="1"/>
        <c:lblAlgn val="ctr"/>
        <c:lblOffset val="100"/>
        <c:tickLblSkip val="2"/>
        <c:noMultiLvlLbl val="1"/>
      </c:catAx>
      <c:valAx>
        <c:axId val="153530160"/>
        <c:scaling>
          <c:orientation val="minMax"/>
          <c:max val="8000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529768"/>
        <c:crosses val="autoZero"/>
        <c:crossBetween val="between"/>
        <c:dispUnits>
          <c:builtInUnit val="thousands"/>
        </c:dispUnits>
      </c:valAx>
      <c:valAx>
        <c:axId val="3108982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77714664"/>
        <c:crosses val="max"/>
        <c:crossBetween val="between"/>
      </c:valAx>
      <c:catAx>
        <c:axId val="277714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89824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MATURE EWE INVENTORY CHANGE</a:t>
            </a:r>
          </a:p>
          <a:p>
            <a:pPr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FI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MATURE SHEEP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As a Percent of Mature Ewe Inventory,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818829758349171E-2"/>
          <c:y val="0.18519648072159994"/>
          <c:w val="0.85579475518146442"/>
          <c:h val="0.67373904846401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Mature Ewe Inventory Change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-693</c:v>
                </c:pt>
                <c:pt idx="1">
                  <c:v>-440.79999999999927</c:v>
                </c:pt>
                <c:pt idx="2">
                  <c:v>-269.30000000000018</c:v>
                </c:pt>
                <c:pt idx="3">
                  <c:v>-222.69999999999982</c:v>
                </c:pt>
                <c:pt idx="4">
                  <c:v>-342.10000000000036</c:v>
                </c:pt>
                <c:pt idx="5">
                  <c:v>-233.5</c:v>
                </c:pt>
                <c:pt idx="6">
                  <c:v>-102</c:v>
                </c:pt>
                <c:pt idx="7">
                  <c:v>-163</c:v>
                </c:pt>
                <c:pt idx="8">
                  <c:v>-132</c:v>
                </c:pt>
                <c:pt idx="9">
                  <c:v>-166</c:v>
                </c:pt>
                <c:pt idx="10">
                  <c:v>-203</c:v>
                </c:pt>
                <c:pt idx="11">
                  <c:v>-25</c:v>
                </c:pt>
                <c:pt idx="12">
                  <c:v>85</c:v>
                </c:pt>
                <c:pt idx="13">
                  <c:v>-10</c:v>
                </c:pt>
                <c:pt idx="14">
                  <c:v>-80</c:v>
                </c:pt>
                <c:pt idx="15">
                  <c:v>-135</c:v>
                </c:pt>
                <c:pt idx="16">
                  <c:v>-70</c:v>
                </c:pt>
                <c:pt idx="17">
                  <c:v>-120</c:v>
                </c:pt>
                <c:pt idx="18">
                  <c:v>-50</c:v>
                </c:pt>
                <c:pt idx="19">
                  <c:v>-30</c:v>
                </c:pt>
                <c:pt idx="20">
                  <c:v>-55</c:v>
                </c:pt>
                <c:pt idx="21">
                  <c:v>20</c:v>
                </c:pt>
                <c:pt idx="22">
                  <c:v>0</c:v>
                </c:pt>
                <c:pt idx="23">
                  <c:v>-42</c:v>
                </c:pt>
                <c:pt idx="24">
                  <c:v>-25</c:v>
                </c:pt>
                <c:pt idx="25">
                  <c:v>-33</c:v>
                </c:pt>
                <c:pt idx="26">
                  <c:v>-19</c:v>
                </c:pt>
                <c:pt idx="27">
                  <c:v>-7</c:v>
                </c:pt>
                <c:pt idx="28">
                  <c:v>-12</c:v>
                </c:pt>
                <c:pt idx="29">
                  <c:v>-32</c:v>
                </c:pt>
                <c:pt idx="30">
                  <c:v>-60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32-435B-8129-12AB5466F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825592"/>
        <c:axId val="40182598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Slaughter as a % of Inventory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4.4972007219995717E-2</c:v>
                </c:pt>
                <c:pt idx="1">
                  <c:v>5.013346109095887E-2</c:v>
                </c:pt>
                <c:pt idx="2">
                  <c:v>5.0891997927307718E-2</c:v>
                </c:pt>
                <c:pt idx="3">
                  <c:v>5.2197962721305724E-2</c:v>
                </c:pt>
                <c:pt idx="4">
                  <c:v>4.3163124032901699E-2</c:v>
                </c:pt>
                <c:pt idx="5">
                  <c:v>4.6394572710362181E-2</c:v>
                </c:pt>
                <c:pt idx="6">
                  <c:v>4.3357933579335796E-2</c:v>
                </c:pt>
                <c:pt idx="7">
                  <c:v>3.9442607463391594E-2</c:v>
                </c:pt>
                <c:pt idx="8">
                  <c:v>3.5372144436256449E-2</c:v>
                </c:pt>
                <c:pt idx="9">
                  <c:v>3.757298806803757E-2</c:v>
                </c:pt>
                <c:pt idx="10">
                  <c:v>3.7900874635568516E-2</c:v>
                </c:pt>
                <c:pt idx="11">
                  <c:v>4.145658263305322E-2</c:v>
                </c:pt>
                <c:pt idx="12">
                  <c:v>3.6671368124118475E-2</c:v>
                </c:pt>
                <c:pt idx="13">
                  <c:v>3.2617079889807166E-2</c:v>
                </c:pt>
                <c:pt idx="14">
                  <c:v>3.1961325966850827E-2</c:v>
                </c:pt>
                <c:pt idx="15">
                  <c:v>3.4576271186440674E-2</c:v>
                </c:pt>
                <c:pt idx="16">
                  <c:v>4.6343612334801755E-2</c:v>
                </c:pt>
                <c:pt idx="17">
                  <c:v>4.7016491754122945E-2</c:v>
                </c:pt>
                <c:pt idx="18">
                  <c:v>4.3794712286158638E-2</c:v>
                </c:pt>
                <c:pt idx="19">
                  <c:v>4.5213270142180094E-2</c:v>
                </c:pt>
                <c:pt idx="20">
                  <c:v>4.2296650717703346E-2</c:v>
                </c:pt>
                <c:pt idx="21">
                  <c:v>4.425324675324676E-2</c:v>
                </c:pt>
                <c:pt idx="22">
                  <c:v>3.6516129032258073E-2</c:v>
                </c:pt>
                <c:pt idx="23">
                  <c:v>3.4838709677419359E-2</c:v>
                </c:pt>
                <c:pt idx="24">
                  <c:v>3.328973185088293E-2</c:v>
                </c:pt>
                <c:pt idx="25">
                  <c:v>3.5146719419716449E-2</c:v>
                </c:pt>
                <c:pt idx="26">
                  <c:v>3.8300000000000001E-2</c:v>
                </c:pt>
                <c:pt idx="27">
                  <c:v>3.7973834283797386E-2</c:v>
                </c:pt>
                <c:pt idx="28">
                  <c:v>4.7377269381873949E-2</c:v>
                </c:pt>
                <c:pt idx="29">
                  <c:v>3.7339635188317157E-2</c:v>
                </c:pt>
                <c:pt idx="30">
                  <c:v>4.0136518901525503E-2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2-435B-8129-12AB5466F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826768"/>
        <c:axId val="401826376"/>
      </c:lineChart>
      <c:catAx>
        <c:axId val="401825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1825984"/>
        <c:crosses val="autoZero"/>
        <c:auto val="1"/>
        <c:lblAlgn val="ctr"/>
        <c:lblOffset val="100"/>
        <c:tickLblSkip val="2"/>
        <c:noMultiLvlLbl val="1"/>
      </c:catAx>
      <c:valAx>
        <c:axId val="401825984"/>
        <c:scaling>
          <c:orientation val="minMax"/>
          <c:max val="100"/>
          <c:min val="-700"/>
        </c:scaling>
        <c:delete val="0"/>
        <c:axPos val="l"/>
        <c:majorGridlines/>
        <c:title>
          <c:tx>
            <c:rich>
              <a:bodyPr rot="0" vert="horz" anchor="t" anchorCtr="0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01825592"/>
        <c:crosses val="autoZero"/>
        <c:crossBetween val="between"/>
        <c:dispUnits>
          <c:builtInUnit val="thousands"/>
          <c:dispUnitsLbl/>
        </c:dispUnits>
      </c:valAx>
      <c:valAx>
        <c:axId val="401826376"/>
        <c:scaling>
          <c:orientation val="minMax"/>
          <c:max val="5.4000000000000013E-2"/>
          <c:min val="3.0000000000000006E-2"/>
        </c:scaling>
        <c:delete val="0"/>
        <c:axPos val="r"/>
        <c:numFmt formatCode="0.0%" sourceLinked="0"/>
        <c:majorTickMark val="out"/>
        <c:minorTickMark val="none"/>
        <c:tickLblPos val="nextTo"/>
        <c:crossAx val="401826768"/>
        <c:crosses val="max"/>
        <c:crossBetween val="between"/>
        <c:majorUnit val="3.0000000000000009E-3"/>
      </c:valAx>
      <c:catAx>
        <c:axId val="40182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182637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0.83621</cdr:x>
      <cdr:y>0.09859</cdr:y>
    </cdr:from>
    <cdr:to>
      <cdr:x>1</cdr:x>
      <cdr:y>0.1831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E981833-A54F-4707-81BB-1EDA6C75D9B9}"/>
            </a:ext>
          </a:extLst>
        </cdr:cNvPr>
        <cdr:cNvSpPr txBox="1"/>
      </cdr:nvSpPr>
      <cdr:spPr>
        <a:xfrm xmlns:a="http://schemas.openxmlformats.org/drawingml/2006/main">
          <a:off x="7391400" y="533400"/>
          <a:ext cx="1447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0" dirty="0"/>
            <a:t>Thou. Head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8F62C-7A64-4E0F-B2E6-5B6957BF0D8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3521C-0DD0-42EA-AC35-B7F0D4EB7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4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5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0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2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5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78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9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36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7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44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86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1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58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98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51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3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8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9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3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2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6070BC-5BBD-4A0F-92D3-21B1F6A74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0475" y="6244039"/>
            <a:ext cx="619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51120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Bureau of Economic Analysis &amp;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640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80641B-E76D-CF9A-7259-77280C00CA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22483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9586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6BACA5-0817-6ED5-2A37-292A26ABC8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804"/>
            <a:ext cx="7810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1885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470308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101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35</cp:revision>
  <cp:lastPrinted>2019-03-11T21:06:26Z</cp:lastPrinted>
  <dcterms:created xsi:type="dcterms:W3CDTF">2013-08-28T22:05:24Z</dcterms:created>
  <dcterms:modified xsi:type="dcterms:W3CDTF">2024-04-26T16:32:12Z</dcterms:modified>
</cp:coreProperties>
</file>