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10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LIVE TO CUTOUT PRICE SPREAD</a:t>
            </a:r>
          </a:p>
          <a:p>
            <a:pPr>
              <a:defRPr/>
            </a:pP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57E-2"/>
          <c:y val="0.18519648072159997"/>
          <c:w val="0.89995927233233763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2015-19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124.65782804115454</c:v>
                </c:pt>
                <c:pt idx="1">
                  <c:v>116.73795631530001</c:v>
                </c:pt>
                <c:pt idx="2">
                  <c:v>116.37325378053325</c:v>
                </c:pt>
                <c:pt idx="3">
                  <c:v>125.04433998141121</c:v>
                </c:pt>
                <c:pt idx="4">
                  <c:v>130.88513918494462</c:v>
                </c:pt>
                <c:pt idx="5">
                  <c:v>133.91253336940085</c:v>
                </c:pt>
                <c:pt idx="6">
                  <c:v>138.60617815581904</c:v>
                </c:pt>
                <c:pt idx="7">
                  <c:v>142.91901695373028</c:v>
                </c:pt>
                <c:pt idx="8">
                  <c:v>149.77866360118583</c:v>
                </c:pt>
                <c:pt idx="9">
                  <c:v>150.85283569605195</c:v>
                </c:pt>
                <c:pt idx="10">
                  <c:v>150.36024466985236</c:v>
                </c:pt>
                <c:pt idx="11">
                  <c:v>149.05909808611281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3C-423B-A5F2-9E674DEDAC5D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210.67867657142858</c:v>
                </c:pt>
                <c:pt idx="1">
                  <c:v>216.48347031578959</c:v>
                </c:pt>
                <c:pt idx="2">
                  <c:v>198.01978500000001</c:v>
                </c:pt>
                <c:pt idx="3">
                  <c:v>174.99849429999995</c:v>
                </c:pt>
                <c:pt idx="4">
                  <c:v>182.98155089999997</c:v>
                </c:pt>
                <c:pt idx="5">
                  <c:v>166.1877843409091</c:v>
                </c:pt>
                <c:pt idx="6">
                  <c:v>151.48972799999996</c:v>
                </c:pt>
                <c:pt idx="7">
                  <c:v>149.39504505217394</c:v>
                </c:pt>
                <c:pt idx="8">
                  <c:v>153.85294568750001</c:v>
                </c:pt>
                <c:pt idx="9">
                  <c:v>157.39586974999995</c:v>
                </c:pt>
                <c:pt idx="10">
                  <c:v>163.38142857142859</c:v>
                </c:pt>
                <c:pt idx="11">
                  <c:v>164.92669999999998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43C-423B-A5F2-9E674DEDAC5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173.24279999999999</c:v>
                </c:pt>
                <c:pt idx="1">
                  <c:v>181.22892619047616</c:v>
                </c:pt>
                <c:pt idx="2">
                  <c:v>173.59015000000002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43C-423B-A5F2-9E674DEDAC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7657304"/>
        <c:axId val="157656128"/>
      </c:lineChart>
      <c:catAx>
        <c:axId val="157657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7656128"/>
        <c:crosses val="autoZero"/>
        <c:auto val="1"/>
        <c:lblAlgn val="ctr"/>
        <c:lblOffset val="100"/>
        <c:noMultiLvlLbl val="0"/>
      </c:catAx>
      <c:valAx>
        <c:axId val="157656128"/>
        <c:scaling>
          <c:orientation val="minMax"/>
          <c:min val="1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Head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15765730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AVERAGE RETURNS TO LAMB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FEEDERS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Feeding</a:t>
            </a:r>
            <a:r>
              <a:rPr lang="en-US" sz="2000" b="0" baseline="0" dirty="0"/>
              <a:t> 70 Lb. Lambs, Colorado, 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3399289528464112E-2"/>
          <c:y val="0.18050164504084876"/>
          <c:w val="0.89143632907955395"/>
          <c:h val="0.7582460907175336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Sheet1!$B$120</c:f>
              <c:strCache>
                <c:ptCount val="1"/>
                <c:pt idx="0">
                  <c:v>#N/A</c:v>
                </c:pt>
              </c:strCache>
            </c:strRef>
          </c:tx>
          <c:spPr>
            <a:solidFill>
              <a:srgbClr val="00B050"/>
            </a:solidFill>
            <a:ln>
              <a:solidFill>
                <a:prstClr val="black"/>
              </a:solidFill>
            </a:ln>
          </c:spPr>
          <c:invertIfNegative val="1"/>
          <c:cat>
            <c:numRef>
              <c:f>Sheet1!$A$1:$A$120</c:f>
              <c:numCache>
                <c:formatCode>General</c:formatCode>
                <c:ptCount val="120"/>
                <c:pt idx="0">
                  <c:v>2015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2016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2017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2018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2019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2020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2021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2022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2023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2024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</c:numCache>
            </c:numRef>
          </c:cat>
          <c:val>
            <c:numRef>
              <c:f>Sheet1!$B$1:$B$120</c:f>
              <c:numCache>
                <c:formatCode>0.00</c:formatCode>
                <c:ptCount val="120"/>
                <c:pt idx="0">
                  <c:v>3.3640661907450067</c:v>
                </c:pt>
                <c:pt idx="1">
                  <c:v>7.3697467188285373</c:v>
                </c:pt>
                <c:pt idx="2">
                  <c:v>1.0983214028043449</c:v>
                </c:pt>
                <c:pt idx="3">
                  <c:v>-14.222633690785301</c:v>
                </c:pt>
                <c:pt idx="4">
                  <c:v>-12.249014128044877</c:v>
                </c:pt>
                <c:pt idx="5">
                  <c:v>17.735148527224595</c:v>
                </c:pt>
                <c:pt idx="6">
                  <c:v>19.185608529830887</c:v>
                </c:pt>
                <c:pt idx="7">
                  <c:v>23.729839307894594</c:v>
                </c:pt>
                <c:pt idx="8">
                  <c:v>15.364329408977284</c:v>
                </c:pt>
                <c:pt idx="9">
                  <c:v>25.6927414897863</c:v>
                </c:pt>
                <c:pt idx="10">
                  <c:v>20.291527348481168</c:v>
                </c:pt>
                <c:pt idx="11">
                  <c:v>12.556608226525782</c:v>
                </c:pt>
                <c:pt idx="12">
                  <c:v>5.2575267488860504</c:v>
                </c:pt>
                <c:pt idx="13">
                  <c:v>7.2191404787055262</c:v>
                </c:pt>
                <c:pt idx="14">
                  <c:v>-0.36672030543246592</c:v>
                </c:pt>
                <c:pt idx="15">
                  <c:v>-19.903851919440683</c:v>
                </c:pt>
                <c:pt idx="16">
                  <c:v>-12.109344151609633</c:v>
                </c:pt>
                <c:pt idx="17">
                  <c:v>13.024037556455397</c:v>
                </c:pt>
                <c:pt idx="18">
                  <c:v>32.615850866595451</c:v>
                </c:pt>
                <c:pt idx="19">
                  <c:v>35.804665305970758</c:v>
                </c:pt>
                <c:pt idx="20">
                  <c:v>32.777079780667407</c:v>
                </c:pt>
                <c:pt idx="21">
                  <c:v>18.184853591304659</c:v>
                </c:pt>
                <c:pt idx="22">
                  <c:v>14.879099307650648</c:v>
                </c:pt>
                <c:pt idx="23">
                  <c:v>20.110035420128099</c:v>
                </c:pt>
                <c:pt idx="24">
                  <c:v>34.705049051779127</c:v>
                </c:pt>
                <c:pt idx="25">
                  <c:v>19.883429113384864</c:v>
                </c:pt>
                <c:pt idx="26">
                  <c:v>-15.777209601659337</c:v>
                </c:pt>
                <c:pt idx="27">
                  <c:v>16.009628533807415</c:v>
                </c:pt>
                <c:pt idx="28">
                  <c:v>27.488820833875963</c:v>
                </c:pt>
                <c:pt idx="29">
                  <c:v>45.784567239996136</c:v>
                </c:pt>
                <c:pt idx="30">
                  <c:v>0</c:v>
                </c:pt>
                <c:pt idx="31">
                  <c:v>14.050042936577483</c:v>
                </c:pt>
                <c:pt idx="32">
                  <c:v>20.017378463886871</c:v>
                </c:pt>
                <c:pt idx="33">
                  <c:v>15.940108106447525</c:v>
                </c:pt>
                <c:pt idx="34">
                  <c:v>5.3761789140396559</c:v>
                </c:pt>
                <c:pt idx="35">
                  <c:v>14.550590245985035</c:v>
                </c:pt>
                <c:pt idx="36">
                  <c:v>12.474982213246562</c:v>
                </c:pt>
                <c:pt idx="37">
                  <c:v>21.205791856894933</c:v>
                </c:pt>
                <c:pt idx="38">
                  <c:v>15.124162723966833</c:v>
                </c:pt>
                <c:pt idx="39">
                  <c:v>2.0398775382150802</c:v>
                </c:pt>
                <c:pt idx="40">
                  <c:v>-10.315742110811925</c:v>
                </c:pt>
                <c:pt idx="41">
                  <c:v>17.760385417919252</c:v>
                </c:pt>
                <c:pt idx="42">
                  <c:v>6.8084676763367611</c:v>
                </c:pt>
                <c:pt idx="43">
                  <c:v>2.7377449401302556</c:v>
                </c:pt>
                <c:pt idx="44">
                  <c:v>12.254829405771886</c:v>
                </c:pt>
                <c:pt idx="45">
                  <c:v>27.828012070944055</c:v>
                </c:pt>
                <c:pt idx="46">
                  <c:v>21.577901150510854</c:v>
                </c:pt>
                <c:pt idx="47">
                  <c:v>19.949080532367304</c:v>
                </c:pt>
                <c:pt idx="48">
                  <c:v>18.29306933313859</c:v>
                </c:pt>
                <c:pt idx="49">
                  <c:v>21.367284185539489</c:v>
                </c:pt>
                <c:pt idx="50">
                  <c:v>11.679487662009109</c:v>
                </c:pt>
                <c:pt idx="51">
                  <c:v>22.566387265596688</c:v>
                </c:pt>
                <c:pt idx="52">
                  <c:v>24.056131198102833</c:v>
                </c:pt>
                <c:pt idx="53">
                  <c:v>16.118678569823771</c:v>
                </c:pt>
                <c:pt idx="54">
                  <c:v>27.508374922614195</c:v>
                </c:pt>
                <c:pt idx="55">
                  <c:v>22.85909313071565</c:v>
                </c:pt>
                <c:pt idx="56">
                  <c:v>32.820617959072365</c:v>
                </c:pt>
                <c:pt idx="57">
                  <c:v>28.455342109224915</c:v>
                </c:pt>
                <c:pt idx="58">
                  <c:v>33.730211275015193</c:v>
                </c:pt>
                <c:pt idx="59">
                  <c:v>28.011383109070977</c:v>
                </c:pt>
                <c:pt idx="60">
                  <c:v>30.080862648331333</c:v>
                </c:pt>
                <c:pt idx="61">
                  <c:v>35.764123918425383</c:v>
                </c:pt>
                <c:pt idx="62">
                  <c:v>21.554111476364142</c:v>
                </c:pt>
                <c:pt idx="63">
                  <c:v>12.508381348606775</c:v>
                </c:pt>
                <c:pt idx="64">
                  <c:v>7.1008451701532351</c:v>
                </c:pt>
                <c:pt idx="65">
                  <c:v>11.516518080500873</c:v>
                </c:pt>
                <c:pt idx="66">
                  <c:v>45.385703506782932</c:v>
                </c:pt>
                <c:pt idx="67">
                  <c:v>46.374931061112449</c:v>
                </c:pt>
                <c:pt idx="68">
                  <c:v>51.73700114699426</c:v>
                </c:pt>
                <c:pt idx="69">
                  <c:v>51.405234485076079</c:v>
                </c:pt>
                <c:pt idx="70">
                  <c:v>51.129955201342284</c:v>
                </c:pt>
                <c:pt idx="71">
                  <c:v>38.704530381354147</c:v>
                </c:pt>
                <c:pt idx="72">
                  <c:v>10.652940125427051</c:v>
                </c:pt>
                <c:pt idx="73">
                  <c:v>7.4599684846569403</c:v>
                </c:pt>
                <c:pt idx="74">
                  <c:v>-4.0827185979281921E-2</c:v>
                </c:pt>
                <c:pt idx="75">
                  <c:v>-21.959448323655124</c:v>
                </c:pt>
                <c:pt idx="76">
                  <c:v>-2.6657597876438786</c:v>
                </c:pt>
                <c:pt idx="77">
                  <c:v>71.490745642643503</c:v>
                </c:pt>
                <c:pt idx="78">
                  <c:v>84.667096777069332</c:v>
                </c:pt>
                <c:pt idx="79">
                  <c:v>102.14454700556195</c:v>
                </c:pt>
                <c:pt idx="80">
                  <c:v>75.610292287162281</c:v>
                </c:pt>
                <c:pt idx="81">
                  <c:v>69.191507006019151</c:v>
                </c:pt>
                <c:pt idx="82">
                  <c:v>58.451481382118061</c:v>
                </c:pt>
                <c:pt idx="83">
                  <c:v>57.01292348620342</c:v>
                </c:pt>
                <c:pt idx="84">
                  <c:v>58.262163762572527</c:v>
                </c:pt>
                <c:pt idx="85">
                  <c:v>31.223784623926235</c:v>
                </c:pt>
                <c:pt idx="86">
                  <c:v>-9.8322427584107572</c:v>
                </c:pt>
                <c:pt idx="87">
                  <c:v>-40.674429985069651</c:v>
                </c:pt>
                <c:pt idx="88">
                  <c:v>-20.967152285659779</c:v>
                </c:pt>
                <c:pt idx="89">
                  <c:v>-26.068662250819898</c:v>
                </c:pt>
                <c:pt idx="90">
                  <c:v>-73.341382141464635</c:v>
                </c:pt>
                <c:pt idx="91">
                  <c:v>-97.607263953208104</c:v>
                </c:pt>
                <c:pt idx="92">
                  <c:v>-85.508438263002716</c:v>
                </c:pt>
                <c:pt idx="93">
                  <c:v>-44.259619399264579</c:v>
                </c:pt>
                <c:pt idx="94">
                  <c:v>-46.72409788221222</c:v>
                </c:pt>
                <c:pt idx="95">
                  <c:v>-28.933803664571457</c:v>
                </c:pt>
                <c:pt idx="96">
                  <c:v>-33.175925335604404</c:v>
                </c:pt>
                <c:pt idx="97">
                  <c:v>-36.235932220875071</c:v>
                </c:pt>
                <c:pt idx="98">
                  <c:v>-70.247370365869216</c:v>
                </c:pt>
                <c:pt idx="99">
                  <c:v>0.75026981689080685</c:v>
                </c:pt>
                <c:pt idx="100">
                  <c:v>-6.9346342728634625</c:v>
                </c:pt>
                <c:pt idx="101">
                  <c:v>20.247943970796058</c:v>
                </c:pt>
                <c:pt idx="102">
                  <c:v>23.586282147894849</c:v>
                </c:pt>
                <c:pt idx="103">
                  <c:v>53.838337316226045</c:v>
                </c:pt>
                <c:pt idx="104">
                  <c:v>65.764805334538295</c:v>
                </c:pt>
                <c:pt idx="105">
                  <c:v>66.932137359950758</c:v>
                </c:pt>
                <c:pt idx="106">
                  <c:v>56.289666810026404</c:v>
                </c:pt>
                <c:pt idx="107">
                  <c:v>40.127916543315052</c:v>
                </c:pt>
                <c:pt idx="108">
                  <c:v>50.315125390168305</c:v>
                </c:pt>
                <c:pt idx="109">
                  <c:v>34.266360096186247</c:v>
                </c:pt>
                <c:pt idx="110">
                  <c:v>37.927076005853564</c:v>
                </c:pt>
                <c:pt idx="111">
                  <c:v>-22.551432679712548</c:v>
                </c:pt>
                <c:pt idx="112">
                  <c:v>#N/A</c:v>
                </c:pt>
                <c:pt idx="113">
                  <c:v>#N/A</c:v>
                </c:pt>
                <c:pt idx="114">
                  <c:v>#N/A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prstClr val="black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465B-40EB-BB05-A6113C194E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442480"/>
        <c:axId val="211442872"/>
      </c:barChart>
      <c:catAx>
        <c:axId val="211442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1442872"/>
        <c:crosses val="autoZero"/>
        <c:auto val="1"/>
        <c:lblAlgn val="ctr"/>
        <c:lblOffset val="100"/>
        <c:tickLblSkip val="12"/>
        <c:noMultiLvlLbl val="0"/>
      </c:catAx>
      <c:valAx>
        <c:axId val="21144287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Lamb</a:t>
                </a:r>
              </a:p>
            </c:rich>
          </c:tx>
          <c:layout>
            <c:manualLayout>
              <c:xMode val="edge"/>
              <c:yMode val="edge"/>
              <c:x val="1.8518531088786334E-2"/>
              <c:y val="0.10391944844922554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crossAx val="211442480"/>
        <c:crosses val="autoZero"/>
        <c:crossBetween val="between"/>
        <c:majorUnit val="25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CUTOUT TO RETAIL (FEATURE) LAMB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PRICE SPREAD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57E-2"/>
          <c:y val="0.18519648072159997"/>
          <c:w val="0.89995927233233763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105.66572675884545</c:v>
                </c:pt>
                <c:pt idx="1">
                  <c:v>117.39335928469998</c:v>
                </c:pt>
                <c:pt idx="2">
                  <c:v>134.00424721946675</c:v>
                </c:pt>
                <c:pt idx="3">
                  <c:v>114.71715841858877</c:v>
                </c:pt>
                <c:pt idx="4">
                  <c:v>125.38422001505538</c:v>
                </c:pt>
                <c:pt idx="5">
                  <c:v>103.58270723059914</c:v>
                </c:pt>
                <c:pt idx="6">
                  <c:v>108.17902664418095</c:v>
                </c:pt>
                <c:pt idx="7">
                  <c:v>144.96465504626977</c:v>
                </c:pt>
                <c:pt idx="8">
                  <c:v>154.87726714881416</c:v>
                </c:pt>
                <c:pt idx="9">
                  <c:v>130.59756750394803</c:v>
                </c:pt>
                <c:pt idx="10">
                  <c:v>151.1514143301477</c:v>
                </c:pt>
                <c:pt idx="11">
                  <c:v>154.67767971388722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14B-45F9-B58E-803B0908F13C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250.57567342857146</c:v>
                </c:pt>
                <c:pt idx="1">
                  <c:v>202.77265468421041</c:v>
                </c:pt>
                <c:pt idx="2">
                  <c:v>214.31706499999996</c:v>
                </c:pt>
                <c:pt idx="3">
                  <c:v>171.70940570000005</c:v>
                </c:pt>
                <c:pt idx="4">
                  <c:v>288.86954909999997</c:v>
                </c:pt>
                <c:pt idx="5">
                  <c:v>178.10429065909091</c:v>
                </c:pt>
                <c:pt idx="6">
                  <c:v>258.42987199999999</c:v>
                </c:pt>
                <c:pt idx="7">
                  <c:v>245.03695494782608</c:v>
                </c:pt>
                <c:pt idx="8">
                  <c:v>248.85665431249998</c:v>
                </c:pt>
                <c:pt idx="9">
                  <c:v>232.13540525000008</c:v>
                </c:pt>
                <c:pt idx="10">
                  <c:v>216.69647142857139</c:v>
                </c:pt>
                <c:pt idx="11">
                  <c:v>297.16714999999999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14B-45F9-B58E-803B0908F13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138.97242999999997</c:v>
                </c:pt>
                <c:pt idx="1">
                  <c:v>176.6340238095238</c:v>
                </c:pt>
                <c:pt idx="2">
                  <c:v>245.52090000000004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14B-45F9-B58E-803B0908F1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3100688"/>
        <c:axId val="233101472"/>
      </c:lineChart>
      <c:catAx>
        <c:axId val="233100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33101472"/>
        <c:crosses val="autoZero"/>
        <c:auto val="1"/>
        <c:lblAlgn val="ctr"/>
        <c:lblOffset val="100"/>
        <c:noMultiLvlLbl val="0"/>
      </c:catAx>
      <c:valAx>
        <c:axId val="233101472"/>
        <c:scaling>
          <c:orientation val="minMax"/>
          <c:min val="5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Head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233100688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LIVE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TO RETAIL (FEATURE)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LAMB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PRICE SPREAD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57E-2"/>
          <c:y val="0.18519648072159997"/>
          <c:w val="0.89995927233233763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230.32355480000001</c:v>
                </c:pt>
                <c:pt idx="1">
                  <c:v>234.13131559999997</c:v>
                </c:pt>
                <c:pt idx="2">
                  <c:v>250.37750099999994</c:v>
                </c:pt>
                <c:pt idx="3">
                  <c:v>239.76149839999999</c:v>
                </c:pt>
                <c:pt idx="4">
                  <c:v>256.26935919999994</c:v>
                </c:pt>
                <c:pt idx="5">
                  <c:v>237.49524059999999</c:v>
                </c:pt>
                <c:pt idx="6">
                  <c:v>246.78520480000003</c:v>
                </c:pt>
                <c:pt idx="7">
                  <c:v>287.88367200000005</c:v>
                </c:pt>
                <c:pt idx="8">
                  <c:v>304.65593074999998</c:v>
                </c:pt>
                <c:pt idx="9">
                  <c:v>281.45040319999998</c:v>
                </c:pt>
                <c:pt idx="10">
                  <c:v>301.51165900000001</c:v>
                </c:pt>
                <c:pt idx="11">
                  <c:v>303.73677779999997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40E-4836-8E30-38AA4F504707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461.25435000000004</c:v>
                </c:pt>
                <c:pt idx="1">
                  <c:v>419.256125</c:v>
                </c:pt>
                <c:pt idx="2">
                  <c:v>412.33684999999997</c:v>
                </c:pt>
                <c:pt idx="3">
                  <c:v>346.7079</c:v>
                </c:pt>
                <c:pt idx="4">
                  <c:v>471.85109999999997</c:v>
                </c:pt>
                <c:pt idx="5">
                  <c:v>344.29207500000001</c:v>
                </c:pt>
                <c:pt idx="6">
                  <c:v>409.91959999999995</c:v>
                </c:pt>
                <c:pt idx="7">
                  <c:v>394.43200000000002</c:v>
                </c:pt>
                <c:pt idx="8">
                  <c:v>402.70960000000002</c:v>
                </c:pt>
                <c:pt idx="9">
                  <c:v>389.53127500000005</c:v>
                </c:pt>
                <c:pt idx="10">
                  <c:v>380.0779</c:v>
                </c:pt>
                <c:pt idx="11">
                  <c:v>462.09384999999997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40E-4836-8E30-38AA4F50470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314.46674999999999</c:v>
                </c:pt>
                <c:pt idx="1">
                  <c:v>357.86294999999996</c:v>
                </c:pt>
                <c:pt idx="2">
                  <c:v>419.11105000000009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40E-4836-8E30-38AA4F5047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3102256"/>
        <c:axId val="233101864"/>
      </c:lineChart>
      <c:catAx>
        <c:axId val="233102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33101864"/>
        <c:crosses val="autoZero"/>
        <c:auto val="1"/>
        <c:lblAlgn val="ctr"/>
        <c:lblOffset val="100"/>
        <c:noMultiLvlLbl val="0"/>
      </c:catAx>
      <c:valAx>
        <c:axId val="233101864"/>
        <c:scaling>
          <c:orientation val="minMax"/>
          <c:min val="2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Head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23310225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SLAUGHTER LAMB VALUE AS A PERCENT</a:t>
            </a:r>
          </a:p>
          <a:p>
            <a:pPr>
              <a:defRPr/>
            </a:pPr>
            <a:r>
              <a:rPr lang="en-US" sz="2000" baseline="0" dirty="0">
                <a:latin typeface="Arial" pitchFamily="34" charset="0"/>
                <a:cs typeface="Arial" pitchFamily="34" charset="0"/>
              </a:rPr>
              <a:t> OF RETAIL (FEATURE) LAMB VALUE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57E-2"/>
          <c:y val="0.18519648072159997"/>
          <c:w val="0.89995927233233763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46.188214267539323</c:v>
                </c:pt>
                <c:pt idx="1">
                  <c:v>46.578594834470621</c:v>
                </c:pt>
                <c:pt idx="2">
                  <c:v>44.754013242069341</c:v>
                </c:pt>
                <c:pt idx="3">
                  <c:v>46.906187656596842</c:v>
                </c:pt>
                <c:pt idx="4">
                  <c:v>44.235968878085075</c:v>
                </c:pt>
                <c:pt idx="5">
                  <c:v>46.846334705837613</c:v>
                </c:pt>
                <c:pt idx="6">
                  <c:v>45.050439288578204</c:v>
                </c:pt>
                <c:pt idx="7">
                  <c:v>#N/A</c:v>
                </c:pt>
                <c:pt idx="8">
                  <c:v>#N/A</c:v>
                </c:pt>
                <c:pt idx="9">
                  <c:v>38.650718467133025</c:v>
                </c:pt>
                <c:pt idx="10">
                  <c:v>36.58727522632838</c:v>
                </c:pt>
                <c:pt idx="11">
                  <c:v>35.686372297721732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7F2-4398-83D0-5B8438F1DA6A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15.436424144896144</c:v>
                </c:pt>
                <c:pt idx="1">
                  <c:v>17.336728869417598</c:v>
                </c:pt>
                <c:pt idx="2">
                  <c:v>17.989322857801763</c:v>
                </c:pt>
                <c:pt idx="3">
                  <c:v>21.987502534167099</c:v>
                </c:pt>
                <c:pt idx="4">
                  <c:v>17.243336994834323</c:v>
                </c:pt>
                <c:pt idx="5">
                  <c:v>24.675767989024244</c:v>
                </c:pt>
                <c:pt idx="6">
                  <c:v>22.347093222602567</c:v>
                </c:pt>
                <c:pt idx="7">
                  <c:v>22.619031270439844</c:v>
                </c:pt>
                <c:pt idx="8">
                  <c:v>23.007871382811246</c:v>
                </c:pt>
                <c:pt idx="9">
                  <c:v>23.562994194491736</c:v>
                </c:pt>
                <c:pt idx="10">
                  <c:v>23.185223704466008</c:v>
                </c:pt>
                <c:pt idx="11">
                  <c:v>19.412744605456396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7F2-4398-83D0-5B8438F1DA6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27.156200598565999</c:v>
                </c:pt>
                <c:pt idx="1">
                  <c:v>25.554785046050455</c:v>
                </c:pt>
                <c:pt idx="2">
                  <c:v>23.729243222413658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7F2-4398-83D0-5B8438F1DA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3103040"/>
        <c:axId val="154732544"/>
      </c:lineChart>
      <c:catAx>
        <c:axId val="23310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4732544"/>
        <c:crosses val="autoZero"/>
        <c:auto val="1"/>
        <c:lblAlgn val="ctr"/>
        <c:lblOffset val="100"/>
        <c:noMultiLvlLbl val="0"/>
      </c:catAx>
      <c:valAx>
        <c:axId val="154732544"/>
        <c:scaling>
          <c:orientation val="minMax"/>
          <c:min val="1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Percent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233103040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RETAIL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ALL LAMB FEATURE PRICE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57E-2"/>
          <c:y val="0.18519648072159997"/>
          <c:w val="0.89995927233233763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7.5903000000000009</c:v>
                </c:pt>
                <c:pt idx="1">
                  <c:v>7.6499599999999983</c:v>
                </c:pt>
                <c:pt idx="2">
                  <c:v>8.0082599999999999</c:v>
                </c:pt>
                <c:pt idx="3">
                  <c:v>7.9191400000000014</c:v>
                </c:pt>
                <c:pt idx="4">
                  <c:v>8.0974800000000009</c:v>
                </c:pt>
                <c:pt idx="5">
                  <c:v>7.8564999999999996</c:v>
                </c:pt>
                <c:pt idx="6">
                  <c:v>7.9786799999999998</c:v>
                </c:pt>
                <c:pt idx="7">
                  <c:v>8.1512799999999999</c:v>
                </c:pt>
                <c:pt idx="8">
                  <c:v>8.4150399999999994</c:v>
                </c:pt>
                <c:pt idx="9">
                  <c:v>8.0328400000000002</c:v>
                </c:pt>
                <c:pt idx="10">
                  <c:v>8.3178400000000003</c:v>
                </c:pt>
                <c:pt idx="11">
                  <c:v>8.3353200000000012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D2D-41A7-BC3A-214FC4D24860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9.8505000000000003</c:v>
                </c:pt>
                <c:pt idx="1">
                  <c:v>9.1609999999999996</c:v>
                </c:pt>
                <c:pt idx="2">
                  <c:v>9.0816999999999997</c:v>
                </c:pt>
                <c:pt idx="3">
                  <c:v>8.0302000000000007</c:v>
                </c:pt>
                <c:pt idx="4">
                  <c:v>10.2958</c:v>
                </c:pt>
                <c:pt idx="5">
                  <c:v>8.2582000000000004</c:v>
                </c:pt>
                <c:pt idx="6">
                  <c:v>9.5339999999999989</c:v>
                </c:pt>
                <c:pt idx="7">
                  <c:v>9.2067999999999994</c:v>
                </c:pt>
                <c:pt idx="8">
                  <c:v>9.4469000000000012</c:v>
                </c:pt>
                <c:pt idx="9">
                  <c:v>9.2047000000000008</c:v>
                </c:pt>
                <c:pt idx="10">
                  <c:v>8.9377999999999993</c:v>
                </c:pt>
                <c:pt idx="11">
                  <c:v>10.354200000000001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D2D-41A7-BC3A-214FC4D2486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7.8384999999999998</c:v>
                </c:pt>
                <c:pt idx="1">
                  <c:v>8.6838999999999995</c:v>
                </c:pt>
                <c:pt idx="2">
                  <c:v>9.9235000000000007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D2D-41A7-BC3A-214FC4D248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4732152"/>
        <c:axId val="154732936"/>
      </c:lineChart>
      <c:catAx>
        <c:axId val="154732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4732936"/>
        <c:crosses val="autoZero"/>
        <c:auto val="1"/>
        <c:lblAlgn val="ctr"/>
        <c:lblOffset val="100"/>
        <c:noMultiLvlLbl val="0"/>
      </c:catAx>
      <c:valAx>
        <c:axId val="154732936"/>
        <c:scaling>
          <c:orientation val="minMax"/>
          <c:min val="7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</a:t>
                </a:r>
                <a:r>
                  <a:rPr lang="en-US" b="0" baseline="0" dirty="0"/>
                  <a:t>Per Pound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6"/>
            </c:manualLayout>
          </c:layout>
          <c:overlay val="0"/>
        </c:title>
        <c:numFmt formatCode="#,##0.00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15473215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REPLACEMENT EWE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LAMB PRICE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National</a:t>
            </a:r>
            <a:r>
              <a:rPr lang="en-US" sz="2000" b="0" baseline="0" dirty="0"/>
              <a:t>, </a:t>
            </a: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57E-2"/>
          <c:y val="0.18519648072159997"/>
          <c:w val="0.89995927233233763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240.04991746031746</c:v>
                </c:pt>
                <c:pt idx="1">
                  <c:v>238.77602777777776</c:v>
                </c:pt>
                <c:pt idx="2">
                  <c:v>235.41213809523811</c:v>
                </c:pt>
                <c:pt idx="3">
                  <c:v>232.04824841269843</c:v>
                </c:pt>
                <c:pt idx="4">
                  <c:v>228.68435873015875</c:v>
                </c:pt>
                <c:pt idx="5">
                  <c:v>225.32046904761901</c:v>
                </c:pt>
                <c:pt idx="6">
                  <c:v>221.95657936507936</c:v>
                </c:pt>
                <c:pt idx="7">
                  <c:v>220.13786111111114</c:v>
                </c:pt>
                <c:pt idx="8">
                  <c:v>218.31914285714282</c:v>
                </c:pt>
                <c:pt idx="9">
                  <c:v>229.3609142857143</c:v>
                </c:pt>
                <c:pt idx="10">
                  <c:v>225.5346857142857</c:v>
                </c:pt>
                <c:pt idx="11">
                  <c:v>209.46545714285713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925-4285-AEBF-7D0CC7BF32E1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181.946</c:v>
                </c:pt>
                <c:pt idx="1">
                  <c:v>161.77000000000001</c:v>
                </c:pt>
                <c:pt idx="2">
                  <c:v>176.27428571428572</c:v>
                </c:pt>
                <c:pt idx="3">
                  <c:v>190.77857142857144</c:v>
                </c:pt>
                <c:pt idx="4">
                  <c:v>205.28285714285715</c:v>
                </c:pt>
                <c:pt idx="5">
                  <c:v>219.7871428571429</c:v>
                </c:pt>
                <c:pt idx="6">
                  <c:v>234.29142857142855</c:v>
                </c:pt>
                <c:pt idx="7">
                  <c:v>248.7957142857143</c:v>
                </c:pt>
                <c:pt idx="8">
                  <c:v>263.3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925-4285-AEBF-7D0CC7BF32E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925-4285-AEBF-7D0CC7BF32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2832296"/>
        <c:axId val="232831512"/>
      </c:lineChart>
      <c:catAx>
        <c:axId val="232832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32831512"/>
        <c:crosses val="autoZero"/>
        <c:auto val="1"/>
        <c:lblAlgn val="ctr"/>
        <c:lblOffset val="100"/>
        <c:noMultiLvlLbl val="0"/>
      </c:catAx>
      <c:valAx>
        <c:axId val="232831512"/>
        <c:scaling>
          <c:orientation val="minMax"/>
          <c:min val="14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Head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23283229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YEARLING EWE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REPLACEMENT PRICE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National</a:t>
            </a:r>
            <a:r>
              <a:rPr lang="en-US" sz="2000" b="0" baseline="0" dirty="0"/>
              <a:t>, </a:t>
            </a: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57E-2"/>
          <c:y val="0.18519648072159997"/>
          <c:w val="0.89995927233233763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284.05133333333333</c:v>
                </c:pt>
                <c:pt idx="1">
                  <c:v>282.69200000000001</c:v>
                </c:pt>
                <c:pt idx="2">
                  <c:v>279.67899999999997</c:v>
                </c:pt>
                <c:pt idx="3">
                  <c:v>248.477</c:v>
                </c:pt>
                <c:pt idx="4">
                  <c:v>217.27500000000001</c:v>
                </c:pt>
                <c:pt idx="5">
                  <c:v>186.07300000000001</c:v>
                </c:pt>
                <c:pt idx="6">
                  <c:v>218.67566666666667</c:v>
                </c:pt>
                <c:pt idx="7">
                  <c:v>213.99233333333331</c:v>
                </c:pt>
                <c:pt idx="8">
                  <c:v>254.57</c:v>
                </c:pt>
                <c:pt idx="9">
                  <c:v>268.39400000000001</c:v>
                </c:pt>
                <c:pt idx="10">
                  <c:v>237.35999999999999</c:v>
                </c:pt>
                <c:pt idx="11">
                  <c:v>280.92066666666665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C9-4348-B739-866705D33B78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238.96</c:v>
                </c:pt>
                <c:pt idx="1">
                  <c:v>221.49</c:v>
                </c:pt>
                <c:pt idx="2">
                  <c:v>223.14000000000001</c:v>
                </c:pt>
                <c:pt idx="3">
                  <c:v>224.79</c:v>
                </c:pt>
                <c:pt idx="4">
                  <c:v>226.44</c:v>
                </c:pt>
                <c:pt idx="5">
                  <c:v>228.09</c:v>
                </c:pt>
                <c:pt idx="6">
                  <c:v>229.74</c:v>
                </c:pt>
                <c:pt idx="7">
                  <c:v>231.39000000000001</c:v>
                </c:pt>
                <c:pt idx="8">
                  <c:v>233.04</c:v>
                </c:pt>
                <c:pt idx="9">
                  <c:v>237.26</c:v>
                </c:pt>
                <c:pt idx="10">
                  <c:v>198.64</c:v>
                </c:pt>
                <c:pt idx="11">
                  <c:v>224.29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DC9-4348-B739-866705D33B7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230.8</c:v>
                </c:pt>
                <c:pt idx="1">
                  <c:v>268.3</c:v>
                </c:pt>
                <c:pt idx="2">
                  <c:v>199.88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DC9-4348-B739-866705D33B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2831120"/>
        <c:axId val="158316776"/>
      </c:lineChart>
      <c:catAx>
        <c:axId val="232831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8316776"/>
        <c:crosses val="autoZero"/>
        <c:auto val="1"/>
        <c:lblAlgn val="ctr"/>
        <c:lblOffset val="100"/>
        <c:noMultiLvlLbl val="0"/>
      </c:catAx>
      <c:valAx>
        <c:axId val="158316776"/>
        <c:scaling>
          <c:orientation val="minMax"/>
          <c:min val="18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Head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232831120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RUNNING AGE EWE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REPLACEMENT PRICE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National</a:t>
            </a:r>
            <a:r>
              <a:rPr lang="en-US" sz="2000" b="0" baseline="0" dirty="0"/>
              <a:t>, </a:t>
            </a: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57E-2"/>
          <c:y val="0.18519648072159997"/>
          <c:w val="0.89995927233233763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216.44499999999999</c:v>
                </c:pt>
                <c:pt idx="1">
                  <c:v>220.78100000000003</c:v>
                </c:pt>
                <c:pt idx="2">
                  <c:v>225.13600000000002</c:v>
                </c:pt>
                <c:pt idx="3">
                  <c:v>210.071</c:v>
                </c:pt>
                <c:pt idx="4">
                  <c:v>178.07300000000004</c:v>
                </c:pt>
                <c:pt idx="5">
                  <c:v>140.42099999999999</c:v>
                </c:pt>
                <c:pt idx="6">
                  <c:v>157.68549999999999</c:v>
                </c:pt>
                <c:pt idx="7">
                  <c:v>156.90199999999999</c:v>
                </c:pt>
                <c:pt idx="8">
                  <c:v>174.14299999999997</c:v>
                </c:pt>
                <c:pt idx="9">
                  <c:v>186.18899999999999</c:v>
                </c:pt>
                <c:pt idx="10">
                  <c:v>193.15100000000001</c:v>
                </c:pt>
                <c:pt idx="11">
                  <c:v>207.45999999999998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E76-449F-861B-5309EF4803F7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199.88</c:v>
                </c:pt>
                <c:pt idx="1">
                  <c:v>197.57499999999999</c:v>
                </c:pt>
                <c:pt idx="2">
                  <c:v>190.30500000000001</c:v>
                </c:pt>
                <c:pt idx="3">
                  <c:v>165.22</c:v>
                </c:pt>
                <c:pt idx="4">
                  <c:v>140.13499999999999</c:v>
                </c:pt>
                <c:pt idx="5">
                  <c:v>145.33749999999998</c:v>
                </c:pt>
                <c:pt idx="6">
                  <c:v>150.54</c:v>
                </c:pt>
                <c:pt idx="7">
                  <c:v>155.74250000000001</c:v>
                </c:pt>
                <c:pt idx="8">
                  <c:v>160.94499999999999</c:v>
                </c:pt>
                <c:pt idx="9">
                  <c:v>150.505</c:v>
                </c:pt>
                <c:pt idx="10">
                  <c:v>155.53</c:v>
                </c:pt>
                <c:pt idx="11">
                  <c:v>172.125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E76-449F-861B-5309EF4803F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190.42000000000002</c:v>
                </c:pt>
                <c:pt idx="1">
                  <c:v>191.95999999999998</c:v>
                </c:pt>
                <c:pt idx="2">
                  <c:v>191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E76-449F-861B-5309EF4803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4351528"/>
        <c:axId val="504351920"/>
      </c:lineChart>
      <c:catAx>
        <c:axId val="504351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04351920"/>
        <c:crosses val="autoZero"/>
        <c:auto val="1"/>
        <c:lblAlgn val="ctr"/>
        <c:lblOffset val="100"/>
        <c:noMultiLvlLbl val="0"/>
      </c:catAx>
      <c:valAx>
        <c:axId val="504351920"/>
        <c:scaling>
          <c:orientation val="minMax"/>
          <c:min val="12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Head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504351528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AGED EWE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REPLACEMENT PRICE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National</a:t>
            </a:r>
            <a:r>
              <a:rPr lang="en-US" sz="2000" b="0" baseline="0" dirty="0"/>
              <a:t>, </a:t>
            </a: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57E-2"/>
          <c:y val="0.18519648072159997"/>
          <c:w val="0.89995927233233763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114.95599999999999</c:v>
                </c:pt>
                <c:pt idx="1">
                  <c:v>160.94</c:v>
                </c:pt>
                <c:pt idx="2">
                  <c:v>165.92366666666666</c:v>
                </c:pt>
                <c:pt idx="3">
                  <c:v>152.56983333333332</c:v>
                </c:pt>
                <c:pt idx="4">
                  <c:v>136.864</c:v>
                </c:pt>
                <c:pt idx="5">
                  <c:v>120.37416666666668</c:v>
                </c:pt>
                <c:pt idx="6">
                  <c:v>106.96633333333334</c:v>
                </c:pt>
                <c:pt idx="7">
                  <c:v>109.048</c:v>
                </c:pt>
                <c:pt idx="8">
                  <c:v>116.96700000000001</c:v>
                </c:pt>
                <c:pt idx="9">
                  <c:v>127.25</c:v>
                </c:pt>
                <c:pt idx="10">
                  <c:v>129.19999999999999</c:v>
                </c:pt>
                <c:pt idx="11">
                  <c:v>158.49899999999997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55C-475F-AC40-C76F199FF00E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308.82</c:v>
                </c:pt>
                <c:pt idx="1">
                  <c:v>152.33000000000001</c:v>
                </c:pt>
                <c:pt idx="2">
                  <c:v>141.55333333333334</c:v>
                </c:pt>
                <c:pt idx="3">
                  <c:v>130.77666666666667</c:v>
                </c:pt>
                <c:pt idx="4">
                  <c:v>120</c:v>
                </c:pt>
                <c:pt idx="5">
                  <c:v>140.5</c:v>
                </c:pt>
                <c:pt idx="6">
                  <c:v>129.58333333333334</c:v>
                </c:pt>
                <c:pt idx="7">
                  <c:v>118.66666666666667</c:v>
                </c:pt>
                <c:pt idx="8">
                  <c:v>107.75</c:v>
                </c:pt>
                <c:pt idx="9">
                  <c:v>109.88</c:v>
                </c:pt>
                <c:pt idx="10">
                  <c:v>112.44</c:v>
                </c:pt>
                <c:pt idx="11">
                  <c:v>115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55C-475F-AC40-C76F199FF00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125.78</c:v>
                </c:pt>
                <c:pt idx="1">
                  <c:v>154.29</c:v>
                </c:pt>
                <c:pt idx="2">
                  <c:v>170.87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55C-475F-AC40-C76F199FF0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4352704"/>
        <c:axId val="504353096"/>
      </c:lineChart>
      <c:catAx>
        <c:axId val="504352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04353096"/>
        <c:crosses val="autoZero"/>
        <c:auto val="1"/>
        <c:lblAlgn val="ctr"/>
        <c:lblOffset val="100"/>
        <c:noMultiLvlLbl val="0"/>
      </c:catAx>
      <c:valAx>
        <c:axId val="504353096"/>
        <c:scaling>
          <c:orientation val="minMax"/>
          <c:min val="5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Head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50435270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F37F6-8899-4324-B6FC-FACB17D0976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27FA2-94E7-4A3E-86FD-1D9B9B1FC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823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468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563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364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911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719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964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6693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7034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3164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831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82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958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619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267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539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234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269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800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927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74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681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91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871313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Data Source:  USDA-AMS, Compiled &amp; Analysis by LMIC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CB239E5-488B-4D48-D611-41BE94E220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05675" y="6380163"/>
            <a:ext cx="84772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81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1715543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799" y="6172200"/>
            <a:ext cx="561832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 &amp; USDA-NASS, Compiled &amp; Analysis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C2A5F3-6DEB-8441-6926-AE72D55F0625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6824663" y="5380038"/>
            <a:ext cx="1685925" cy="19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018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5F2DF89-7100-90E5-E41D-5602C21D2A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6383338"/>
            <a:ext cx="84772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1436267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Data Source:  USDA-AMS, Compiled &amp; Analysis by LMIC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550077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86FEF27-E22B-59C8-1734-DAC84F5A7B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6383338"/>
            <a:ext cx="84772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836939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USDA-AMS, Compiled &amp; Analysis by LMIC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298825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1BDEE6D-E197-DE9B-98AC-9915EDFA80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6386513"/>
            <a:ext cx="84772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7276499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USDA-AMS, Compiled &amp; Analysis by LMIC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810557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E21F3F7-17DB-5A12-265B-3502E90780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6386513"/>
            <a:ext cx="84772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1317284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110735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226B10-7254-E02E-5FC0-066E6A38C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35838" y="6383338"/>
            <a:ext cx="84772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203938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530730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497A6B3-A9B6-90AC-39B6-DB80B245CE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35838" y="6383338"/>
            <a:ext cx="84772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1691314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999081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9B84F94-B21F-3F82-0382-D242F8B9D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35838" y="6383338"/>
            <a:ext cx="84772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8297245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270810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F2944ED-FCB2-5119-C0C3-447160D983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35838" y="6383338"/>
            <a:ext cx="84772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258684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28318449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240</Words>
  <Application>Microsoft Office PowerPoint</Application>
  <PresentationFormat>On-screen Show (4:3)</PresentationFormat>
  <Paragraphs>61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Rosa-Sanko</dc:creator>
  <cp:lastModifiedBy>Lahr,Laura</cp:lastModifiedBy>
  <cp:revision>86</cp:revision>
  <dcterms:created xsi:type="dcterms:W3CDTF">2013-10-10T16:04:13Z</dcterms:created>
  <dcterms:modified xsi:type="dcterms:W3CDTF">2024-04-03T18:36:29Z</dcterms:modified>
</cp:coreProperties>
</file>