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COMMERCIAL SHEEP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&amp; LAMB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178.17999877929688</c:v>
                </c:pt>
                <c:pt idx="1">
                  <c:v>164.01999816894531</c:v>
                </c:pt>
                <c:pt idx="2">
                  <c:v>198.1199981689453</c:v>
                </c:pt>
                <c:pt idx="3">
                  <c:v>200.31999816894532</c:v>
                </c:pt>
                <c:pt idx="4">
                  <c:v>194.07999877929689</c:v>
                </c:pt>
                <c:pt idx="5">
                  <c:v>185.33999938964843</c:v>
                </c:pt>
                <c:pt idx="6">
                  <c:v>184.2</c:v>
                </c:pt>
                <c:pt idx="7">
                  <c:v>191.85999755859376</c:v>
                </c:pt>
                <c:pt idx="8">
                  <c:v>179.45999755859376</c:v>
                </c:pt>
                <c:pt idx="9">
                  <c:v>192.07999877929689</c:v>
                </c:pt>
                <c:pt idx="10">
                  <c:v>188.32000122070312</c:v>
                </c:pt>
                <c:pt idx="11">
                  <c:v>194.74000244140626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FD-4DCE-BC17-EFD1F504BD8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162.80000305175781</c:v>
                </c:pt>
                <c:pt idx="1">
                  <c:v>157.69999694824219</c:v>
                </c:pt>
                <c:pt idx="2">
                  <c:v>206.5</c:v>
                </c:pt>
                <c:pt idx="3">
                  <c:v>185.69999694824219</c:v>
                </c:pt>
                <c:pt idx="4">
                  <c:v>186.10000610351563</c:v>
                </c:pt>
                <c:pt idx="5">
                  <c:v>181</c:v>
                </c:pt>
                <c:pt idx="6">
                  <c:v>160.19999694824219</c:v>
                </c:pt>
                <c:pt idx="7">
                  <c:v>184.5</c:v>
                </c:pt>
                <c:pt idx="8">
                  <c:v>174.69999694824219</c:v>
                </c:pt>
                <c:pt idx="9">
                  <c:v>194.5</c:v>
                </c:pt>
                <c:pt idx="10">
                  <c:v>189.89999389648438</c:v>
                </c:pt>
                <c:pt idx="11">
                  <c:v>184.19999694824219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FD-4DCE-BC17-EFD1F504BD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09FD-4DCE-BC17-EFD1F504BD8F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171.69999694824219</c:v>
                </c:pt>
                <c:pt idx="1">
                  <c:v>171.89999389648438</c:v>
                </c:pt>
                <c:pt idx="2">
                  <c:v>199.30000305175781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FD-4DCE-BC17-EFD1F504BD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222976"/>
        <c:axId val="114224512"/>
      </c:lineChart>
      <c:catAx>
        <c:axId val="11422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4224512"/>
        <c:crosses val="autoZero"/>
        <c:auto val="1"/>
        <c:lblAlgn val="ctr"/>
        <c:lblOffset val="100"/>
        <c:noMultiLvlLbl val="0"/>
      </c:catAx>
      <c:valAx>
        <c:axId val="114224512"/>
        <c:scaling>
          <c:orientation val="minMax"/>
          <c:min val="1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422297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AVG.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DRESSED WEIGHT 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SHEEP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&amp; LAMBS</a:t>
            </a:r>
          </a:p>
          <a:p>
            <a:pPr>
              <a:defRPr/>
            </a:pPr>
            <a:r>
              <a:rPr lang="en-US" sz="2000" b="0" dirty="0"/>
              <a:t>Federally Inspected,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345325368811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69.400000000000006</c:v>
                </c:pt>
                <c:pt idx="1">
                  <c:v>70.2</c:v>
                </c:pt>
                <c:pt idx="2">
                  <c:v>70.2</c:v>
                </c:pt>
                <c:pt idx="3">
                  <c:v>66.400000000000006</c:v>
                </c:pt>
                <c:pt idx="4">
                  <c:v>66.8</c:v>
                </c:pt>
                <c:pt idx="5">
                  <c:v>67.599999999999994</c:v>
                </c:pt>
                <c:pt idx="6">
                  <c:v>65.8</c:v>
                </c:pt>
                <c:pt idx="7">
                  <c:v>64.8</c:v>
                </c:pt>
                <c:pt idx="8">
                  <c:v>63.8</c:v>
                </c:pt>
                <c:pt idx="9">
                  <c:v>64</c:v>
                </c:pt>
                <c:pt idx="10">
                  <c:v>65</c:v>
                </c:pt>
                <c:pt idx="11">
                  <c:v>65.2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A9-4840-8929-84DDCC1CBBC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64</c:v>
                </c:pt>
                <c:pt idx="1">
                  <c:v>67</c:v>
                </c:pt>
                <c:pt idx="2">
                  <c:v>65</c:v>
                </c:pt>
                <c:pt idx="3">
                  <c:v>62</c:v>
                </c:pt>
                <c:pt idx="4">
                  <c:v>64</c:v>
                </c:pt>
                <c:pt idx="5">
                  <c:v>64</c:v>
                </c:pt>
                <c:pt idx="6">
                  <c:v>62</c:v>
                </c:pt>
                <c:pt idx="7">
                  <c:v>59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A9-4840-8929-84DDCC1CBB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64A9-4840-8929-84DDCC1CBBC2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63</c:v>
                </c:pt>
                <c:pt idx="1">
                  <c:v>65</c:v>
                </c:pt>
                <c:pt idx="2">
                  <c:v>63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4A9-4840-8929-84DDCC1CB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512768"/>
        <c:axId val="120695808"/>
      </c:lineChart>
      <c:catAx>
        <c:axId val="6651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0695808"/>
        <c:crosses val="autoZero"/>
        <c:auto val="1"/>
        <c:lblAlgn val="ctr"/>
        <c:lblOffset val="100"/>
        <c:noMultiLvlLbl val="0"/>
      </c:catAx>
      <c:valAx>
        <c:axId val="120695808"/>
        <c:scaling>
          <c:orientation val="minMax"/>
          <c:min val="58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6651276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FI SHEEP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&amp; LAMB SLAUGHTER</a:t>
            </a:r>
          </a:p>
          <a:p>
            <a:pPr>
              <a:defRPr/>
            </a:pPr>
            <a:r>
              <a:rPr lang="en-US" sz="2000" b="0" dirty="0"/>
              <a:t>Daily Average, By</a:t>
            </a:r>
            <a:r>
              <a:rPr lang="en-US" sz="2000" b="0" baseline="0" dirty="0"/>
              <a:t>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345325368811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7.3905930457177105</c:v>
                </c:pt>
                <c:pt idx="1">
                  <c:v>7.2230001831054675</c:v>
                </c:pt>
                <c:pt idx="2">
                  <c:v>7.9864107186166482</c:v>
                </c:pt>
                <c:pt idx="3">
                  <c:v>8.1016928140219164</c:v>
                </c:pt>
                <c:pt idx="4">
                  <c:v>7.8990909923206676</c:v>
                </c:pt>
                <c:pt idx="5">
                  <c:v>7.4929264137961642</c:v>
                </c:pt>
                <c:pt idx="6">
                  <c:v>7.3978485153660625</c:v>
                </c:pt>
                <c:pt idx="7">
                  <c:v>7.3221156514658006</c:v>
                </c:pt>
                <c:pt idx="8">
                  <c:v>7.5792329682084842</c:v>
                </c:pt>
                <c:pt idx="9">
                  <c:v>7.5112762502867385</c:v>
                </c:pt>
                <c:pt idx="10">
                  <c:v>7.9938571675618473</c:v>
                </c:pt>
                <c:pt idx="11">
                  <c:v>8.2148181251426813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1B-40C3-A4EC-0BFC0D8239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6.8714287167503718</c:v>
                </c:pt>
                <c:pt idx="1">
                  <c:v>6.9150001525878908</c:v>
                </c:pt>
                <c:pt idx="2">
                  <c:v>7.786956787109375</c:v>
                </c:pt>
                <c:pt idx="3">
                  <c:v>7.8349998474121092</c:v>
                </c:pt>
                <c:pt idx="4">
                  <c:v>7.0272730047052558</c:v>
                </c:pt>
                <c:pt idx="5">
                  <c:v>6.7636365023526279</c:v>
                </c:pt>
                <c:pt idx="6">
                  <c:v>6.5449996948242184</c:v>
                </c:pt>
                <c:pt idx="7">
                  <c:v>6.5608692998471465</c:v>
                </c:pt>
                <c:pt idx="8">
                  <c:v>7.1900001525878903</c:v>
                </c:pt>
                <c:pt idx="9">
                  <c:v>7.4227274114435371</c:v>
                </c:pt>
                <c:pt idx="10">
                  <c:v>8.0190473284040173</c:v>
                </c:pt>
                <c:pt idx="11">
                  <c:v>7.9849998474121096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1B-40C3-A4EC-0BFC0D8239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marker/>
            <c:bubble3D val="0"/>
            <c:extLst>
              <c:ext xmlns:c16="http://schemas.microsoft.com/office/drawing/2014/chart" uri="{C3380CC4-5D6E-409C-BE32-E72D297353CC}">
                <c16:uniqueId val="{00000002-391B-40C3-A4EC-0BFC0D823920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6.9272724498401992</c:v>
                </c:pt>
                <c:pt idx="1">
                  <c:v>7.2476189022972468</c:v>
                </c:pt>
                <c:pt idx="2">
                  <c:v>8.3190474737258189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91B-40C3-A4EC-0BFC0D8239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20256"/>
        <c:axId val="121615104"/>
      </c:lineChart>
      <c:catAx>
        <c:axId val="432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1615104"/>
        <c:crosses val="autoZero"/>
        <c:auto val="1"/>
        <c:lblAlgn val="ctr"/>
        <c:lblOffset val="100"/>
        <c:noMultiLvlLbl val="0"/>
      </c:catAx>
      <c:valAx>
        <c:axId val="121615104"/>
        <c:scaling>
          <c:orientation val="minMax"/>
          <c:max val="9.5"/>
          <c:min val="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32025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FI SHEEP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&amp; LAMB SLAUGHTER</a:t>
            </a:r>
          </a:p>
          <a:p>
            <a:pPr>
              <a:defRPr/>
            </a:pPr>
            <a:r>
              <a:rPr lang="en-US" sz="2000" b="0" dirty="0"/>
              <a:t>Weekly Average, By</a:t>
            </a:r>
            <a:r>
              <a:rPr lang="en-US" sz="2000" b="0" baseline="0" dirty="0"/>
              <a:t>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345325368811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36.952965228588546</c:v>
                </c:pt>
                <c:pt idx="1">
                  <c:v>36.115000915527347</c:v>
                </c:pt>
                <c:pt idx="2">
                  <c:v>39.932053593083239</c:v>
                </c:pt>
                <c:pt idx="3">
                  <c:v>40.508464070109582</c:v>
                </c:pt>
                <c:pt idx="4">
                  <c:v>39.495454961603336</c:v>
                </c:pt>
                <c:pt idx="5">
                  <c:v>37.464632068980819</c:v>
                </c:pt>
                <c:pt idx="6">
                  <c:v>36.989242576830307</c:v>
                </c:pt>
                <c:pt idx="7">
                  <c:v>36.610578257328996</c:v>
                </c:pt>
                <c:pt idx="8">
                  <c:v>37.89616484104242</c:v>
                </c:pt>
                <c:pt idx="9">
                  <c:v>37.556381251433685</c:v>
                </c:pt>
                <c:pt idx="10">
                  <c:v>39.969285837809245</c:v>
                </c:pt>
                <c:pt idx="11">
                  <c:v>41.074090625713396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6B-4182-BEAB-9E06020F4E5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34.357143583751856</c:v>
                </c:pt>
                <c:pt idx="1">
                  <c:v>34.575000762939453</c:v>
                </c:pt>
                <c:pt idx="2">
                  <c:v>38.934783935546875</c:v>
                </c:pt>
                <c:pt idx="3">
                  <c:v>39.174999237060547</c:v>
                </c:pt>
                <c:pt idx="4">
                  <c:v>35.136365023526274</c:v>
                </c:pt>
                <c:pt idx="5">
                  <c:v>33.81818251176314</c:v>
                </c:pt>
                <c:pt idx="6">
                  <c:v>32.724998474121087</c:v>
                </c:pt>
                <c:pt idx="7">
                  <c:v>32.804346499235727</c:v>
                </c:pt>
                <c:pt idx="8">
                  <c:v>35.950000762939446</c:v>
                </c:pt>
                <c:pt idx="9">
                  <c:v>37.11363705721768</c:v>
                </c:pt>
                <c:pt idx="10">
                  <c:v>40.095236642020083</c:v>
                </c:pt>
                <c:pt idx="11">
                  <c:v>39.924999237060547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6B-4182-BEAB-9E06020F4E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marker/>
            <c:bubble3D val="0"/>
            <c:extLst>
              <c:ext xmlns:c16="http://schemas.microsoft.com/office/drawing/2014/chart" uri="{C3380CC4-5D6E-409C-BE32-E72D297353CC}">
                <c16:uniqueId val="{00000002-076B-4182-BEAB-9E06020F4E54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34.636362249200992</c:v>
                </c:pt>
                <c:pt idx="1">
                  <c:v>36.238094511486231</c:v>
                </c:pt>
                <c:pt idx="2">
                  <c:v>41.595237368629093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6B-4182-BEAB-9E06020F4E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1455360"/>
        <c:axId val="121456896"/>
      </c:lineChart>
      <c:catAx>
        <c:axId val="12145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1456896"/>
        <c:crosses val="autoZero"/>
        <c:auto val="1"/>
        <c:lblAlgn val="ctr"/>
        <c:lblOffset val="100"/>
        <c:noMultiLvlLbl val="0"/>
      </c:catAx>
      <c:valAx>
        <c:axId val="121456896"/>
        <c:scaling>
          <c:orientation val="minMax"/>
          <c:min val="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2145536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FI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LAMB &amp; YEARLING SLAUGHTER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149.96000061035156</c:v>
                </c:pt>
                <c:pt idx="1">
                  <c:v>137.13999938964844</c:v>
                </c:pt>
                <c:pt idx="2">
                  <c:v>168.3</c:v>
                </c:pt>
                <c:pt idx="3">
                  <c:v>163.1199981689453</c:v>
                </c:pt>
                <c:pt idx="4">
                  <c:v>157.09999694824219</c:v>
                </c:pt>
                <c:pt idx="5">
                  <c:v>150.13999938964844</c:v>
                </c:pt>
                <c:pt idx="6">
                  <c:v>146.6</c:v>
                </c:pt>
                <c:pt idx="7">
                  <c:v>151.9</c:v>
                </c:pt>
                <c:pt idx="8">
                  <c:v>142.97999877929686</c:v>
                </c:pt>
                <c:pt idx="9">
                  <c:v>156.8800018310547</c:v>
                </c:pt>
                <c:pt idx="10">
                  <c:v>155.40000305175781</c:v>
                </c:pt>
                <c:pt idx="11">
                  <c:v>160.82000427246095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C5-4E16-8986-35C38B4143D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134.60000610351563</c:v>
                </c:pt>
                <c:pt idx="1">
                  <c:v>131</c:v>
                </c:pt>
                <c:pt idx="2">
                  <c:v>169.19999694824219</c:v>
                </c:pt>
                <c:pt idx="3">
                  <c:v>146.89999389648438</c:v>
                </c:pt>
                <c:pt idx="4">
                  <c:v>144.30000305175781</c:v>
                </c:pt>
                <c:pt idx="5">
                  <c:v>138.69999694824219</c:v>
                </c:pt>
                <c:pt idx="6">
                  <c:v>121.69999694824219</c:v>
                </c:pt>
                <c:pt idx="7">
                  <c:v>141.10000610351563</c:v>
                </c:pt>
                <c:pt idx="8">
                  <c:v>133.19999694824219</c:v>
                </c:pt>
                <c:pt idx="9">
                  <c:v>152.89999389648438</c:v>
                </c:pt>
                <c:pt idx="10">
                  <c:v>158</c:v>
                </c:pt>
                <c:pt idx="11">
                  <c:v>149.5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C5-4E16-8986-35C38B4143D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99C5-4E16-8986-35C38B4143DE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142.69999694824219</c:v>
                </c:pt>
                <c:pt idx="1">
                  <c:v>143.19999694824219</c:v>
                </c:pt>
                <c:pt idx="2">
                  <c:v>164.5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9C5-4E16-8986-35C38B4143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044416"/>
        <c:axId val="126050304"/>
      </c:lineChart>
      <c:catAx>
        <c:axId val="12604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6050304"/>
        <c:crosses val="autoZero"/>
        <c:auto val="1"/>
        <c:lblAlgn val="ctr"/>
        <c:lblOffset val="100"/>
        <c:noMultiLvlLbl val="0"/>
      </c:catAx>
      <c:valAx>
        <c:axId val="126050304"/>
        <c:scaling>
          <c:orientation val="minMax"/>
          <c:max val="190"/>
          <c:min val="11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2604441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MATURE SHEEP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SLAUGHTER</a:t>
            </a:r>
          </a:p>
          <a:p>
            <a:pPr>
              <a:defRPr/>
            </a:pPr>
            <a:r>
              <a:rPr lang="en-US" sz="2000" b="0" dirty="0"/>
              <a:t>Federally Inspected,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345325368811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8.279999923706054</c:v>
                </c:pt>
                <c:pt idx="1">
                  <c:v>7.3400000572204593</c:v>
                </c:pt>
                <c:pt idx="2">
                  <c:v>8.9399999618530277</c:v>
                </c:pt>
                <c:pt idx="3">
                  <c:v>10.460000228881835</c:v>
                </c:pt>
                <c:pt idx="4">
                  <c:v>10.260000038146973</c:v>
                </c:pt>
                <c:pt idx="5">
                  <c:v>10.120000076293945</c:v>
                </c:pt>
                <c:pt idx="6">
                  <c:v>10.279999923706054</c:v>
                </c:pt>
                <c:pt idx="7">
                  <c:v>10.780000114440918</c:v>
                </c:pt>
                <c:pt idx="8">
                  <c:v>9.9800000190734863</c:v>
                </c:pt>
                <c:pt idx="9">
                  <c:v>9.9199998855590827</c:v>
                </c:pt>
                <c:pt idx="10">
                  <c:v>9.360000038146973</c:v>
                </c:pt>
                <c:pt idx="11">
                  <c:v>9.7600000381469734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DC-4FA0-ADB5-1810769045F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9.6000003814697266</c:v>
                </c:pt>
                <c:pt idx="1">
                  <c:v>7.3000001907348633</c:v>
                </c:pt>
                <c:pt idx="2">
                  <c:v>9.8000001907348633</c:v>
                </c:pt>
                <c:pt idx="3">
                  <c:v>9.8999996185302734</c:v>
                </c:pt>
                <c:pt idx="4">
                  <c:v>10.300000190734863</c:v>
                </c:pt>
                <c:pt idx="5">
                  <c:v>10.100000381469727</c:v>
                </c:pt>
                <c:pt idx="6">
                  <c:v>9.1999998092651367</c:v>
                </c:pt>
                <c:pt idx="7">
                  <c:v>9.8000001907348633</c:v>
                </c:pt>
                <c:pt idx="8">
                  <c:v>10.600000381469727</c:v>
                </c:pt>
                <c:pt idx="9">
                  <c:v>10.399999618530273</c:v>
                </c:pt>
                <c:pt idx="10">
                  <c:v>10.399999618530273</c:v>
                </c:pt>
                <c:pt idx="11">
                  <c:v>10.199999809265137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DC-4FA0-ADB5-1810769045F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square"/>
            <c:size val="10"/>
            <c:spPr>
              <a:solidFill>
                <a:srgbClr val="0070C0"/>
              </a:solidFill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CEDC-4FA0-ADB5-1810769045FD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B5B4-4B93-AC99-00AC697CE0BF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B5B4-4B93-AC99-00AC697CE0BF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9.6999998092651367</c:v>
                </c:pt>
                <c:pt idx="1">
                  <c:v>9.1000003814697266</c:v>
                </c:pt>
                <c:pt idx="2">
                  <c:v>10.199999809265137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EDC-4FA0-ADB5-1810769045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485248"/>
        <c:axId val="126486784"/>
      </c:lineChart>
      <c:catAx>
        <c:axId val="126485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6486784"/>
        <c:crosses val="autoZero"/>
        <c:auto val="1"/>
        <c:lblAlgn val="ctr"/>
        <c:lblOffset val="100"/>
        <c:noMultiLvlLbl val="0"/>
      </c:catAx>
      <c:valAx>
        <c:axId val="126486784"/>
        <c:scaling>
          <c:orientation val="minMax"/>
          <c:min val="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2648524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CC59CB-AFDE-49B0-95D2-BE0A189A792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A0DCB6-E5DB-4B95-B582-6842DA4FE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7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36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06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88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16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91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61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91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65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45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64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3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91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22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11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4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25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5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micsvr1\H\Data\Graph%20Data\sla-mnthly.xlsm!Sheet2!R15C127:R16C12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micsvr1\H\Data\Graph%20Data\sla-mnthly.xlsm!Sheet2!R15C132:R16C13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micsvr1\H\Data\Graph%20Data\sla-mnthly.xlsm!Sheet2!R15C137:R16C13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micsvr1\H\Data\Graph%20Data\sla-mnthly.xlsm!Sheet2!R15C142:R16C14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micsvr1\H\Data\Graph%20Data\sla-mnthly.xlsm!Sheet2!R15C147:R16C14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\\lmicsvr1\H\Data\Graph%20Data\sla-mnthly.xlsm!Sheet2!R15C152:R16C15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355878"/>
              </p:ext>
            </p:extLst>
          </p:nvPr>
        </p:nvGraphicFramePr>
        <p:xfrm>
          <a:off x="7543800" y="6224804"/>
          <a:ext cx="6191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" imgW="619061" imgH="333428" progId="Excel.SheetMacroEnabled.12">
                  <p:link updateAutomatic="1"/>
                </p:oleObj>
              </mc:Choice>
              <mc:Fallback>
                <p:oleObj name="Macro-Enabled Worksheet" r:id="rId3" imgW="619061" imgH="33342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43800" y="6224804"/>
                        <a:ext cx="61912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71407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706324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556601"/>
              </p:ext>
            </p:extLst>
          </p:nvPr>
        </p:nvGraphicFramePr>
        <p:xfrm>
          <a:off x="7543800" y="6224804"/>
          <a:ext cx="6191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" imgW="619061" imgH="333428" progId="Excel.SheetMacroEnabled.12">
                  <p:link updateAutomatic="1"/>
                </p:oleObj>
              </mc:Choice>
              <mc:Fallback>
                <p:oleObj name="Macro-Enabled Worksheet" r:id="rId3" imgW="619061" imgH="33342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43800" y="6224804"/>
                        <a:ext cx="61912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49090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884586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381163"/>
              </p:ext>
            </p:extLst>
          </p:nvPr>
        </p:nvGraphicFramePr>
        <p:xfrm>
          <a:off x="7543800" y="6224804"/>
          <a:ext cx="6191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" imgW="619061" imgH="333428" progId="Excel.SheetMacroEnabled.12">
                  <p:link updateAutomatic="1"/>
                </p:oleObj>
              </mc:Choice>
              <mc:Fallback>
                <p:oleObj name="Macro-Enabled Worksheet" r:id="rId3" imgW="619061" imgH="33342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43800" y="6224804"/>
                        <a:ext cx="61912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17827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83212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509576"/>
              </p:ext>
            </p:extLst>
          </p:nvPr>
        </p:nvGraphicFramePr>
        <p:xfrm>
          <a:off x="7543800" y="6224804"/>
          <a:ext cx="6191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" imgW="619061" imgH="333428" progId="Excel.SheetMacroEnabled.12">
                  <p:link updateAutomatic="1"/>
                </p:oleObj>
              </mc:Choice>
              <mc:Fallback>
                <p:oleObj name="Macro-Enabled Worksheet" r:id="rId3" imgW="619061" imgH="33342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43800" y="6224804"/>
                        <a:ext cx="61912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79637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930641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335007"/>
              </p:ext>
            </p:extLst>
          </p:nvPr>
        </p:nvGraphicFramePr>
        <p:xfrm>
          <a:off x="7543800" y="6224804"/>
          <a:ext cx="6191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" imgW="619061" imgH="333428" progId="Excel.SheetMacroEnabled.12">
                  <p:link updateAutomatic="1"/>
                </p:oleObj>
              </mc:Choice>
              <mc:Fallback>
                <p:oleObj name="Macro-Enabled Worksheet" r:id="rId3" imgW="619061" imgH="33342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43800" y="6224804"/>
                        <a:ext cx="61912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40176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761333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357378"/>
              </p:ext>
            </p:extLst>
          </p:nvPr>
        </p:nvGraphicFramePr>
        <p:xfrm>
          <a:off x="7543800" y="6224804"/>
          <a:ext cx="6191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" imgW="619061" imgH="333428" progId="Excel.SheetMacroEnabled.12">
                  <p:link updateAutomatic="1"/>
                </p:oleObj>
              </mc:Choice>
              <mc:Fallback>
                <p:oleObj name="Macro-Enabled Worksheet" r:id="rId3" imgW="619061" imgH="33342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43800" y="6224804"/>
                        <a:ext cx="61912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77922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57033971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129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2_Office Theme</vt:lpstr>
      <vt:lpstr>\\lmicsvr1\H\Data\Graph Data\sla-mnthly.xlsm!Sheet2!R15C127:R16C127</vt:lpstr>
      <vt:lpstr>\\lmicsvr1\H\Data\Graph Data\sla-mnthly.xlsm!Sheet2!R15C132:R16C132</vt:lpstr>
      <vt:lpstr>\\lmicsvr1\H\Data\Graph Data\sla-mnthly.xlsm!Sheet2!R15C137:R16C137</vt:lpstr>
      <vt:lpstr>\\lmicsvr1\H\Data\Graph Data\sla-mnthly.xlsm!Sheet2!R15C142:R16C142</vt:lpstr>
      <vt:lpstr>\\lmicsvr1\H\Data\Graph Data\sla-mnthly.xlsm!Sheet2!R15C147:R16C147</vt:lpstr>
      <vt:lpstr>\\lmicsvr1\H\Data\Graph Data\sla-mnthly.xlsm!Sheet2!R15C152:R16C152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Costello,Jacki</cp:lastModifiedBy>
  <cp:revision>130</cp:revision>
  <cp:lastPrinted>2014-12-26T18:16:51Z</cp:lastPrinted>
  <dcterms:created xsi:type="dcterms:W3CDTF">2013-08-29T15:26:30Z</dcterms:created>
  <dcterms:modified xsi:type="dcterms:W3CDTF">2024-04-25T20:40:50Z</dcterms:modified>
</cp:coreProperties>
</file>